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979" r:id="rId2"/>
    <p:sldId id="1020" r:id="rId3"/>
    <p:sldId id="1021" r:id="rId4"/>
    <p:sldId id="1022" r:id="rId5"/>
    <p:sldId id="1023" r:id="rId6"/>
    <p:sldId id="1026" r:id="rId7"/>
    <p:sldId id="1012" r:id="rId8"/>
    <p:sldId id="985" r:id="rId9"/>
    <p:sldId id="987" r:id="rId10"/>
    <p:sldId id="1055" r:id="rId11"/>
    <p:sldId id="295" r:id="rId12"/>
    <p:sldId id="836" r:id="rId13"/>
    <p:sldId id="915" r:id="rId14"/>
    <p:sldId id="919" r:id="rId15"/>
    <p:sldId id="1070" r:id="rId16"/>
    <p:sldId id="914" r:id="rId17"/>
    <p:sldId id="922" r:id="rId18"/>
    <p:sldId id="970" r:id="rId19"/>
    <p:sldId id="971" r:id="rId20"/>
    <p:sldId id="929" r:id="rId21"/>
    <p:sldId id="930" r:id="rId22"/>
    <p:sldId id="931" r:id="rId23"/>
    <p:sldId id="850" r:id="rId24"/>
    <p:sldId id="935" r:id="rId25"/>
    <p:sldId id="851" r:id="rId26"/>
    <p:sldId id="852" r:id="rId27"/>
    <p:sldId id="939" r:id="rId28"/>
    <p:sldId id="853" r:id="rId29"/>
    <p:sldId id="942" r:id="rId30"/>
    <p:sldId id="1006" r:id="rId31"/>
    <p:sldId id="925" r:id="rId32"/>
    <p:sldId id="926" r:id="rId33"/>
    <p:sldId id="927" r:id="rId34"/>
    <p:sldId id="967" r:id="rId35"/>
    <p:sldId id="928" r:id="rId36"/>
    <p:sldId id="881" r:id="rId37"/>
    <p:sldId id="882" r:id="rId38"/>
    <p:sldId id="883" r:id="rId39"/>
    <p:sldId id="884" r:id="rId40"/>
    <p:sldId id="1058" r:id="rId41"/>
    <p:sldId id="1059" r:id="rId42"/>
    <p:sldId id="1062" r:id="rId43"/>
    <p:sldId id="1064" r:id="rId44"/>
    <p:sldId id="1065" r:id="rId45"/>
    <p:sldId id="1073" r:id="rId46"/>
    <p:sldId id="1074" r:id="rId47"/>
    <p:sldId id="1069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2FF"/>
    <a:srgbClr val="FFFFBF"/>
    <a:srgbClr val="3366FF"/>
    <a:srgbClr val="008040"/>
    <a:srgbClr val="EBA609"/>
    <a:srgbClr val="CC004F"/>
    <a:srgbClr val="EEF2FF"/>
    <a:srgbClr val="7EA0FF"/>
    <a:srgbClr val="D6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5714" autoAdjust="0"/>
  </p:normalViewPr>
  <p:slideViewPr>
    <p:cSldViewPr snapToObjects="1">
      <p:cViewPr varScale="1">
        <p:scale>
          <a:sx n="68" d="100"/>
          <a:sy n="68" d="100"/>
        </p:scale>
        <p:origin x="1147" y="53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16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C374B-6128-8E42-B3D0-6BDBDFB1ED4C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0BD1-08AF-5C43-9429-B3FA4460B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7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B7CB0B7-4679-9C41-988A-88F664A7C70A}" type="datetime1">
              <a:rPr lang="en-US"/>
              <a:pPr>
                <a:defRPr/>
              </a:pPr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C8198C8-78FB-5C4C-B14F-A07EF6C0D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8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50916E-BDB9-E443-9E54-60C2B4A1430F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120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latency is valued perfect accuracy</a:t>
            </a:r>
          </a:p>
          <a:p>
            <a:r>
              <a:rPr lang="en-US" dirty="0" err="1" smtClean="0"/>
              <a:t>Adhoc</a:t>
            </a:r>
            <a:r>
              <a:rPr lang="en-US" dirty="0" smtClean="0"/>
              <a:t>:</a:t>
            </a:r>
            <a:r>
              <a:rPr lang="en-US" baseline="0" dirty="0" smtClean="0"/>
              <a:t> Queries are not known in advance!</a:t>
            </a:r>
          </a:p>
          <a:p>
            <a:r>
              <a:rPr lang="en-US" baseline="0" dirty="0" smtClean="0"/>
              <a:t>Popular column sets are stable!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UDFs are common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Curse of dimensionality</a:t>
            </a:r>
          </a:p>
          <a:p>
            <a:r>
              <a:rPr lang="en-US" baseline="0" dirty="0" smtClean="0"/>
              <a:t>Skewed data</a:t>
            </a:r>
          </a:p>
          <a:p>
            <a:r>
              <a:rPr lang="en-US" baseline="0" dirty="0" smtClean="0"/>
              <a:t>Accuracy Guarantees are needed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latency is valued perfect accuracy</a:t>
            </a:r>
          </a:p>
          <a:p>
            <a:r>
              <a:rPr lang="en-US" dirty="0" err="1" smtClean="0"/>
              <a:t>Adhoc</a:t>
            </a:r>
            <a:r>
              <a:rPr lang="en-US" dirty="0" smtClean="0"/>
              <a:t>:</a:t>
            </a:r>
            <a:r>
              <a:rPr lang="en-US" baseline="0" dirty="0" smtClean="0"/>
              <a:t> Queries are not known in advance!</a:t>
            </a:r>
          </a:p>
          <a:p>
            <a:r>
              <a:rPr lang="en-US" baseline="0" dirty="0" smtClean="0"/>
              <a:t>Popular column sets are stable!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UDFs are common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Curse of dimensionality</a:t>
            </a:r>
          </a:p>
          <a:p>
            <a:r>
              <a:rPr lang="en-US" baseline="0" dirty="0" smtClean="0"/>
              <a:t>Skewed data</a:t>
            </a:r>
          </a:p>
          <a:p>
            <a:r>
              <a:rPr lang="en-US" baseline="0" dirty="0" smtClean="0"/>
              <a:t>Accuracy Guarantees are needed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latency is valued perfect accuracy</a:t>
            </a:r>
          </a:p>
          <a:p>
            <a:r>
              <a:rPr lang="en-US" dirty="0" err="1" smtClean="0"/>
              <a:t>Adhoc</a:t>
            </a:r>
            <a:r>
              <a:rPr lang="en-US" dirty="0" smtClean="0"/>
              <a:t>:</a:t>
            </a:r>
            <a:r>
              <a:rPr lang="en-US" baseline="0" dirty="0" smtClean="0"/>
              <a:t> Queries are not known in advance!</a:t>
            </a:r>
          </a:p>
          <a:p>
            <a:r>
              <a:rPr lang="en-US" baseline="0" dirty="0" smtClean="0"/>
              <a:t>Popular column sets are stable!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UDFs are common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Curse of dimensionality</a:t>
            </a:r>
          </a:p>
          <a:p>
            <a:r>
              <a:rPr lang="en-US" baseline="0" dirty="0" smtClean="0"/>
              <a:t>Skewed data</a:t>
            </a:r>
          </a:p>
          <a:p>
            <a:r>
              <a:rPr lang="en-US" baseline="0" dirty="0" smtClean="0"/>
              <a:t>Accuracy Guarantees are needed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“Intuition</a:t>
            </a:r>
            <a:r>
              <a:rPr lang="en-US" baseline="0" dirty="0" smtClean="0"/>
              <a:t>”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(4/8/13 21:12) -----</a:t>
            </a:r>
          </a:p>
          <a:p>
            <a:r>
              <a:rPr lang="en-US" dirty="0"/>
              <a:t>exploratory stories--- can't spend 30 mins on each query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1 seconds </a:t>
            </a:r>
            <a:r>
              <a:rPr lang="en-US" dirty="0" smtClean="0">
                <a:sym typeface="Wingdings"/>
              </a:rPr>
              <a:t> means </a:t>
            </a:r>
            <a:r>
              <a:rPr lang="en-US" dirty="0" smtClean="0">
                <a:sym typeface="Wingdings"/>
              </a:rPr>
              <a:t>pre-computed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smtClean="0">
                <a:sym typeface="Wingdings"/>
              </a:rPr>
              <a:t>“summaries” or samples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Subsets…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Interface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[verbose]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in turn enables us to answer queries within specific time intervals or error bounds.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in the first example, a query can be augmented with a one second time bound, and </a:t>
            </a:r>
            <a:r>
              <a:rPr lang="en-US" baseline="0" dirty="0" err="1" smtClean="0"/>
              <a:t>BlinkDB</a:t>
            </a:r>
            <a:r>
              <a:rPr lang="en-US" baseline="0" dirty="0" smtClean="0"/>
              <a:t> will try to return the most accurate answer within the time bound.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Similarly, a query can be augmented with a specific error bound and a confidence interval in which the system will return the fastest possible answer within this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believe that using </a:t>
            </a:r>
            <a:r>
              <a:rPr lang="en-US" baseline="0" dirty="0" err="1" smtClean="0"/>
              <a:t>BlinkDB</a:t>
            </a:r>
            <a:r>
              <a:rPr lang="en-US" baseline="0" dirty="0" smtClean="0"/>
              <a:t>, a user will be able to rapidly compute fairly sophisticated statistics on large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BlinkDB</a:t>
            </a:r>
            <a:r>
              <a:rPr lang="en-US" baseline="0" dirty="0" smtClean="0"/>
              <a:t> tries to solve this problem by maintaining multi-granular samples on input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in turn enables us to answer queries within specific time intervals or error bounds.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in the first example, a query can be augmented with a one second time bound, and </a:t>
            </a:r>
            <a:r>
              <a:rPr lang="en-US" baseline="0" dirty="0" err="1" smtClean="0"/>
              <a:t>BlinkDBwill</a:t>
            </a:r>
            <a:r>
              <a:rPr lang="en-US" baseline="0" dirty="0" smtClean="0"/>
              <a:t> try to return the most accurate answer within the time bound.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Similarly, a query can be augmented with a specific error bound and a confidence interval in which the system will return the fastest possible answer within this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believe that using </a:t>
            </a:r>
            <a:r>
              <a:rPr lang="en-US" baseline="0" dirty="0" err="1" smtClean="0"/>
              <a:t>BlinkDB</a:t>
            </a:r>
            <a:r>
              <a:rPr lang="en-US" baseline="0" dirty="0" smtClean="0"/>
              <a:t>, a user will be able to rapidly compute fairly sophisticated statistics on large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implement this functionality, BlinkDB uses an off-line module to build a set of samples for the original</a:t>
            </a:r>
            <a:r>
              <a:rPr lang="en-US" baseline="0" dirty="0" smtClean="0"/>
              <a:t> tables. These includes an uniform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0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Reminder: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Hive is a very popular data warehouse, which is an open-source implementation of SQL that uses </a:t>
            </a:r>
            <a:r>
              <a:rPr lang="en-US" b="0" baseline="0" dirty="0" err="1" smtClean="0"/>
              <a:t>Hadoop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C95D-E498-B543-A71C-E6B79AB3E0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1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(4/8/13 22:14) -----</a:t>
            </a:r>
          </a:p>
          <a:p>
            <a:r>
              <a:rPr lang="en-US"/>
              <a:t>decide on the optimal set of samples to support adhoc exploratory queries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7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have a an </a:t>
            </a:r>
            <a:r>
              <a:rPr lang="en-US" baseline="0" dirty="0" err="1" smtClean="0"/>
              <a:t>iid</a:t>
            </a:r>
            <a:r>
              <a:rPr lang="en-US" baseline="0" dirty="0" smtClean="0"/>
              <a:t> sample of a distribution w/ finite mean and variance, the mean of that sample is asymptotically </a:t>
            </a:r>
            <a:r>
              <a:rPr lang="en-US" baseline="0" dirty="0" smtClean="0"/>
              <a:t>normal</a:t>
            </a:r>
          </a:p>
          <a:p>
            <a:r>
              <a:rPr lang="en-US" baseline="0" dirty="0" smtClean="0"/>
              <a:t>UDF = </a:t>
            </a:r>
            <a:r>
              <a:rPr lang="en-US" b="1" dirty="0" smtClean="0"/>
              <a:t>user-defined function</a:t>
            </a:r>
          </a:p>
          <a:p>
            <a:r>
              <a:rPr lang="en-US" b="1" dirty="0" smtClean="0"/>
              <a:t>Joins = </a:t>
            </a:r>
            <a:r>
              <a:rPr lang="en-US" dirty="0" smtClean="0"/>
              <a:t>SQL queries used to combine rows from two or more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days we are confronted with massive amounts of data which ultimately derives its value from being processed in a timely manner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eg</a:t>
            </a:r>
            <a:r>
              <a:rPr lang="en-US" dirty="0" smtClean="0"/>
              <a:t>. online media websites, which experience an influx of hundreds of terabytes of data everyday, need to find quick ways to analyze this data across a number of  dimensions to see, for instance how an ad is performing, identifying spam or in training better recommendation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The basic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idea of ABM is to annotate a tuple in the database with an integer-valued random variable that represents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possible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multiplicity with which this tuple would appear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simulated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datasets generated by bootstrap. The small annotated database so obtained from the initial sample is called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probabilistic multiset database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(PMDB for short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5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(4/8/13 22:14) -----</a:t>
            </a:r>
          </a:p>
          <a:p>
            <a:r>
              <a:rPr lang="en-US"/>
              <a:t>decide on the optimal set of samples to support adhoc exploratory queries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7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BlinkDB</a:t>
            </a:r>
            <a:r>
              <a:rPr lang="en-US" baseline="0" dirty="0" smtClean="0"/>
              <a:t> tries to solve this problem by </a:t>
            </a:r>
            <a:r>
              <a:rPr lang="en-US" b="1" baseline="0" dirty="0" smtClean="0"/>
              <a:t>maintaining multi-granular samples on input data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BlinkDB</a:t>
            </a:r>
            <a:r>
              <a:rPr lang="en-US" baseline="0" dirty="0" smtClean="0"/>
              <a:t> </a:t>
            </a:r>
            <a:r>
              <a:rPr lang="en-US" baseline="0" dirty="0" smtClean="0"/>
              <a:t>not only </a:t>
            </a:r>
            <a:r>
              <a:rPr lang="en-US" b="1" baseline="0" dirty="0" smtClean="0"/>
              <a:t>maintains samples across different dimensions</a:t>
            </a:r>
            <a:r>
              <a:rPr lang="en-US" baseline="0" dirty="0" smtClean="0"/>
              <a:t>, but also </a:t>
            </a:r>
            <a:r>
              <a:rPr lang="en-US" b="1" baseline="0" dirty="0" smtClean="0"/>
              <a:t>across a number of resolutions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1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BlinkDB</a:t>
            </a:r>
            <a:r>
              <a:rPr lang="en-US" baseline="0" dirty="0" smtClean="0"/>
              <a:t> tries to solve this problem by </a:t>
            </a:r>
            <a:r>
              <a:rPr lang="en-US" b="1" baseline="0" dirty="0" smtClean="0"/>
              <a:t>maintaining multi-granular samples on input data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BlinkDB</a:t>
            </a:r>
            <a:r>
              <a:rPr lang="en-US" baseline="0" dirty="0" smtClean="0"/>
              <a:t> not only </a:t>
            </a:r>
            <a:r>
              <a:rPr lang="en-US" b="1" baseline="0" dirty="0" smtClean="0"/>
              <a:t>maintains samples across different dimensions</a:t>
            </a:r>
            <a:r>
              <a:rPr lang="en-US" baseline="0" dirty="0" smtClean="0"/>
              <a:t>, but also </a:t>
            </a:r>
            <a:r>
              <a:rPr lang="en-US" b="1" baseline="0" dirty="0" smtClean="0"/>
              <a:t>across a number of resolutions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1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BlinkDB</a:t>
            </a:r>
            <a:r>
              <a:rPr lang="en-US" baseline="0" dirty="0" smtClean="0"/>
              <a:t> tries to solve this problem by </a:t>
            </a:r>
            <a:r>
              <a:rPr lang="en-US" b="1" baseline="0" dirty="0" smtClean="0"/>
              <a:t>maintaining multi-granular samples on input data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BlinkDB</a:t>
            </a:r>
            <a:r>
              <a:rPr lang="en-US" baseline="0" dirty="0" smtClean="0"/>
              <a:t> not only </a:t>
            </a:r>
            <a:r>
              <a:rPr lang="en-US" b="1" baseline="0" dirty="0" smtClean="0"/>
              <a:t>maintains samples across different dimensions</a:t>
            </a:r>
            <a:r>
              <a:rPr lang="en-US" baseline="0" dirty="0" smtClean="0"/>
              <a:t>, but also </a:t>
            </a:r>
            <a:r>
              <a:rPr lang="en-US" b="1" baseline="0" dirty="0" smtClean="0"/>
              <a:t>across a number of resolutions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1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latency is valued perfect accuracy</a:t>
            </a:r>
          </a:p>
          <a:p>
            <a:r>
              <a:rPr lang="en-US" dirty="0" err="1" smtClean="0"/>
              <a:t>Adhoc</a:t>
            </a:r>
            <a:r>
              <a:rPr lang="en-US" dirty="0" smtClean="0"/>
              <a:t>:</a:t>
            </a:r>
            <a:r>
              <a:rPr lang="en-US" baseline="0" dirty="0" smtClean="0"/>
              <a:t> Queries are not known in advance!</a:t>
            </a:r>
          </a:p>
          <a:p>
            <a:r>
              <a:rPr lang="en-US" baseline="0" dirty="0" smtClean="0"/>
              <a:t>Popular column sets are stable!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UDFs are common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Curse of dimensionality</a:t>
            </a:r>
          </a:p>
          <a:p>
            <a:r>
              <a:rPr lang="en-US" baseline="0" dirty="0" smtClean="0"/>
              <a:t>Skewed data</a:t>
            </a:r>
          </a:p>
          <a:p>
            <a:r>
              <a:rPr lang="en-US" baseline="0" dirty="0" smtClean="0"/>
              <a:t>Accuracy Guarantees are needed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AC95D-E498-B543-A71C-E6B79AB3E0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2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A company that manages </a:t>
            </a:r>
            <a:r>
              <a:rPr lang="en-US" baseline="0" dirty="0" smtClean="0"/>
              <a:t>3.5 billion streams from premium content providers such as </a:t>
            </a:r>
            <a:r>
              <a:rPr lang="en-US" baseline="0" dirty="0" err="1" smtClean="0"/>
              <a:t>hbo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espn</a:t>
            </a:r>
            <a:r>
              <a:rPr lang="en-US" baseline="0" dirty="0" smtClean="0"/>
              <a:t>, yahoo over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6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Simple average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query with a filtering predicate on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“date”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column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) with a GROUP BY on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“city”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column.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Using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BlinkDB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, specifying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1% error bound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and 95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%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confidence,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ran this query on 250GB and 750GB of data (i.e., 5 and 15 days worth of logs, respectively) on a 100-node cluster. We repeated each query 3 times, reporting the average response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2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Simple average query with a filtering predicate on the “date” column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) with a GROUP BY on the “city” column. Using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BlinkDB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, specifying 1% error bound and 95% confidence,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 ran this query on 250GB and 750GB of data (i.e., 5 and 15 days worth of logs, respectively) on a 100-node cluster. We repeated each query 3 times, reporting the average response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Similarly, terabytes of event logs are being collected and need to be quickly processed everyday to look and act on anomalies or find specific patterns. [pause]</a:t>
            </a:r>
          </a:p>
          <a:p>
            <a:r>
              <a:rPr lang="en-US" dirty="0" smtClean="0"/>
              <a:t>Now while I can go on and on about these </a:t>
            </a:r>
            <a:r>
              <a:rPr lang="en-US" dirty="0" err="1" smtClean="0"/>
              <a:t>usercases</a:t>
            </a:r>
            <a:r>
              <a:rPr lang="en-US" dirty="0" smtClean="0"/>
              <a:t>, the key problem...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simple average query with a filtering predicate on the date column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) with a GROUP BY on the city column.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BlinkDB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with a 1% error bound at 95% confidence. We ran this query on 250GB and 750GB of data (i.e., 5 and 15 days worth of logs, respectively) on a 100-node cluster. We repeated each query 3 times, reporting the average response time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2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50916E-BDB9-E443-9E54-60C2B4A1430F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7004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reason</a:t>
            </a:r>
            <a:r>
              <a:rPr lang="en-US" baseline="0" dirty="0" smtClean="0"/>
              <a:t> is that </a:t>
            </a:r>
            <a:r>
              <a:rPr lang="en-US" baseline="0" dirty="0" err="1" smtClean="0"/>
              <a:t>alsmost</a:t>
            </a:r>
            <a:r>
              <a:rPr lang="en-US" baseline="0" dirty="0" smtClean="0"/>
              <a:t> all the optimizations we’ve come up with over the past 30+ years are based on two pieces of conventional wisdom: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1.</a:t>
            </a:r>
          </a:p>
          <a:p>
            <a:r>
              <a:rPr lang="en-US" baseline="0" dirty="0" smtClean="0"/>
              <a:t>2. 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4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----- Meeting Notes (4/8/13 12:52) -----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ELP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explicit mention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F95F36-26AC-274F-ADEE-78D76FB46CB0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129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(such as AVG, SUM, COUNT, VARIANCE, STDEV and PERCENTILES)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if you look at the successful systems </a:t>
            </a:r>
            <a:r>
              <a:rPr lang="en-US" baseline="0" dirty="0" smtClean="0"/>
              <a:t>over the past few years, you see that there’s a fierce competition over doing SQL analytics at interactive speeds.</a:t>
            </a:r>
          </a:p>
          <a:p>
            <a:r>
              <a:rPr lang="en-US" baseline="0" dirty="0" smtClean="0"/>
              <a:t>But the way this is done so far is that it’s been all about who can implement more of the traditional query optimization techniques first.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all these optimization techniques are great and very effective, but they’re not going to be enough because these optimization techniques only give you linear speed ups while we need </a:t>
            </a:r>
          </a:p>
          <a:p>
            <a:r>
              <a:rPr lang="en-US" baseline="0" dirty="0" smtClean="0"/>
              <a:t>exponential speed ups to keep up with the data </a:t>
            </a:r>
            <a:r>
              <a:rPr lang="en-US" baseline="0" dirty="0" err="1" smtClean="0"/>
              <a:t>groth</a:t>
            </a:r>
            <a:r>
              <a:rPr lang="en-US" baseline="0" dirty="0" smtClean="0"/>
              <a:t> because as we know data is already growing faster than Moore’s law. This means our hardware is not improving fast enough to keep up with our data,</a:t>
            </a:r>
          </a:p>
          <a:p>
            <a:r>
              <a:rPr lang="en-US" baseline="0" dirty="0" smtClean="0"/>
              <a:t>So even if you’re only looking at the last hour of your data it will eventually get big enough that you won’t be able to process it fast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46537-F55A-304F-82C8-2015322E01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7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50916E-BDB9-E443-9E54-60C2B4A1430F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457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“Intuition</a:t>
            </a:r>
            <a:r>
              <a:rPr lang="en-US" baseline="0" dirty="0" smtClean="0"/>
              <a:t>”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(4/8/13 21:12) -----</a:t>
            </a:r>
          </a:p>
          <a:p>
            <a:r>
              <a:rPr lang="en-US" dirty="0"/>
              <a:t>exploratory stories--- can't spend 30 mins on each query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1 seconds </a:t>
            </a:r>
            <a:r>
              <a:rPr lang="en-US" dirty="0" smtClean="0">
                <a:sym typeface="Wingdings"/>
              </a:rPr>
              <a:t> means </a:t>
            </a:r>
            <a:r>
              <a:rPr lang="en-US" dirty="0" err="1" smtClean="0">
                <a:sym typeface="Wingdings"/>
              </a:rPr>
              <a:t>precomputed</a:t>
            </a:r>
            <a:r>
              <a:rPr lang="en-US" baseline="0" dirty="0" smtClean="0">
                <a:sym typeface="Wingdings"/>
              </a:rPr>
              <a:t> “summaries” or samples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Subsets…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Interface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Real-time latency is valued perfect accuracy</a:t>
            </a:r>
          </a:p>
          <a:p>
            <a:r>
              <a:rPr lang="en-US" dirty="0" err="1" smtClean="0"/>
              <a:t>Adhoc</a:t>
            </a:r>
            <a:r>
              <a:rPr lang="en-US" dirty="0" smtClean="0"/>
              <a:t>:</a:t>
            </a:r>
            <a:r>
              <a:rPr lang="en-US" baseline="0" dirty="0" smtClean="0"/>
              <a:t> Queries are not known in advance!</a:t>
            </a:r>
          </a:p>
          <a:p>
            <a:r>
              <a:rPr lang="en-US" baseline="0" dirty="0" smtClean="0"/>
              <a:t>Popular column sets are stable!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UDFs are common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Curse of dimensionality</a:t>
            </a:r>
          </a:p>
          <a:p>
            <a:r>
              <a:rPr lang="en-US" baseline="0" dirty="0" smtClean="0"/>
              <a:t>Skewed data</a:t>
            </a:r>
          </a:p>
          <a:p>
            <a:r>
              <a:rPr lang="en-US" baseline="0" dirty="0" smtClean="0"/>
              <a:t>Accuracy Guarantees are needed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667000"/>
          </a:xfrm>
        </p:spPr>
        <p:txBody>
          <a:bodyPr anchor="t"/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8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5F93-7AEC-F04C-95E1-0F5BA399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7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4BDA-83D8-1F4F-908D-6FB13903B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7B90C-8FCE-1E46-9B22-F0D12B142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5801-4DF0-EA42-B5E2-BC9F99F57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0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9200-3828-CA49-A49E-32C2EEF97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89A-5B48-794D-A51B-4CA2CE5E3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A13E-793D-E84E-990D-D7AA6986E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AB35-CA78-924D-A9D1-964C0A7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1C0E-67A0-1C4A-BC4B-C1BEA9678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4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C2F2-0CCC-7643-A79A-4B140A740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71BD-4D80-EA4F-BF21-E9C0AD692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DD3DD94-F9C9-C14C-8B4B-803B2365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5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5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2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6858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457199" y="1295400"/>
            <a:ext cx="8001001" cy="1905000"/>
          </a:xfrm>
        </p:spPr>
        <p:txBody>
          <a:bodyPr/>
          <a:lstStyle/>
          <a:p>
            <a:pPr algn="ctr"/>
            <a:r>
              <a:rPr lang="en-US" sz="4800" b="1" i="1" dirty="0"/>
              <a:t>Recent Trends in Large Scale Data Intensive Systems</a:t>
            </a:r>
            <a:endParaRPr lang="en-US" sz="45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5363" name="Rectangle 30"/>
          <p:cNvSpPr>
            <a:spLocks noChangeArrowheads="1"/>
          </p:cNvSpPr>
          <p:nvPr/>
        </p:nvSpPr>
        <p:spPr bwMode="auto">
          <a:xfrm>
            <a:off x="304800" y="3581400"/>
            <a:ext cx="85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err="1" smtClean="0">
                <a:solidFill>
                  <a:srgbClr val="404040"/>
                </a:solidFill>
                <a:latin typeface="Calibri"/>
                <a:cs typeface="Calibri"/>
              </a:rPr>
              <a:t>Barzan</a:t>
            </a:r>
            <a:r>
              <a:rPr lang="en-US" sz="3200" b="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200" b="1" dirty="0" err="1" smtClean="0">
                <a:solidFill>
                  <a:srgbClr val="404040"/>
                </a:solidFill>
                <a:latin typeface="Calibri"/>
                <a:cs typeface="Calibri"/>
              </a:rPr>
              <a:t>Mozafari</a:t>
            </a:r>
            <a:endParaRPr lang="en-US" sz="3200" b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>
              <a:lnSpc>
                <a:spcPct val="110000"/>
              </a:lnSpc>
            </a:pPr>
            <a:endParaRPr lang="en-US" sz="1600" dirty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>
              <a:lnSpc>
                <a:spcPct val="110000"/>
              </a:lnSpc>
            </a:pPr>
            <a:r>
              <a:rPr lang="en-US" sz="3200" dirty="0" smtClean="0">
                <a:solidFill>
                  <a:srgbClr val="404040"/>
                </a:solidFill>
                <a:latin typeface="Calibri"/>
                <a:cs typeface="Calibri"/>
              </a:rPr>
              <a:t>(presented by Ivo D. Dinov)</a:t>
            </a:r>
          </a:p>
          <a:p>
            <a:pPr algn="ctr">
              <a:lnSpc>
                <a:spcPct val="110000"/>
              </a:lnSpc>
            </a:pPr>
            <a:endParaRPr lang="en-US" sz="12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>
              <a:lnSpc>
                <a:spcPct val="110000"/>
              </a:lnSpc>
            </a:pPr>
            <a:r>
              <a:rPr lang="en-US" sz="3200" dirty="0" smtClean="0">
                <a:solidFill>
                  <a:srgbClr val="404040"/>
                </a:solidFill>
                <a:latin typeface="Calibri"/>
                <a:cs typeface="Calibri"/>
              </a:rPr>
              <a:t>University of Michigan, Ann Arbor</a:t>
            </a:r>
          </a:p>
          <a:p>
            <a:pPr>
              <a:lnSpc>
                <a:spcPct val="110000"/>
              </a:lnSpc>
            </a:pPr>
            <a:endParaRPr lang="en-US" sz="32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2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0"/>
    </mc:Choice>
    <mc:Fallback xmlns="">
      <p:transition xmlns:p14="http://schemas.microsoft.com/office/powerpoint/2010/main" spd="slow" advTm="140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4400" b="1" u="sng" dirty="0" err="1" smtClean="0">
                <a:solidFill>
                  <a:srgbClr val="3366FF"/>
                </a:solidFill>
              </a:rPr>
              <a:t>BlinkDB</a:t>
            </a:r>
            <a:r>
              <a:rPr lang="en-US" sz="4400" dirty="0" smtClean="0">
                <a:solidFill>
                  <a:srgbClr val="3366FF"/>
                </a:solidFill>
              </a:rPr>
              <a:t>: Approximate Query Processing</a:t>
            </a:r>
          </a:p>
          <a:p>
            <a:pPr marL="457200" indent="-457200">
              <a:buFont typeface="Arial"/>
              <a:buChar char="•"/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Verdict: Database Learning</a:t>
            </a:r>
          </a:p>
        </p:txBody>
      </p:sp>
    </p:spTree>
    <p:extLst>
      <p:ext uri="{BB962C8B-B14F-4D97-AF65-F5344CB8AC3E}">
        <p14:creationId xmlns:p14="http://schemas.microsoft.com/office/powerpoint/2010/main" val="36636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457199" y="2628900"/>
            <a:ext cx="8001001" cy="1905000"/>
          </a:xfrm>
        </p:spPr>
        <p:txBody>
          <a:bodyPr/>
          <a:lstStyle/>
          <a:p>
            <a:r>
              <a:rPr lang="en-US" sz="4500" dirty="0" smtClean="0">
                <a:solidFill>
                  <a:srgbClr val="3366FF"/>
                </a:solidFill>
                <a:latin typeface="Calibri"/>
                <a:cs typeface="Calibri"/>
              </a:rPr>
              <a:t>Query </a:t>
            </a:r>
            <a:r>
              <a:rPr lang="en-US" sz="4500" dirty="0">
                <a:solidFill>
                  <a:srgbClr val="3366FF"/>
                </a:solidFill>
                <a:latin typeface="Calibri"/>
                <a:cs typeface="Calibri"/>
              </a:rPr>
              <a:t>Petabytes of Data in a Blink Time!</a:t>
            </a:r>
          </a:p>
        </p:txBody>
      </p:sp>
      <p:sp>
        <p:nvSpPr>
          <p:cNvPr id="15363" name="Rectangle 30"/>
          <p:cNvSpPr>
            <a:spLocks noChangeArrowheads="1"/>
          </p:cNvSpPr>
          <p:nvPr/>
        </p:nvSpPr>
        <p:spPr bwMode="auto">
          <a:xfrm>
            <a:off x="457198" y="51816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ctr"/>
            <a:r>
              <a:rPr lang="en-US" sz="3200" dirty="0">
                <a:solidFill>
                  <a:srgbClr val="404040"/>
                </a:solidFill>
                <a:latin typeface="Calibri"/>
                <a:cs typeface="Calibri"/>
              </a:rPr>
              <a:t>Sameer </a:t>
            </a:r>
            <a:r>
              <a:rPr lang="en-US" sz="3200" dirty="0" err="1">
                <a:solidFill>
                  <a:srgbClr val="404040"/>
                </a:solidFill>
                <a:latin typeface="Calibri"/>
                <a:cs typeface="Calibri"/>
              </a:rPr>
              <a:t>Agarwal</a:t>
            </a:r>
            <a:r>
              <a:rPr lang="en-US" sz="32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200" b="1" dirty="0" err="1" smtClean="0">
                <a:solidFill>
                  <a:srgbClr val="404040"/>
                </a:solidFill>
                <a:latin typeface="Calibri"/>
                <a:cs typeface="Calibri"/>
              </a:rPr>
              <a:t>Barzan</a:t>
            </a:r>
            <a:r>
              <a:rPr lang="en-US" sz="3200" b="1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200" b="1" dirty="0" err="1" smtClean="0">
                <a:solidFill>
                  <a:srgbClr val="404040"/>
                </a:solidFill>
                <a:latin typeface="Calibri"/>
                <a:cs typeface="Calibri"/>
              </a:rPr>
              <a:t>Mozafari</a:t>
            </a:r>
            <a:r>
              <a:rPr lang="en-US" sz="3200" dirty="0" smtClean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200" dirty="0" err="1" smtClean="0">
                <a:solidFill>
                  <a:srgbClr val="404040"/>
                </a:solidFill>
                <a:latin typeface="Calibri"/>
                <a:cs typeface="Calibri"/>
              </a:rPr>
              <a:t>Aurojit</a:t>
            </a:r>
            <a:r>
              <a:rPr lang="en-US" sz="32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404040"/>
                </a:solidFill>
                <a:latin typeface="Calibri"/>
                <a:cs typeface="Calibri"/>
              </a:rPr>
              <a:t>Panda, Henry Milner, </a:t>
            </a:r>
            <a:r>
              <a:rPr lang="en-US" sz="3200" dirty="0" smtClean="0">
                <a:solidFill>
                  <a:srgbClr val="404040"/>
                </a:solidFill>
                <a:latin typeface="Calibri"/>
                <a:cs typeface="Calibri"/>
              </a:rPr>
              <a:t>Samuel </a:t>
            </a:r>
            <a:r>
              <a:rPr lang="en-US" sz="3200" dirty="0" err="1" smtClean="0">
                <a:solidFill>
                  <a:srgbClr val="404040"/>
                </a:solidFill>
                <a:latin typeface="Calibri"/>
                <a:cs typeface="Calibri"/>
              </a:rPr>
              <a:t>Madde</a:t>
            </a:r>
            <a:r>
              <a:rPr lang="en-US" sz="3200" dirty="0" smtClean="0">
                <a:solidFill>
                  <a:srgbClr val="404040"/>
                </a:solidFill>
                <a:latin typeface="Calibri"/>
                <a:cs typeface="Calibri"/>
              </a:rPr>
              <a:t>, Ion </a:t>
            </a:r>
            <a:r>
              <a:rPr lang="en-US" sz="3200" dirty="0" err="1">
                <a:solidFill>
                  <a:srgbClr val="404040"/>
                </a:solidFill>
                <a:latin typeface="Calibri"/>
                <a:cs typeface="Calibri"/>
              </a:rPr>
              <a:t>Stoica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57198" y="238210"/>
            <a:ext cx="7543802" cy="250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95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7500" dirty="0" err="1" smtClean="0">
                <a:latin typeface="Calibri"/>
                <a:ea typeface="ＭＳ Ｐゴシック" charset="0"/>
                <a:cs typeface="Calibri"/>
              </a:rPr>
              <a:t>BlinkDB</a:t>
            </a:r>
            <a:r>
              <a:rPr lang="en-US" sz="7500" dirty="0" smtClean="0">
                <a:latin typeface="Calibri"/>
                <a:ea typeface="ＭＳ Ｐゴシック" charset="0"/>
                <a:cs typeface="Calibri"/>
              </a:rPr>
              <a:t>:</a:t>
            </a:r>
            <a:endParaRPr lang="en-US" sz="750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0"/>
    </mc:Choice>
    <mc:Fallback xmlns="">
      <p:transition xmlns:p14="http://schemas.microsoft.com/office/powerpoint/2010/main" spd="slow" advTm="140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89" y="2667000"/>
            <a:ext cx="17018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689" y="2971800"/>
            <a:ext cx="1778000" cy="105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267" y="4419600"/>
            <a:ext cx="1722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Hard Disks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489" y="2067580"/>
            <a:ext cx="1607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-</a:t>
            </a:r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2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827" y="2067580"/>
            <a:ext cx="230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25-30 Minutes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7342" y="2067580"/>
            <a:ext cx="148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 second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1889" y="2697540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atin typeface="Calibri"/>
                <a:cs typeface="Calibri"/>
              </a:rPr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67489" y="35179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96489" y="35179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9589" y="442978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436" y="304800"/>
            <a:ext cx="741683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5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6500" b="1" dirty="0" smtClean="0">
                <a:solidFill>
                  <a:srgbClr val="000000"/>
                </a:solidFill>
                <a:latin typeface="Calibri"/>
                <a:cs typeface="Calibri"/>
              </a:rPr>
              <a:t>00 TB </a:t>
            </a:r>
            <a:r>
              <a:rPr lang="en-US" sz="6500" b="1" dirty="0" smtClean="0">
                <a:solidFill>
                  <a:srgbClr val="000000"/>
                </a:solidFill>
                <a:latin typeface="Calibri"/>
                <a:cs typeface="Calibri"/>
              </a:rPr>
              <a:t>&amp; 1,000 cores</a:t>
            </a:r>
            <a:endParaRPr lang="en-US" sz="65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2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864"/>
    </mc:Choice>
    <mc:Fallback xmlns="">
      <p:transition xmlns:p14="http://schemas.microsoft.com/office/powerpoint/2010/main" advTm="57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sz="7500" dirty="0" smtClean="0">
                <a:latin typeface="Calibri"/>
                <a:cs typeface="Calibri"/>
              </a:rPr>
              <a:t>Target Workload</a:t>
            </a:r>
            <a:endParaRPr lang="en-US" sz="7500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Real-time latency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 valued over </a:t>
            </a:r>
            <a:r>
              <a:rPr lang="en-US" dirty="0" smtClean="0">
                <a:latin typeface="Calibri"/>
                <a:cs typeface="Calibri"/>
              </a:rPr>
              <a:t>perfect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accuracy</a:t>
            </a:r>
            <a:endParaRPr lang="en-US" sz="2800" dirty="0" smtClean="0">
              <a:solidFill>
                <a:srgbClr val="CC004F"/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3366944"/>
            <a:ext cx="7985937" cy="2271856"/>
            <a:chOff x="609600" y="3366944"/>
            <a:chExt cx="7985937" cy="2271856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3366944"/>
              <a:ext cx="7985937" cy="2271856"/>
              <a:chOff x="609600" y="3366944"/>
              <a:chExt cx="7985937" cy="22718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-3" t="63424" r="103"/>
              <a:stretch/>
            </p:blipFill>
            <p:spPr>
              <a:xfrm>
                <a:off x="609600" y="3366944"/>
                <a:ext cx="7985937" cy="227185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62000" y="3657600"/>
                <a:ext cx="7696200" cy="1815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“On a good day, I can run up to 6 </a:t>
                </a:r>
                <a:r>
                  <a:rPr lang="en-US" sz="4000" dirty="0">
                    <a:solidFill>
                      <a:schemeClr val="bg1"/>
                    </a:solidFill>
                  </a:rPr>
                  <a:t>queries in </a:t>
                </a:r>
                <a:r>
                  <a:rPr lang="en-US" sz="4000" dirty="0" smtClean="0">
                    <a:solidFill>
                      <a:schemeClr val="bg1"/>
                    </a:solidFill>
                  </a:rPr>
                  <a:t>Hive.”</a:t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- Anonymous Data Scientist at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11667" t="24552" r="15104" b="32523"/>
            <a:stretch/>
          </p:blipFill>
          <p:spPr>
            <a:xfrm>
              <a:off x="6324600" y="4876800"/>
              <a:ext cx="2149740" cy="6300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46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8"/>
    </mc:Choice>
    <mc:Fallback xmlns="">
      <p:transition xmlns:p14="http://schemas.microsoft.com/office/powerpoint/2010/main" spd="slow" advTm="32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sz="7500" dirty="0" smtClean="0">
                <a:latin typeface="Calibri"/>
                <a:cs typeface="Calibri"/>
              </a:rPr>
              <a:t>Target Workload</a:t>
            </a:r>
            <a:endParaRPr lang="en-US" sz="7500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Real-time latency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 valued over </a:t>
            </a:r>
            <a:r>
              <a:rPr lang="en-US" dirty="0" smtClean="0">
                <a:latin typeface="Calibri"/>
                <a:cs typeface="Calibri"/>
              </a:rPr>
              <a:t>perfect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accuracy</a:t>
            </a:r>
            <a:r>
              <a:rPr lang="en-US" b="1" dirty="0" smtClean="0">
                <a:latin typeface="Calibri"/>
                <a:cs typeface="Calibri"/>
              </a:rPr>
              <a:t>: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2800" b="1" dirty="0" smtClean="0">
                <a:solidFill>
                  <a:srgbClr val="CC004F"/>
                </a:solidFill>
                <a:latin typeface="Calibri"/>
                <a:cs typeface="Calibri"/>
              </a:rPr>
              <a:t>≤ 10 sec for interactive experience</a:t>
            </a:r>
          </a:p>
          <a:p>
            <a:pPr marL="0" indent="0"/>
            <a:endParaRPr lang="en-US" sz="2800" dirty="0" smtClean="0">
              <a:solidFill>
                <a:srgbClr val="CC004F"/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3366944"/>
            <a:ext cx="7985937" cy="2271856"/>
            <a:chOff x="609600" y="3366944"/>
            <a:chExt cx="7985937" cy="2271856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3366944"/>
              <a:ext cx="7985937" cy="2271856"/>
              <a:chOff x="609600" y="3366944"/>
              <a:chExt cx="7985937" cy="22718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-3" t="63424" r="103"/>
              <a:stretch/>
            </p:blipFill>
            <p:spPr>
              <a:xfrm>
                <a:off x="609600" y="3366944"/>
                <a:ext cx="7985937" cy="227185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62000" y="3657600"/>
                <a:ext cx="7696200" cy="1815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“On a good day, I can run up to 6 queries in Hive.”</a:t>
                </a:r>
              </a:p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- Anonymous Data Scientist at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11667" t="24552" r="15104" b="32523"/>
            <a:stretch/>
          </p:blipFill>
          <p:spPr>
            <a:xfrm>
              <a:off x="6324600" y="4876800"/>
              <a:ext cx="2149740" cy="6300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44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8"/>
    </mc:Choice>
    <mc:Fallback xmlns="">
      <p:transition xmlns:p14="http://schemas.microsoft.com/office/powerpoint/2010/main" spd="slow" advTm="32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sz="7500" dirty="0" smtClean="0">
                <a:latin typeface="Calibri"/>
                <a:cs typeface="Calibri"/>
              </a:rPr>
              <a:t>Target Workload</a:t>
            </a:r>
            <a:endParaRPr lang="en-US" sz="7500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Real-time latency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 valued over </a:t>
            </a:r>
            <a:r>
              <a:rPr lang="en-US" dirty="0" smtClean="0">
                <a:latin typeface="Calibri"/>
                <a:cs typeface="Calibri"/>
              </a:rPr>
              <a:t>perfect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accuracy</a:t>
            </a:r>
            <a:r>
              <a:rPr lang="en-US" b="1" dirty="0" smtClean="0">
                <a:latin typeface="Calibri"/>
                <a:cs typeface="Calibri"/>
              </a:rPr>
              <a:t>: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2800" b="1" dirty="0" smtClean="0">
                <a:solidFill>
                  <a:srgbClr val="CC004F"/>
                </a:solidFill>
                <a:latin typeface="Calibri"/>
                <a:cs typeface="Calibri"/>
              </a:rPr>
              <a:t>≤ 10 sec for interactive experience</a:t>
            </a:r>
            <a:endParaRPr lang="en-US" sz="2800" dirty="0" smtClean="0">
              <a:solidFill>
                <a:srgbClr val="CC004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Exploration </a:t>
            </a:r>
            <a:r>
              <a:rPr lang="en-US" dirty="0">
                <a:latin typeface="Calibri"/>
                <a:cs typeface="Calibri"/>
              </a:rPr>
              <a:t>is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ad-hoc</a:t>
            </a:r>
          </a:p>
          <a:p>
            <a:pPr marL="0" indent="0"/>
            <a:endParaRPr lang="en-US" dirty="0" smtClean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9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8"/>
    </mc:Choice>
    <mc:Fallback xmlns="">
      <p:transition xmlns:p14="http://schemas.microsoft.com/office/powerpoint/2010/main" spd="slow" advTm="3273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sz="7500" dirty="0" smtClean="0">
                <a:latin typeface="Calibri"/>
                <a:cs typeface="Calibri"/>
              </a:rPr>
              <a:t>Target Workload</a:t>
            </a:r>
            <a:endParaRPr lang="en-US" sz="7500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Real-time latency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 valued over </a:t>
            </a:r>
            <a:r>
              <a:rPr lang="en-US" dirty="0" smtClean="0">
                <a:latin typeface="Calibri"/>
                <a:cs typeface="Calibri"/>
              </a:rPr>
              <a:t>perfect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accuracy</a:t>
            </a:r>
            <a:r>
              <a:rPr lang="en-US" b="1" dirty="0" smtClean="0">
                <a:latin typeface="Calibri"/>
                <a:cs typeface="Calibri"/>
              </a:rPr>
              <a:t>: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2800" b="1" dirty="0" smtClean="0">
                <a:solidFill>
                  <a:srgbClr val="CC004F"/>
                </a:solidFill>
                <a:latin typeface="Calibri"/>
                <a:cs typeface="Calibri"/>
              </a:rPr>
              <a:t>≤ 10 sec for interactive experience</a:t>
            </a:r>
            <a:endParaRPr lang="en-US" sz="2800" dirty="0" smtClean="0">
              <a:solidFill>
                <a:srgbClr val="CC004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Exploration </a:t>
            </a:r>
            <a:r>
              <a:rPr lang="en-US" dirty="0">
                <a:latin typeface="Calibri"/>
                <a:cs typeface="Calibri"/>
              </a:rPr>
              <a:t>is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ad-hoc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User defined functions (</a:t>
            </a:r>
            <a:r>
              <a:rPr lang="en-US" b="1" dirty="0">
                <a:solidFill>
                  <a:srgbClr val="3366FF"/>
                </a:solidFill>
                <a:latin typeface="Calibri"/>
                <a:cs typeface="Calibri"/>
              </a:rPr>
              <a:t>UDF</a:t>
            </a:r>
            <a:r>
              <a:rPr lang="en-US" dirty="0" smtClean="0">
                <a:latin typeface="Calibri"/>
                <a:cs typeface="Calibri"/>
              </a:rPr>
              <a:t>) must be supported: </a:t>
            </a:r>
            <a:r>
              <a:rPr lang="en-US" sz="2800" b="1" dirty="0">
                <a:solidFill>
                  <a:srgbClr val="CC004F"/>
                </a:solidFill>
                <a:latin typeface="Calibri"/>
                <a:cs typeface="Calibri"/>
              </a:rPr>
              <a:t>43.6% of </a:t>
            </a:r>
            <a:r>
              <a:rPr lang="en-US" sz="2800" b="1" dirty="0" err="1">
                <a:solidFill>
                  <a:srgbClr val="CC004F"/>
                </a:solidFill>
                <a:latin typeface="Calibri"/>
                <a:cs typeface="Calibri"/>
              </a:rPr>
              <a:t>Conviva’s</a:t>
            </a:r>
            <a:r>
              <a:rPr lang="en-US" sz="2800" b="1" dirty="0">
                <a:solidFill>
                  <a:srgbClr val="CC004F"/>
                </a:solidFill>
                <a:latin typeface="Calibri"/>
                <a:cs typeface="Calibri"/>
              </a:rPr>
              <a:t> queries</a:t>
            </a:r>
            <a:r>
              <a:rPr lang="en-US" sz="2800" dirty="0">
                <a:solidFill>
                  <a:srgbClr val="CC004F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CC004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Data is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high</a:t>
            </a:r>
            <a:r>
              <a:rPr lang="en-US" b="1" dirty="0">
                <a:solidFill>
                  <a:srgbClr val="3366FF"/>
                </a:solidFill>
                <a:latin typeface="Calibri"/>
                <a:cs typeface="Calibri"/>
              </a:rPr>
              <a:t>-dimensional &amp;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skewed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sz="2800" b="1" dirty="0" smtClean="0">
                <a:solidFill>
                  <a:srgbClr val="CC004F"/>
                </a:solidFill>
                <a:latin typeface="Calibri"/>
                <a:cs typeface="Calibri"/>
              </a:rPr>
              <a:t>+100 columns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8382000" cy="190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5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8"/>
    </mc:Choice>
    <mc:Fallback xmlns="">
      <p:transition xmlns:p14="http://schemas.microsoft.com/office/powerpoint/2010/main" spd="slow" advTm="32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89" y="2286000"/>
            <a:ext cx="17018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689" y="2590800"/>
            <a:ext cx="1778000" cy="105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267" y="4038600"/>
            <a:ext cx="1722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Hard Disks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489" y="1686580"/>
            <a:ext cx="1607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1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-</a:t>
            </a:r>
            <a:r>
              <a:rPr lang="en-US" sz="2800" dirty="0">
                <a:solidFill>
                  <a:srgbClr val="3366FF"/>
                </a:solidFill>
                <a:latin typeface="Calibri"/>
                <a:cs typeface="Calibri"/>
              </a:rPr>
              <a:t>2</a:t>
            </a:r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827" y="1686580"/>
            <a:ext cx="230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25-30 Minutes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7342" y="1686580"/>
            <a:ext cx="148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FF"/>
                </a:solidFill>
                <a:latin typeface="Calibri"/>
                <a:cs typeface="Calibri"/>
              </a:rPr>
              <a:t>1 second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1889" y="2316540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atin typeface="Calibri"/>
                <a:cs typeface="Calibri"/>
              </a:rPr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67489" y="31369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96489" y="31369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9589" y="404878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Memory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435" y="304800"/>
            <a:ext cx="741683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50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6500" b="1" dirty="0" smtClean="0">
                <a:solidFill>
                  <a:srgbClr val="000000"/>
                </a:solidFill>
                <a:latin typeface="Calibri"/>
                <a:cs typeface="Calibri"/>
              </a:rPr>
              <a:t>00 TB </a:t>
            </a:r>
            <a:r>
              <a:rPr lang="en-US" sz="6500" b="1" dirty="0" smtClean="0">
                <a:solidFill>
                  <a:srgbClr val="000000"/>
                </a:solidFill>
                <a:latin typeface="Calibri"/>
                <a:cs typeface="Calibri"/>
              </a:rPr>
              <a:t>&amp; 1,000 cores</a:t>
            </a:r>
            <a:endParaRPr lang="en-US" sz="65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760" y="4724400"/>
            <a:ext cx="8415460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500" dirty="0" smtClean="0">
                <a:latin typeface="Calibri"/>
                <a:cs typeface="Calibri"/>
              </a:rPr>
              <a:t>One can often make perfect decision without</a:t>
            </a:r>
          </a:p>
          <a:p>
            <a:pPr algn="ctr"/>
            <a:r>
              <a:rPr lang="en-US" sz="3500" dirty="0" smtClean="0">
                <a:latin typeface="Calibri"/>
                <a:cs typeface="Calibri"/>
              </a:rPr>
              <a:t>perfect answers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3615" y="5943600"/>
            <a:ext cx="329098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alibri"/>
                <a:cs typeface="Calibri"/>
              </a:rPr>
              <a:t>Approximation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7394" y="5943600"/>
            <a:ext cx="6711643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366FF"/>
                </a:solidFill>
                <a:latin typeface="Calibri"/>
                <a:cs typeface="Calibri"/>
              </a:rPr>
              <a:t>Sampling-based </a:t>
            </a:r>
            <a:r>
              <a:rPr lang="en-US" sz="4000" dirty="0" smtClean="0">
                <a:solidFill>
                  <a:srgbClr val="000000"/>
                </a:solidFill>
                <a:latin typeface="Calibri"/>
                <a:cs typeface="Calibri"/>
              </a:rPr>
              <a:t>Approximation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215" y="5943600"/>
            <a:ext cx="79860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libri"/>
                <a:cs typeface="Calibri"/>
              </a:rPr>
              <a:t>Approximation using </a:t>
            </a:r>
            <a:r>
              <a:rPr lang="en-US" sz="4000" dirty="0" smtClean="0">
                <a:solidFill>
                  <a:srgbClr val="3366FF"/>
                </a:solidFill>
                <a:latin typeface="Calibri"/>
                <a:cs typeface="Calibri"/>
              </a:rPr>
              <a:t>Offline </a:t>
            </a:r>
            <a:r>
              <a:rPr lang="en-US" sz="4000" dirty="0" smtClean="0">
                <a:solidFill>
                  <a:srgbClr val="000000"/>
                </a:solidFill>
                <a:latin typeface="Calibri"/>
                <a:cs typeface="Calibri"/>
              </a:rPr>
              <a:t>Samples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2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864"/>
    </mc:Choice>
    <mc:Fallback xmlns="">
      <p:transition xmlns:p14="http://schemas.microsoft.com/office/powerpoint/2010/main" advTm="57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7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562600" cy="1905000"/>
          </a:xfrm>
        </p:spPr>
        <p:txBody>
          <a:bodyPr/>
          <a:lstStyle/>
          <a:p>
            <a:pPr marL="0" indent="0"/>
            <a:r>
              <a:rPr lang="en-US" sz="2400" b="1" dirty="0">
                <a:latin typeface="Calibri"/>
                <a:cs typeface="Calibri"/>
              </a:rPr>
              <a:t>SELECT</a:t>
            </a:r>
            <a:r>
              <a:rPr lang="en-US" sz="2400" dirty="0">
                <a:latin typeface="Calibri"/>
                <a:cs typeface="Calibri"/>
              </a:rPr>
              <a:t> avg(</a:t>
            </a:r>
            <a:r>
              <a:rPr lang="en-US" sz="2400" dirty="0" err="1">
                <a:latin typeface="Calibri"/>
                <a:cs typeface="Calibri"/>
              </a:rPr>
              <a:t>sessionTime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r>
              <a:rPr lang="en-US" sz="24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Calibri"/>
                <a:cs typeface="Calibri"/>
              </a:rPr>
              <a:t> Table </a:t>
            </a: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latin typeface="Calibri"/>
                <a:cs typeface="Calibri"/>
              </a:rPr>
              <a:t>WHERE</a:t>
            </a:r>
            <a:r>
              <a:rPr lang="en-US" sz="2400" dirty="0" smtClean="0">
                <a:latin typeface="Calibri"/>
                <a:cs typeface="Calibri"/>
              </a:rPr>
              <a:t> city=‘San Francisco’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solidFill>
                  <a:srgbClr val="3366FF"/>
                </a:solidFill>
                <a:latin typeface="Calibri"/>
                <a:cs typeface="Calibri"/>
              </a:rPr>
              <a:t>WITHIN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alibri"/>
                <a:cs typeface="Calibri"/>
              </a:rPr>
              <a:t>1 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SECONDS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3124200"/>
            <a:ext cx="2653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alibri"/>
                <a:cs typeface="Calibri"/>
              </a:rPr>
              <a:t>234.23</a:t>
            </a:r>
            <a:r>
              <a:rPr lang="en-US" sz="3200" dirty="0" smtClean="0">
                <a:latin typeface="Calibri"/>
                <a:cs typeface="Calibri"/>
              </a:rPr>
              <a:t> ± 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15.32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3505200"/>
            <a:ext cx="12954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7500" dirty="0">
                <a:latin typeface="Calibri"/>
                <a:cs typeface="Calibri"/>
              </a:rPr>
              <a:t>BlinkDB Interface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2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31"/>
    </mc:Choice>
    <mc:Fallback xmlns="">
      <p:transition xmlns:p14="http://schemas.microsoft.com/office/powerpoint/2010/main" spd="slow" advTm="26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562600" cy="1905000"/>
          </a:xfrm>
        </p:spPr>
        <p:txBody>
          <a:bodyPr/>
          <a:lstStyle/>
          <a:p>
            <a:pPr marL="0" indent="0"/>
            <a:r>
              <a:rPr lang="en-US" sz="2400" b="1" dirty="0">
                <a:latin typeface="Calibri"/>
                <a:cs typeface="Calibri"/>
              </a:rPr>
              <a:t>SELECT</a:t>
            </a:r>
            <a:r>
              <a:rPr lang="en-US" sz="2400" dirty="0">
                <a:latin typeface="Calibri"/>
                <a:cs typeface="Calibri"/>
              </a:rPr>
              <a:t> avg(</a:t>
            </a:r>
            <a:r>
              <a:rPr lang="en-US" sz="2400" dirty="0" err="1">
                <a:latin typeface="Calibri"/>
                <a:cs typeface="Calibri"/>
              </a:rPr>
              <a:t>sessionTime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r>
              <a:rPr lang="en-US" sz="24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latin typeface="Calibri"/>
                <a:cs typeface="Calibri"/>
              </a:rPr>
              <a:t>FROM</a:t>
            </a:r>
            <a:r>
              <a:rPr lang="en-US" sz="2400" dirty="0" smtClean="0">
                <a:latin typeface="Calibri"/>
                <a:cs typeface="Calibri"/>
              </a:rPr>
              <a:t> Table </a:t>
            </a: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latin typeface="Calibri"/>
                <a:cs typeface="Calibri"/>
              </a:rPr>
              <a:t>WHERE</a:t>
            </a:r>
            <a:r>
              <a:rPr lang="en-US" sz="2400" dirty="0" smtClean="0">
                <a:latin typeface="Calibri"/>
                <a:cs typeface="Calibri"/>
              </a:rPr>
              <a:t> city=‘San Francisco’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solidFill>
                  <a:srgbClr val="3366FF"/>
                </a:solidFill>
                <a:latin typeface="Calibri"/>
                <a:cs typeface="Calibri"/>
              </a:rPr>
              <a:t>WITHIN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 2  SECONDS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3377624"/>
            <a:ext cx="24457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alibri"/>
                <a:cs typeface="Calibri"/>
              </a:rPr>
              <a:t>239.46</a:t>
            </a:r>
            <a:r>
              <a:rPr lang="en-US" sz="3200" dirty="0" smtClean="0">
                <a:latin typeface="Calibri"/>
                <a:cs typeface="Calibri"/>
              </a:rPr>
              <a:t> ± 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4.96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267200"/>
            <a:ext cx="556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b="1" dirty="0">
                <a:latin typeface="Calibri"/>
                <a:cs typeface="Calibri"/>
              </a:rPr>
              <a:t>SELECT</a:t>
            </a:r>
            <a:r>
              <a:rPr lang="en-US" sz="2400" dirty="0">
                <a:latin typeface="Calibri"/>
                <a:cs typeface="Calibri"/>
              </a:rPr>
              <a:t> avg(</a:t>
            </a:r>
            <a:r>
              <a:rPr lang="en-US" sz="2400" dirty="0" err="1">
                <a:latin typeface="Calibri"/>
                <a:cs typeface="Calibri"/>
              </a:rPr>
              <a:t>sessionTime</a:t>
            </a:r>
            <a:r>
              <a:rPr lang="en-US" sz="2400" dirty="0">
                <a:latin typeface="Calibri"/>
                <a:cs typeface="Calibri"/>
              </a:rPr>
              <a:t>)</a:t>
            </a:r>
            <a:r>
              <a:rPr lang="en-US" sz="2400" b="1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ct val="50000"/>
              </a:lnSpc>
            </a:pPr>
            <a:r>
              <a:rPr lang="en-US" sz="2400" b="1" dirty="0">
                <a:latin typeface="Calibri"/>
                <a:cs typeface="Calibri"/>
              </a:rPr>
              <a:t>FROM</a:t>
            </a:r>
            <a:r>
              <a:rPr lang="en-US" sz="2400" dirty="0">
                <a:latin typeface="Calibri"/>
                <a:cs typeface="Calibri"/>
              </a:rPr>
              <a:t> Table 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latin typeface="Calibri"/>
                <a:cs typeface="Calibri"/>
              </a:rPr>
              <a:t>WHERE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city=‘San Francisco’</a:t>
            </a:r>
          </a:p>
          <a:p>
            <a:pPr marL="0" indent="0">
              <a:lnSpc>
                <a:spcPct val="50000"/>
              </a:lnSpc>
            </a:pPr>
            <a:r>
              <a:rPr lang="en-US" sz="2400" b="1" dirty="0" smtClean="0">
                <a:solidFill>
                  <a:srgbClr val="3366FF"/>
                </a:solidFill>
                <a:latin typeface="Calibri"/>
                <a:cs typeface="Calibri"/>
              </a:rPr>
              <a:t>ERROR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Calibri"/>
                <a:cs typeface="Calibri"/>
              </a:rPr>
              <a:t>0.1 </a:t>
            </a:r>
            <a:r>
              <a:rPr lang="en-US" sz="2400" b="1" dirty="0">
                <a:solidFill>
                  <a:srgbClr val="3366FF"/>
                </a:solidFill>
                <a:latin typeface="Calibri"/>
                <a:cs typeface="Calibri"/>
              </a:rPr>
              <a:t>CONFIDENCE</a:t>
            </a:r>
            <a:r>
              <a:rPr lang="en-US" sz="2400" dirty="0">
                <a:solidFill>
                  <a:srgbClr val="3366FF"/>
                </a:solidFill>
                <a:latin typeface="Calibri"/>
                <a:cs typeface="Calibri"/>
              </a:rPr>
              <a:t> 95.0%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3505200"/>
            <a:ext cx="12954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2920424"/>
            <a:ext cx="2653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 smtClean="0">
                <a:solidFill>
                  <a:srgbClr val="3366FF"/>
                </a:solidFill>
                <a:latin typeface="Calibri"/>
                <a:cs typeface="Calibri"/>
              </a:rPr>
              <a:t>234.23</a:t>
            </a:r>
            <a:r>
              <a:rPr lang="en-US" sz="3200" strike="sngStrike" dirty="0" smtClean="0">
                <a:latin typeface="Calibri"/>
                <a:cs typeface="Calibri"/>
              </a:rPr>
              <a:t> ± </a:t>
            </a:r>
            <a:r>
              <a:rPr lang="en-US" sz="3200" strike="sngStrike" dirty="0" smtClean="0">
                <a:solidFill>
                  <a:srgbClr val="FF0000"/>
                </a:solidFill>
                <a:latin typeface="Calibri"/>
                <a:cs typeface="Calibri"/>
              </a:rPr>
              <a:t>15.32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7500" dirty="0">
                <a:latin typeface="Calibri"/>
                <a:cs typeface="Calibri"/>
              </a:rPr>
              <a:t>BlinkDB Interface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5"/>
    </mc:Choice>
    <mc:Fallback xmlns="">
      <p:transition xmlns:p14="http://schemas.microsoft.com/office/powerpoint/2010/main" spd="slow" advTm="23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029200"/>
          </a:xfrm>
        </p:spPr>
        <p:txBody>
          <a:bodyPr/>
          <a:lstStyle/>
          <a:p>
            <a:r>
              <a:rPr lang="en-US" sz="4000" dirty="0" smtClean="0"/>
              <a:t>Using statistics to build better data-intensive systems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3366FF"/>
                </a:solidFill>
              </a:rPr>
              <a:t>Faster</a:t>
            </a:r>
          </a:p>
          <a:p>
            <a:pPr marL="571500" lvl="1" indent="-457200">
              <a:buFont typeface="Wingdings" charset="2"/>
              <a:buChar char="Ø"/>
            </a:pPr>
            <a:r>
              <a:rPr lang="en-US" sz="3200" dirty="0" smtClean="0">
                <a:solidFill>
                  <a:srgbClr val="800000"/>
                </a:solidFill>
              </a:rPr>
              <a:t>How to query petabytes of data in seconds?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3366FF"/>
                </a:solidFill>
              </a:rPr>
              <a:t>More predictable</a:t>
            </a:r>
            <a:endParaRPr lang="en-US" sz="3600" b="1" dirty="0">
              <a:solidFill>
                <a:srgbClr val="3366FF"/>
              </a:solidFill>
            </a:endParaRPr>
          </a:p>
          <a:p>
            <a:pPr marL="571500" lvl="1" indent="-457200">
              <a:buFont typeface="Wingdings" charset="2"/>
              <a:buChar char="Ø"/>
            </a:pPr>
            <a:r>
              <a:rPr lang="en-US" sz="3200" dirty="0" smtClean="0">
                <a:solidFill>
                  <a:srgbClr val="800000"/>
                </a:solidFill>
              </a:rPr>
              <a:t>How to predict the query performance?</a:t>
            </a:r>
            <a:endParaRPr lang="en-US" sz="3200" dirty="0">
              <a:solidFill>
                <a:srgbClr val="800000"/>
              </a:solidFill>
            </a:endParaRPr>
          </a:p>
          <a:p>
            <a:pPr marL="571500" lvl="1" indent="-457200">
              <a:buFont typeface="Wingdings" charset="2"/>
              <a:buChar char="Ø"/>
            </a:pPr>
            <a:r>
              <a:rPr lang="en-US" sz="3200" dirty="0" smtClean="0">
                <a:solidFill>
                  <a:srgbClr val="800000"/>
                </a:solidFill>
              </a:rPr>
              <a:t>How to design a predictable database in the first place?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81400"/>
            <a:ext cx="8382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BlinkDB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Architecture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2073" y="3279847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2758" y="4225135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2758" y="5170422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2073" y="4225135"/>
            <a:ext cx="224373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446" y="5170422"/>
            <a:ext cx="224373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2266" y="3386859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2266" y="4332146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2266" y="5277434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9340" y="3476038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9340" y="4421324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9340" y="5366613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2266" y="4332146"/>
            <a:ext cx="149582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1848" y="5277434"/>
            <a:ext cx="149582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9340" y="4421324"/>
            <a:ext cx="74791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4131" y="5366613"/>
            <a:ext cx="74791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4948" y="3352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4778" y="4343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928" y="5257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6142" y="3352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6863" y="4343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6863" y="52065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endCxn id="12" idx="1"/>
          </p:cNvCxnSpPr>
          <p:nvPr/>
        </p:nvCxnSpPr>
        <p:spPr>
          <a:xfrm>
            <a:off x="1988953" y="4599682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99637" y="3654396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8953" y="5512303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166253" y="4599682"/>
            <a:ext cx="448745" cy="17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6108095" y="2516957"/>
            <a:ext cx="2959705" cy="414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Offline</a:t>
            </a:r>
            <a:r>
              <a:rPr lang="en-US" sz="2800" dirty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rbel" charset="0"/>
                <a:ea typeface="ＭＳ Ｐゴシック" charset="0"/>
                <a:cs typeface="Corbel" charset="0"/>
              </a:rPr>
              <a:t>sampling: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Uniform</a:t>
            </a:r>
          </a:p>
          <a:p>
            <a:pPr lvl="1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Stratified</a:t>
            </a:r>
            <a:r>
              <a:rPr lang="en-US" sz="2800" dirty="0" smtClean="0">
                <a:solidFill>
                  <a:srgbClr val="000000"/>
                </a:solidFill>
              </a:rPr>
              <a:t> on different sets of columns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Different sizes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33" name="Snip and Round Single Corner Rectangle 32"/>
          <p:cNvSpPr/>
          <p:nvPr/>
        </p:nvSpPr>
        <p:spPr>
          <a:xfrm>
            <a:off x="152400" y="4114800"/>
            <a:ext cx="1053941" cy="859433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orbel"/>
                <a:cs typeface="Corbel"/>
              </a:rPr>
              <a:t>TABLE</a:t>
            </a:r>
            <a:endParaRPr lang="en-US" sz="18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819" y="4953000"/>
            <a:ext cx="1033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Original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Data</a:t>
            </a:r>
            <a:endParaRPr lang="en-US" sz="20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2400" y="6019800"/>
            <a:ext cx="151876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In-Memory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Samples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6521" y="6024271"/>
            <a:ext cx="1091239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On-Disk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Samples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943600"/>
            <a:ext cx="1162528" cy="9144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232684" y="3279845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482139" y="4412704"/>
            <a:ext cx="2639672" cy="373955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rbel"/>
                <a:cs typeface="Corbel"/>
              </a:rPr>
              <a:t>Sampling Module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410282" y="5715000"/>
            <a:ext cx="838118" cy="1279140"/>
            <a:chOff x="2784930" y="2345019"/>
            <a:chExt cx="1312636" cy="1724328"/>
          </a:xfrm>
        </p:grpSpPr>
        <p:pic>
          <p:nvPicPr>
            <p:cNvPr id="44" name="Picture 43" descr="to_ddr333memory_350.gif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45" name="Picture 44" descr="to_ddr333memory_350.gif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46" name="Picture 45" descr="to_ddr333memory_350.gif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038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47" grpId="0" animBg="1"/>
      <p:bldP spid="48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BlinkDB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Architecture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82139" y="4412704"/>
            <a:ext cx="2639672" cy="373955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rbel"/>
                <a:cs typeface="Corbel"/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2073" y="3279846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2758" y="4225134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2758" y="5170421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2073" y="4225134"/>
            <a:ext cx="224373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446" y="5170421"/>
            <a:ext cx="224373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2266" y="3386858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2266" y="4332146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2266" y="5277433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9340" y="3476037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9340" y="4421324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9340" y="5366612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2266" y="4332146"/>
            <a:ext cx="149582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1848" y="5277433"/>
            <a:ext cx="149582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9340" y="4421324"/>
            <a:ext cx="74791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4131" y="5366612"/>
            <a:ext cx="74791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2684" y="3279844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4778" y="3352800"/>
            <a:ext cx="3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4267200"/>
            <a:ext cx="3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928" y="5296185"/>
            <a:ext cx="3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6863" y="3352800"/>
            <a:ext cx="3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6863" y="4267200"/>
            <a:ext cx="3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6863" y="5130365"/>
            <a:ext cx="3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…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1988953" y="4599682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99637" y="3654395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8953" y="5512302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0"/>
          </p:cNvCxnSpPr>
          <p:nvPr/>
        </p:nvCxnSpPr>
        <p:spPr>
          <a:xfrm flipV="1">
            <a:off x="1166253" y="4599682"/>
            <a:ext cx="448745" cy="17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217663" y="3200400"/>
            <a:ext cx="2926337" cy="27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Predict </a:t>
            </a:r>
            <a:r>
              <a:rPr lang="en-US" b="1" dirty="0" smtClean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time</a:t>
            </a:r>
            <a:r>
              <a:rPr lang="en-US" dirty="0" smtClean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 and </a:t>
            </a:r>
            <a:r>
              <a:rPr lang="en-US" b="1" dirty="0" smtClean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error</a:t>
            </a:r>
            <a:r>
              <a:rPr lang="en-US" dirty="0" smtClean="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rPr>
              <a:t> of the query for each sample type</a:t>
            </a:r>
            <a:endParaRPr lang="en-US" dirty="0">
              <a:solidFill>
                <a:srgbClr val="000000"/>
              </a:solidFill>
              <a:latin typeface="Corbel"/>
              <a:ea typeface="ＭＳ Ｐゴシック" charset="0"/>
              <a:cs typeface="Corbel"/>
            </a:endParaRPr>
          </a:p>
        </p:txBody>
      </p:sp>
      <p:sp>
        <p:nvSpPr>
          <p:cNvPr id="51" name="Snip and Round Single Corner Rectangle 50"/>
          <p:cNvSpPr/>
          <p:nvPr/>
        </p:nvSpPr>
        <p:spPr>
          <a:xfrm>
            <a:off x="152400" y="4114800"/>
            <a:ext cx="1053941" cy="859433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orbel"/>
                <a:cs typeface="Corbel"/>
              </a:rPr>
              <a:t>TABLE</a:t>
            </a:r>
            <a:endParaRPr lang="en-US" sz="18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5819" y="4953000"/>
            <a:ext cx="1033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Original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Data</a:t>
            </a:r>
            <a:endParaRPr lang="en-US" sz="20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6019800"/>
            <a:ext cx="151876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In-Memory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Samples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26521" y="6024271"/>
            <a:ext cx="1091239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On-Disk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Samples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943600"/>
            <a:ext cx="1162528" cy="914400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>
            <a:off x="1999637" y="3654395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Left Brace 56"/>
          <p:cNvSpPr/>
          <p:nvPr/>
        </p:nvSpPr>
        <p:spPr>
          <a:xfrm rot="5400000">
            <a:off x="4129095" y="1276029"/>
            <a:ext cx="285370" cy="329420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Folded Corner 61"/>
          <p:cNvSpPr/>
          <p:nvPr/>
        </p:nvSpPr>
        <p:spPr>
          <a:xfrm>
            <a:off x="113735" y="1459983"/>
            <a:ext cx="1999637" cy="1163678"/>
          </a:xfrm>
          <a:prstGeom prst="foldedCorner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SELECT  </a:t>
            </a:r>
            <a:r>
              <a:rPr lang="en-US" sz="1600" i="1" dirty="0" smtClean="0">
                <a:solidFill>
                  <a:srgbClr val="000000"/>
                </a:solidFill>
                <a:latin typeface="Corbel"/>
                <a:cs typeface="Corbel"/>
              </a:rPr>
              <a:t>foo</a:t>
            </a:r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 (*)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FROM TABLE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IN TIME 2 SECONDS</a:t>
            </a:r>
            <a:endParaRPr lang="en-US" sz="16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828800" y="2041822"/>
            <a:ext cx="1078623" cy="7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926379" y="1371600"/>
            <a:ext cx="2876916" cy="135550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28304" y="1497899"/>
            <a:ext cx="2450618" cy="4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rbel"/>
                <a:cs typeface="Corbel"/>
              </a:rPr>
              <a:t>Query Plan</a:t>
            </a:r>
            <a:endParaRPr lang="en-US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117619" y="2134900"/>
            <a:ext cx="2461303" cy="431520"/>
          </a:xfrm>
          <a:prstGeom prst="rect">
            <a:avLst/>
          </a:prstGeom>
          <a:solidFill>
            <a:srgbClr val="C6D9F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orbel"/>
                <a:cs typeface="Corbel"/>
              </a:rPr>
              <a:t>Sample Selection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581400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188386" y="5081813"/>
            <a:ext cx="905971" cy="874828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410282" y="5715000"/>
            <a:ext cx="838118" cy="1279140"/>
            <a:chOff x="2784930" y="2345019"/>
            <a:chExt cx="1312636" cy="1724328"/>
          </a:xfrm>
        </p:grpSpPr>
        <p:pic>
          <p:nvPicPr>
            <p:cNvPr id="59" name="Picture 58" descr="to_ddr333memory_350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60" name="Picture 59" descr="to_ddr333memory_350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61" name="Picture 60" descr="to_ddr333memory_350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620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65" grpId="0" animBg="1"/>
      <p:bldP spid="66" grpId="0" animBg="1"/>
      <p:bldP spid="6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BlinkDB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Architecture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82139" y="4412704"/>
            <a:ext cx="2639672" cy="373955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Sampling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2073" y="3279846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2758" y="4225134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2758" y="5170421"/>
            <a:ext cx="822701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2073" y="4225134"/>
            <a:ext cx="224373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446" y="5170421"/>
            <a:ext cx="224373" cy="7490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2266" y="3386858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2266" y="4332146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2266" y="5277433"/>
            <a:ext cx="523537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9340" y="3476037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9340" y="4421324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9340" y="5366612"/>
            <a:ext cx="373955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2266" y="4332146"/>
            <a:ext cx="149582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1848" y="5277433"/>
            <a:ext cx="149582" cy="5350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9340" y="4421324"/>
            <a:ext cx="74791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4131" y="5366612"/>
            <a:ext cx="74791" cy="3567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2684" y="3279844"/>
            <a:ext cx="1720193" cy="263967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4778" y="335280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426720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928" y="5296185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6863" y="335280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6863" y="4267200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6863" y="5130365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6019800"/>
            <a:ext cx="151876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In-Memory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Samples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6521" y="6024271"/>
            <a:ext cx="1091239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On-Disk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Samples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10" idx="2"/>
            <a:endCxn id="12" idx="1"/>
          </p:cNvCxnSpPr>
          <p:nvPr/>
        </p:nvCxnSpPr>
        <p:spPr>
          <a:xfrm>
            <a:off x="1988953" y="4599682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99637" y="3654395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8953" y="5512302"/>
            <a:ext cx="683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0"/>
          </p:cNvCxnSpPr>
          <p:nvPr/>
        </p:nvCxnSpPr>
        <p:spPr>
          <a:xfrm flipV="1">
            <a:off x="1166253" y="4599682"/>
            <a:ext cx="448745" cy="17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770992" y="4091451"/>
            <a:ext cx="2133599" cy="640407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Error Bars &amp; Confidence Intervals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0" name="Left Brace 49"/>
          <p:cNvSpPr/>
          <p:nvPr/>
        </p:nvSpPr>
        <p:spPr>
          <a:xfrm rot="5400000">
            <a:off x="4129095" y="1276029"/>
            <a:ext cx="285370" cy="329420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791200" y="1600200"/>
            <a:ext cx="7042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795415" y="3581400"/>
            <a:ext cx="0" cy="4280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36954" y="5245949"/>
            <a:ext cx="1090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Result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48671" y="5631373"/>
            <a:ext cx="2710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182.23 </a:t>
            </a:r>
            <a:r>
              <a:rPr lang="en-US" sz="28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± 5.56</a:t>
            </a:r>
          </a:p>
          <a:p>
            <a:pPr algn="ctr"/>
            <a:r>
              <a:rPr lang="en-US" sz="280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(95% confidence)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410282" y="5715000"/>
            <a:ext cx="838118" cy="1279140"/>
            <a:chOff x="2784930" y="2345019"/>
            <a:chExt cx="1312636" cy="1724328"/>
          </a:xfrm>
        </p:grpSpPr>
        <p:pic>
          <p:nvPicPr>
            <p:cNvPr id="59" name="Picture 58" descr="to_ddr333memory_350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60" name="Picture 59" descr="to_ddr333memory_350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61" name="Picture 60" descr="to_ddr333memory_350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770992" y="2514600"/>
            <a:ext cx="2089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orbel"/>
                <a:cs typeface="Corbel"/>
              </a:rPr>
              <a:t>Parallel execution</a:t>
            </a:r>
            <a:endParaRPr lang="en-US" sz="32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56" name="Snip and Round Single Corner Rectangle 55"/>
          <p:cNvSpPr/>
          <p:nvPr/>
        </p:nvSpPr>
        <p:spPr>
          <a:xfrm>
            <a:off x="152400" y="4114800"/>
            <a:ext cx="1053941" cy="859433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orbel"/>
                <a:cs typeface="Corbel"/>
              </a:rPr>
              <a:t>TABLE</a:t>
            </a:r>
            <a:endParaRPr lang="en-US" sz="18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819" y="4953000"/>
            <a:ext cx="1033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Original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orbel"/>
                <a:cs typeface="Corbel"/>
              </a:rPr>
              <a:t>Data</a:t>
            </a:r>
            <a:endParaRPr lang="en-US" sz="20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926379" y="1371600"/>
            <a:ext cx="2876916" cy="135550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128304" y="1497899"/>
            <a:ext cx="2450618" cy="4238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orbel"/>
                <a:cs typeface="Corbel"/>
              </a:rPr>
              <a:t>New Query Plan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117619" y="2134900"/>
            <a:ext cx="2461303" cy="431520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rbel"/>
                <a:cs typeface="Corbel"/>
              </a:rPr>
              <a:t>Sample Selection</a:t>
            </a:r>
            <a:endParaRPr lang="en-US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181600" y="1921774"/>
            <a:ext cx="0" cy="2131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943600"/>
            <a:ext cx="1162528" cy="914400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>
            <a:off x="7795415" y="4788128"/>
            <a:ext cx="0" cy="4280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Folded Corner 63"/>
          <p:cNvSpPr/>
          <p:nvPr/>
        </p:nvSpPr>
        <p:spPr>
          <a:xfrm>
            <a:off x="113735" y="1459983"/>
            <a:ext cx="1999637" cy="1163678"/>
          </a:xfrm>
          <a:prstGeom prst="foldedCorner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SELECT  </a:t>
            </a:r>
            <a:r>
              <a:rPr lang="en-US" sz="1600" i="1" dirty="0" smtClean="0">
                <a:solidFill>
                  <a:srgbClr val="000000"/>
                </a:solidFill>
                <a:latin typeface="Corbel"/>
                <a:cs typeface="Corbel"/>
              </a:rPr>
              <a:t>foo</a:t>
            </a:r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 (*)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FROM TABLE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rbel"/>
                <a:cs typeface="Corbel"/>
              </a:rPr>
              <a:t>IN TIME 2 SECONDS</a:t>
            </a:r>
            <a:endParaRPr lang="en-US" sz="16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828800" y="2035180"/>
            <a:ext cx="1078623" cy="14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476999" y="1413982"/>
            <a:ext cx="2514601" cy="1176818"/>
            <a:chOff x="6476999" y="1468991"/>
            <a:chExt cx="2514601" cy="1176818"/>
          </a:xfrm>
        </p:grpSpPr>
        <p:sp>
          <p:nvSpPr>
            <p:cNvPr id="40" name="Rectangle 39"/>
            <p:cNvSpPr/>
            <p:nvPr/>
          </p:nvSpPr>
          <p:spPr>
            <a:xfrm>
              <a:off x="6476999" y="1468991"/>
              <a:ext cx="2514601" cy="5884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Hive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77000" y="2057400"/>
              <a:ext cx="990600" cy="5884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>
                  <a:solidFill>
                    <a:srgbClr val="000000"/>
                  </a:solidFill>
                </a:rPr>
                <a:t>Hadoop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89354" y="2057400"/>
              <a:ext cx="764046" cy="5884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Spark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131649" y="2057400"/>
              <a:ext cx="859951" cy="5884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Presto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62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/>
      <p:bldP spid="55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</a:t>
            </a:r>
            <a:r>
              <a:rPr lang="en-US" dirty="0" smtClean="0"/>
              <a:t>to accurately </a:t>
            </a:r>
            <a:r>
              <a:rPr lang="en-US" dirty="0" smtClean="0">
                <a:solidFill>
                  <a:srgbClr val="3366FF"/>
                </a:solidFill>
              </a:rPr>
              <a:t>estimate </a:t>
            </a:r>
            <a:r>
              <a:rPr lang="en-US" dirty="0">
                <a:solidFill>
                  <a:srgbClr val="3366FF"/>
                </a:solidFill>
              </a:rPr>
              <a:t>the </a:t>
            </a:r>
            <a:r>
              <a:rPr lang="en-US" dirty="0" smtClean="0">
                <a:solidFill>
                  <a:srgbClr val="3366FF"/>
                </a:solidFill>
              </a:rPr>
              <a:t>error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if the </a:t>
            </a:r>
            <a:r>
              <a:rPr lang="en-US" dirty="0">
                <a:solidFill>
                  <a:srgbClr val="3366FF"/>
                </a:solidFill>
              </a:rPr>
              <a:t>error estimate itself is wrong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 storage budget, </a:t>
            </a:r>
            <a:r>
              <a:rPr lang="en-US" dirty="0">
                <a:solidFill>
                  <a:srgbClr val="3366FF"/>
                </a:solidFill>
              </a:rPr>
              <a:t>which samples </a:t>
            </a:r>
            <a:r>
              <a:rPr lang="en-US" dirty="0" smtClean="0">
                <a:solidFill>
                  <a:srgbClr val="3366FF"/>
                </a:solidFill>
              </a:rPr>
              <a:t>to build </a:t>
            </a:r>
            <a:r>
              <a:rPr lang="en-US" dirty="0" smtClean="0"/>
              <a:t>&amp; maintain to support </a:t>
            </a:r>
            <a:r>
              <a:rPr lang="en-US" dirty="0">
                <a:solidFill>
                  <a:srgbClr val="3366FF"/>
                </a:solidFill>
              </a:rPr>
              <a:t>a wide range of ad-hoc </a:t>
            </a:r>
            <a:r>
              <a:rPr lang="en-US" dirty="0" smtClean="0"/>
              <a:t>exploratory queries?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 query, what should be the </a:t>
            </a:r>
            <a:r>
              <a:rPr lang="en-US" dirty="0" smtClean="0">
                <a:solidFill>
                  <a:srgbClr val="3366FF"/>
                </a:solidFill>
              </a:rPr>
              <a:t>optimal sample type and size</a:t>
            </a:r>
            <a:r>
              <a:rPr lang="en-US" dirty="0" smtClean="0"/>
              <a:t> that can be processed to meet its constraints?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382000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28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Main Challenges</a:t>
            </a:r>
            <a:endParaRPr lang="en-US" b="0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8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6"/>
    </mc:Choice>
    <mc:Fallback xmlns="">
      <p:transition xmlns:p14="http://schemas.microsoft.com/office/powerpoint/2010/main" spd="slow" advTm="2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800" dirty="0" smtClean="0"/>
              <a:t>Closed-Form Error Estimates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54102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457200"/>
            <a:r>
              <a:rPr lang="en-US" sz="3200" b="1" dirty="0">
                <a:solidFill>
                  <a:srgbClr val="3366FF"/>
                </a:solidFill>
                <a:cs typeface="ＭＳ Ｐゴシック" pitchFamily="-65" charset="-128"/>
              </a:rPr>
              <a:t>What </a:t>
            </a:r>
            <a:r>
              <a:rPr lang="en-US" sz="3200" b="1" dirty="0" smtClean="0">
                <a:solidFill>
                  <a:srgbClr val="3366FF"/>
                </a:solidFill>
                <a:cs typeface="ＭＳ Ｐゴシック" pitchFamily="-65" charset="-128"/>
              </a:rPr>
              <a:t>about more complex queries?</a:t>
            </a:r>
          </a:p>
          <a:p>
            <a:pPr marL="1257300" lvl="3" indent="-457200">
              <a:buFont typeface="Wingdings" charset="2"/>
              <a:buChar char="Ø"/>
            </a:pPr>
            <a:r>
              <a:rPr lang="en-US" sz="3200" dirty="0">
                <a:solidFill>
                  <a:srgbClr val="3366FF"/>
                </a:solidFill>
                <a:cs typeface="ＭＳ Ｐゴシック" pitchFamily="-65" charset="-128"/>
              </a:rPr>
              <a:t>	</a:t>
            </a:r>
            <a:r>
              <a:rPr lang="en-US" sz="3200" dirty="0" smtClean="0">
                <a:solidFill>
                  <a:srgbClr val="3366FF"/>
                </a:solidFill>
                <a:cs typeface="ＭＳ Ｐゴシック" pitchFamily="-65" charset="-128"/>
              </a:rPr>
              <a:t>UDFs, nested queries, joins, ...</a:t>
            </a:r>
            <a:endParaRPr lang="en-US" sz="3200" dirty="0">
              <a:solidFill>
                <a:srgbClr val="3366FF"/>
              </a:solidFill>
              <a:cs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35289"/>
            <a:ext cx="586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457200"/>
            <a:r>
              <a:rPr lang="en-US" sz="3200" dirty="0" smtClean="0">
                <a:cs typeface="ＭＳ Ｐゴシック" pitchFamily="-65" charset="-128"/>
              </a:rPr>
              <a:t>Central Limit Theorem (CLT)</a:t>
            </a:r>
            <a:endParaRPr lang="en-US" sz="3200" dirty="0">
              <a:cs typeface="ＭＳ Ｐゴシック" pitchFamily="-65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8367" y="2133600"/>
                <a:ext cx="8495980" cy="3005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u="sng" dirty="0" smtClean="0"/>
                  <a:t>Counts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/>
                        </m:ctrlPr>
                      </m:sSubPr>
                      <m:e>
                        <m:r>
                          <a:rPr lang="en-US"/>
                          <m:t>𝑋</m:t>
                        </m:r>
                      </m:e>
                      <m:sub>
                        <m:r>
                          <a:rPr lang="en-US"/>
                          <m:t>𝑖</m:t>
                        </m:r>
                      </m:sub>
                    </m:sSub>
                    <m:r>
                      <a:rPr lang="en-US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/>
                        </m:ctrlPr>
                      </m:dPr>
                      <m:e>
                        <m:eqArr>
                          <m:eqArrPr>
                            <m:ctrlPr>
                              <a:rPr lang="en-US"/>
                            </m:ctrlPr>
                          </m:eqArrPr>
                          <m:e>
                            <m:r>
                              <a:rPr lang="en-US"/>
                              <m:t>0</m:t>
                            </m:r>
                          </m:e>
                          <m:e>
                            <m:r>
                              <a:rPr lang="en-US"/>
                              <m:t>1</m:t>
                            </m:r>
                          </m:e>
                        </m:eqArr>
                      </m:e>
                    </m:d>
                    <m:r>
                      <a:rPr lang="en-US"/>
                      <m:t>~</m:t>
                    </m:r>
                    <m:r>
                      <a:rPr lang="en-US"/>
                      <m:t>𝐵</m:t>
                    </m:r>
                    <m:d>
                      <m:dPr>
                        <m:ctrlPr>
                          <a:rPr lang="en-US"/>
                        </m:ctrlPr>
                      </m:dPr>
                      <m:e>
                        <m:r>
                          <a:rPr lang="en-US"/>
                          <m:t>𝑛</m:t>
                        </m:r>
                        <m:r>
                          <a:rPr lang="en-US"/>
                          <m:t>,</m:t>
                        </m:r>
                        <m:r>
                          <a:rPr lang="en-US"/>
                          <m:t>𝑝</m:t>
                        </m:r>
                      </m:e>
                    </m:d>
                    <m:groupChr>
                      <m:groupChrPr>
                        <m:chr m:val="⇒"/>
                        <m:pos m:val="top"/>
                        <m:ctrlPr>
                          <a:rPr lang="en-US"/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el-GR"/>
                      <m:t>Σ</m:t>
                    </m:r>
                    <m:r>
                      <a:rPr lang="en-US"/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/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/>
                          <m:t>𝑖</m:t>
                        </m:r>
                        <m:r>
                          <a:rPr lang="en-US"/>
                          <m:t>=1</m:t>
                        </m:r>
                      </m:sub>
                      <m:sup>
                        <m:r>
                          <a:rPr lang="en-US"/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/>
                            </m:ctrlPr>
                          </m:sSubPr>
                          <m:e>
                            <m:r>
                              <a:rPr lang="en-US"/>
                              <m:t>𝑋</m:t>
                            </m:r>
                          </m:e>
                          <m:sub>
                            <m:r>
                              <a:rPr lang="en-US"/>
                              <m:t>𝑖</m:t>
                            </m:r>
                          </m:sub>
                        </m:sSub>
                      </m:e>
                    </m:nary>
                    <m:r>
                      <a:rPr lang="en-US"/>
                      <m:t>~</m:t>
                    </m:r>
                    <m:r>
                      <a:rPr lang="en-US"/>
                      <m:t>𝑁</m:t>
                    </m:r>
                    <m:d>
                      <m:dPr>
                        <m:ctrlPr>
                          <a:rPr lang="en-US"/>
                        </m:ctrlPr>
                      </m:dPr>
                      <m:e>
                        <m:r>
                          <a:rPr lang="en-US"/>
                          <m:t>𝑛𝑝</m:t>
                        </m:r>
                        <m:r>
                          <a:rPr lang="en-US"/>
                          <m:t>,</m:t>
                        </m:r>
                        <m:r>
                          <a:rPr lang="en-US"/>
                          <m:t>𝑛𝑝</m:t>
                        </m:r>
                        <m:d>
                          <m:dPr>
                            <m:ctrlPr>
                              <a:rPr lang="en-US"/>
                            </m:ctrlPr>
                          </m:dPr>
                          <m:e>
                            <m:r>
                              <a:rPr lang="en-US"/>
                              <m:t>1−</m:t>
                            </m:r>
                            <m:r>
                              <a:rPr lang="en-US"/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u="sng" dirty="0" smtClean="0"/>
                  <a:t>Total Sum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u="sng" dirty="0" smtClean="0"/>
                  <a:t>Mean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u="sng" dirty="0" smtClean="0"/>
                  <a:t>Variance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groupChr>
                      <m:groupChrPr>
                        <m:chr m:val="⇒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	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7" y="2133600"/>
                <a:ext cx="8495980" cy="3005375"/>
              </a:xfrm>
              <a:prstGeom prst="rect">
                <a:avLst/>
              </a:prstGeom>
              <a:blipFill rotWithShape="0">
                <a:blip r:embed="rId3"/>
                <a:stretch>
                  <a:fillRect l="-2009" b="-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1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Bootstrap </a:t>
            </a:r>
            <a:r>
              <a:rPr lang="en-US" sz="3200" dirty="0" smtClean="0">
                <a:latin typeface="Calibri"/>
                <a:cs typeface="Calibri"/>
              </a:rPr>
              <a:t>[</a:t>
            </a:r>
            <a:r>
              <a:rPr lang="en-US" sz="3200" dirty="0" err="1" smtClean="0">
                <a:latin typeface="Calibri"/>
                <a:cs typeface="Calibri"/>
              </a:rPr>
              <a:t>Efron</a:t>
            </a:r>
            <a:r>
              <a:rPr lang="en-US" sz="3200" dirty="0" smtClean="0">
                <a:latin typeface="Calibri"/>
                <a:cs typeface="Calibri"/>
              </a:rPr>
              <a:t> 1979]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 smtClean="0"/>
              <a:t>Quantify accuracy of a sample estimator 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()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78331" y="1905000"/>
            <a:ext cx="685800" cy="304800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17956" y="1762780"/>
            <a:ext cx="93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f</a:t>
            </a:r>
            <a:r>
              <a:rPr lang="en-US" sz="2800" i="1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(X)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49531" y="2438400"/>
            <a:ext cx="1974669" cy="1524000"/>
            <a:chOff x="1149531" y="2438400"/>
            <a:chExt cx="1974669" cy="1524000"/>
          </a:xfrm>
        </p:grpSpPr>
        <p:sp>
          <p:nvSpPr>
            <p:cNvPr id="13" name="Right Arrow 12"/>
            <p:cNvSpPr/>
            <p:nvPr/>
          </p:nvSpPr>
          <p:spPr>
            <a:xfrm rot="5400000">
              <a:off x="1565365" y="2778034"/>
              <a:ext cx="533400" cy="311331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49531" y="3276600"/>
              <a:ext cx="1447800" cy="68580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60722" y="3352800"/>
              <a:ext cx="403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S</a:t>
              </a:r>
              <a:endParaRPr lang="en-US" sz="28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9411" y="2438400"/>
              <a:ext cx="11847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andom</a:t>
              </a:r>
            </a:p>
            <a:p>
              <a:r>
                <a:rPr lang="en-US" dirty="0" smtClean="0">
                  <a:latin typeface="+mn-lt"/>
                </a:rPr>
                <a:t>sample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762000" y="1524000"/>
            <a:ext cx="2133600" cy="1066800"/>
          </a:xfrm>
          <a:prstGeom prst="ellipse">
            <a:avLst/>
          </a:prstGeom>
          <a:solidFill>
            <a:srgbClr val="FFF7D5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6306" y="1824335"/>
            <a:ext cx="203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/>
                <a:cs typeface="Corbel"/>
              </a:rPr>
              <a:t>Distribution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56042" y="3362980"/>
            <a:ext cx="127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|S| = N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978331" y="3352800"/>
            <a:ext cx="1676400" cy="523220"/>
            <a:chOff x="2978331" y="3352800"/>
            <a:chExt cx="1676400" cy="523220"/>
          </a:xfrm>
        </p:grpSpPr>
        <p:sp>
          <p:nvSpPr>
            <p:cNvPr id="44" name="Right Arrow 43"/>
            <p:cNvSpPr/>
            <p:nvPr/>
          </p:nvSpPr>
          <p:spPr>
            <a:xfrm>
              <a:off x="2978331" y="350520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7568" y="3352800"/>
              <a:ext cx="8771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/>
                  <a:cs typeface="Times New Roman"/>
                </a:rPr>
                <a:t>f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latin typeface="Times New Roman"/>
                  <a:cs typeface="Times New Roman"/>
                </a:rPr>
                <a:t>(S)</a:t>
              </a:r>
            </a:p>
          </p:txBody>
        </p:sp>
      </p:grp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4883331" y="1524000"/>
            <a:ext cx="3124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CC004F"/>
                </a:solidFill>
              </a:rPr>
              <a:t>c</a:t>
            </a:r>
            <a:r>
              <a:rPr lang="en-US" sz="2800" dirty="0" smtClean="0">
                <a:solidFill>
                  <a:srgbClr val="CC004F"/>
                </a:solidFill>
              </a:rPr>
              <a:t>an’t compute </a:t>
            </a:r>
            <a:r>
              <a:rPr lang="en-US" sz="2800" i="1" dirty="0">
                <a:solidFill>
                  <a:srgbClr val="CC004F"/>
                </a:solidFill>
                <a:latin typeface="Times New Roman"/>
                <a:cs typeface="Times New Roman"/>
              </a:rPr>
              <a:t>f </a:t>
            </a:r>
            <a:r>
              <a:rPr lang="en-US" sz="2800" dirty="0">
                <a:solidFill>
                  <a:srgbClr val="CC004F"/>
                </a:solidFill>
                <a:latin typeface="Times New Roman"/>
                <a:cs typeface="Times New Roman"/>
              </a:rPr>
              <a:t>(X)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CC004F"/>
                </a:solidFill>
              </a:rPr>
              <a:t>a</a:t>
            </a:r>
            <a:r>
              <a:rPr lang="en-US" sz="2800" dirty="0" smtClean="0">
                <a:solidFill>
                  <a:srgbClr val="CC004F"/>
                </a:solidFill>
              </a:rPr>
              <a:t>s we don’t have </a:t>
            </a:r>
            <a:r>
              <a:rPr lang="en-US" sz="2800" i="1" dirty="0" smtClean="0">
                <a:solidFill>
                  <a:srgbClr val="CC004F"/>
                </a:solidFill>
                <a:latin typeface="Times New Roman"/>
                <a:cs typeface="Times New Roman"/>
              </a:rPr>
              <a:t>X</a:t>
            </a:r>
            <a:endParaRPr lang="en-US" sz="2800" i="1" dirty="0">
              <a:solidFill>
                <a:srgbClr val="CC004F"/>
              </a:solidFill>
              <a:latin typeface="Times New Roman"/>
              <a:cs typeface="Times New Roman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4883331" y="3340100"/>
            <a:ext cx="3505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</a:t>
            </a:r>
            <a:r>
              <a:rPr lang="en-US" sz="2800" dirty="0" smtClean="0"/>
              <a:t>hat is </a:t>
            </a:r>
            <a:r>
              <a:rPr lang="en-US" sz="2800" i="1" dirty="0" smtClean="0">
                <a:latin typeface="Times New Roman"/>
                <a:cs typeface="Times New Roman"/>
              </a:rPr>
              <a:t>f</a:t>
            </a:r>
            <a:r>
              <a:rPr lang="en-US" sz="2800" dirty="0" smtClean="0">
                <a:latin typeface="Times New Roman"/>
                <a:cs typeface="Times New Roman"/>
              </a:rPr>
              <a:t>(S)</a:t>
            </a:r>
            <a:r>
              <a:rPr lang="en-US" sz="2800" dirty="0" smtClean="0"/>
              <a:t>’s error?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52400" y="3962400"/>
            <a:ext cx="5346785" cy="2667000"/>
            <a:chOff x="152400" y="3962400"/>
            <a:chExt cx="5346785" cy="2667000"/>
          </a:xfrm>
        </p:grpSpPr>
        <p:sp>
          <p:nvSpPr>
            <p:cNvPr id="38" name="Oval 37"/>
            <p:cNvSpPr/>
            <p:nvPr/>
          </p:nvSpPr>
          <p:spPr>
            <a:xfrm>
              <a:off x="2216331" y="4267200"/>
              <a:ext cx="1447800" cy="685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27522" y="4343400"/>
              <a:ext cx="528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216331" y="5486400"/>
              <a:ext cx="1447800" cy="685800"/>
            </a:xfrm>
            <a:prstGeom prst="ellipse">
              <a:avLst/>
            </a:prstGeom>
            <a:solidFill>
              <a:srgbClr val="C6D9F1"/>
            </a:solidFill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27522" y="5562600"/>
              <a:ext cx="528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err="1" smtClean="0">
                  <a:latin typeface="Times New Roman"/>
                  <a:cs typeface="Times New Roman"/>
                </a:rPr>
                <a:t>k</a:t>
              </a:r>
              <a:endParaRPr lang="en-US" sz="2800" baseline="-250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512690" y="4868359"/>
              <a:ext cx="589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+mn-lt"/>
                </a:rPr>
                <a:t>…</a:t>
              </a:r>
            </a:p>
          </p:txBody>
        </p:sp>
        <p:cxnSp>
          <p:nvCxnSpPr>
            <p:cNvPr id="36" name="Straight Arrow Connector 35"/>
            <p:cNvCxnSpPr>
              <a:stCxn id="41" idx="4"/>
              <a:endCxn id="38" idx="2"/>
            </p:cNvCxnSpPr>
            <p:nvPr/>
          </p:nvCxnSpPr>
          <p:spPr>
            <a:xfrm>
              <a:off x="1873431" y="3962400"/>
              <a:ext cx="342900" cy="6477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4"/>
              <a:endCxn id="40" idx="2"/>
            </p:cNvCxnSpPr>
            <p:nvPr/>
          </p:nvCxnSpPr>
          <p:spPr>
            <a:xfrm>
              <a:off x="1873431" y="3962400"/>
              <a:ext cx="342900" cy="1866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ight Arrow 51"/>
            <p:cNvSpPr/>
            <p:nvPr/>
          </p:nvSpPr>
          <p:spPr>
            <a:xfrm>
              <a:off x="3810000" y="442978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95800" y="4277380"/>
              <a:ext cx="996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/>
                  <a:cs typeface="Times New Roman"/>
                </a:rPr>
                <a:t>f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latin typeface="Times New Roman"/>
                  <a:cs typeface="Times New Roman"/>
                </a:rPr>
                <a:t>(S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2800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3816531" y="563880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02331" y="5486400"/>
              <a:ext cx="996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 New Roman"/>
                  <a:cs typeface="Times New Roman"/>
                </a:rPr>
                <a:t>f</a:t>
              </a:r>
              <a:r>
                <a:rPr lang="en-US" sz="2800" i="1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smtClean="0">
                  <a:latin typeface="Times New Roman"/>
                  <a:cs typeface="Times New Roman"/>
                </a:rPr>
                <a:t>(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err="1">
                  <a:latin typeface="Times New Roman"/>
                  <a:cs typeface="Times New Roman"/>
                </a:rPr>
                <a:t>k</a:t>
              </a:r>
              <a:r>
                <a:rPr lang="en-US" sz="2800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3655690" y="4868359"/>
              <a:ext cx="589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+mn-lt"/>
                </a:rPr>
                <a:t>…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12689" y="6106180"/>
              <a:ext cx="1377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|S</a:t>
              </a:r>
              <a:r>
                <a:rPr lang="en-US" sz="2800" i="1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2800" i="1" dirty="0" smtClean="0">
                  <a:latin typeface="Times New Roman"/>
                  <a:cs typeface="Times New Roman"/>
                </a:rPr>
                <a:t>| = N</a:t>
              </a:r>
              <a:endParaRPr lang="en-US" sz="28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2400" y="4343400"/>
              <a:ext cx="1791777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sampling</a:t>
              </a:r>
            </a:p>
            <a:p>
              <a:pPr algn="r"/>
              <a:r>
                <a:rPr lang="en-US" dirty="0">
                  <a:latin typeface="+mn-lt"/>
                </a:rPr>
                <a:t>w</a:t>
              </a:r>
              <a:r>
                <a:rPr lang="en-US" dirty="0" smtClean="0">
                  <a:latin typeface="+mn-lt"/>
                </a:rPr>
                <a:t>ith </a:t>
              </a:r>
            </a:p>
            <a:p>
              <a:pPr algn="r"/>
              <a:r>
                <a:rPr lang="en-US" dirty="0" smtClean="0">
                  <a:latin typeface="+mn-lt"/>
                </a:rPr>
                <a:t>replacement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5510" t="9225" b="8874"/>
          <a:stretch/>
        </p:blipFill>
        <p:spPr>
          <a:xfrm>
            <a:off x="5715000" y="4847750"/>
            <a:ext cx="2057400" cy="71485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15000" y="5801225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estimator</a:t>
            </a:r>
            <a:r>
              <a:rPr lang="en-US" dirty="0">
                <a:latin typeface="Corbel"/>
                <a:cs typeface="Corbel"/>
              </a:rPr>
              <a:t>: </a:t>
            </a:r>
            <a:r>
              <a:rPr lang="en-US" i="1" dirty="0">
                <a:latin typeface="Times New Roman"/>
                <a:cs typeface="Times New Roman"/>
              </a:rPr>
              <a:t>mean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(S</a:t>
            </a:r>
            <a:r>
              <a:rPr lang="en-US" baseline="-25000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))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error, </a:t>
            </a:r>
            <a:r>
              <a:rPr lang="en-US" i="1" dirty="0" smtClean="0">
                <a:latin typeface="Times New Roman"/>
                <a:cs typeface="Times New Roman"/>
              </a:rPr>
              <a:t>e.g.</a:t>
            </a:r>
            <a:r>
              <a:rPr lang="en-US" dirty="0" smtClean="0">
                <a:latin typeface="Corbel"/>
                <a:cs typeface="Corbel"/>
              </a:rPr>
              <a:t>: </a:t>
            </a:r>
            <a:r>
              <a:rPr lang="en-US" i="1" dirty="0" err="1">
                <a:latin typeface="Times New Roman"/>
                <a:cs typeface="Times New Roman"/>
              </a:rPr>
              <a:t>stdev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(S</a:t>
            </a:r>
            <a:r>
              <a:rPr lang="en-US" baseline="-25000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))</a:t>
            </a:r>
          </a:p>
        </p:txBody>
      </p:sp>
      <p:sp>
        <p:nvSpPr>
          <p:cNvPr id="48" name="Right Brace 47"/>
          <p:cNvSpPr/>
          <p:nvPr/>
        </p:nvSpPr>
        <p:spPr>
          <a:xfrm>
            <a:off x="5449163" y="4429780"/>
            <a:ext cx="330978" cy="1579840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87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47"/>
    </mc:Choice>
    <mc:Fallback xmlns="">
      <p:transition xmlns:p14="http://schemas.microsoft.com/office/powerpoint/2010/main" spd="slow" advTm="115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/>
      <p:bldP spid="59" grpId="0"/>
      <p:bldP spid="5" grpId="0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dirty="0" smtClean="0"/>
              <a:t>Quantify accuracy of a query on a sample table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78331" y="1905000"/>
            <a:ext cx="685800" cy="304800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17956" y="1762780"/>
            <a:ext cx="928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Q</a:t>
            </a:r>
            <a:r>
              <a:rPr lang="en-US" sz="2800" dirty="0" smtClean="0">
                <a:latin typeface="Times New Roman"/>
                <a:cs typeface="Times New Roman"/>
              </a:rPr>
              <a:t>(T) 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4883330" y="1752600"/>
            <a:ext cx="38034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i="1" dirty="0" smtClean="0">
                <a:latin typeface="Times New Roman"/>
                <a:cs typeface="Times New Roman"/>
              </a:rPr>
              <a:t>Q</a:t>
            </a:r>
            <a:r>
              <a:rPr lang="en-US" sz="2800" dirty="0" smtClean="0">
                <a:latin typeface="Times New Roman"/>
                <a:cs typeface="Times New Roman"/>
              </a:rPr>
              <a:t>(T) </a:t>
            </a:r>
            <a:r>
              <a:rPr lang="en-US" sz="2800" dirty="0" smtClean="0"/>
              <a:t>takes too long!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8331" y="3340100"/>
            <a:ext cx="5410200" cy="546100"/>
            <a:chOff x="2978331" y="3340100"/>
            <a:chExt cx="5410200" cy="546100"/>
          </a:xfrm>
        </p:grpSpPr>
        <p:sp>
          <p:nvSpPr>
            <p:cNvPr id="44" name="Right Arrow 43"/>
            <p:cNvSpPr/>
            <p:nvPr/>
          </p:nvSpPr>
          <p:spPr>
            <a:xfrm>
              <a:off x="2978331" y="350520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7568" y="3352800"/>
              <a:ext cx="909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Q</a:t>
              </a:r>
              <a:r>
                <a:rPr lang="en-US" sz="2800" dirty="0" smtClean="0">
                  <a:latin typeface="Times New Roman"/>
                  <a:cs typeface="Times New Roman"/>
                </a:rPr>
                <a:t>(S)</a:t>
              </a:r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 bwMode="auto">
            <a:xfrm>
              <a:off x="4883331" y="3340100"/>
              <a:ext cx="35052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0" fontAlgn="base" hangingPunct="0">
                <a:spcBef>
                  <a:spcPts val="2000"/>
                </a:spcBef>
                <a:spcAft>
                  <a:spcPct val="0"/>
                </a:spcAft>
                <a:buNone/>
                <a:defRPr sz="3200" kern="12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Lucida Grande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+mn-cs"/>
                </a:defRPr>
              </a:lvl2pPr>
              <a:lvl3pPr marL="77724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w</a:t>
              </a:r>
              <a:r>
                <a:rPr lang="en-US" sz="2800" dirty="0" smtClean="0"/>
                <a:t>hat is </a:t>
              </a:r>
              <a:r>
                <a:rPr lang="en-US" sz="2800" i="1" dirty="0">
                  <a:latin typeface="Times New Roman"/>
                  <a:cs typeface="Times New Roman"/>
                </a:rPr>
                <a:t>Q</a:t>
              </a:r>
              <a:r>
                <a:rPr lang="en-US" sz="2800" dirty="0" smtClean="0">
                  <a:latin typeface="Times New Roman"/>
                  <a:cs typeface="Times New Roman"/>
                </a:rPr>
                <a:t>(S)</a:t>
              </a:r>
              <a:r>
                <a:rPr lang="en-US" sz="2800" dirty="0" smtClean="0"/>
                <a:t>’s error?</a:t>
              </a:r>
              <a:endParaRPr lang="en-US" sz="28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57403" y="1447800"/>
            <a:ext cx="1433397" cy="152400"/>
          </a:xfrm>
          <a:prstGeom prst="rect">
            <a:avLst/>
          </a:prstGeom>
          <a:solidFill>
            <a:srgbClr val="FFF7D5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157403" y="1600200"/>
            <a:ext cx="1433397" cy="152400"/>
          </a:xfrm>
          <a:prstGeom prst="rect">
            <a:avLst/>
          </a:prstGeom>
          <a:solidFill>
            <a:srgbClr val="FFF7D5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57403" y="1752600"/>
            <a:ext cx="1433397" cy="152400"/>
          </a:xfrm>
          <a:prstGeom prst="rect">
            <a:avLst/>
          </a:prstGeom>
          <a:solidFill>
            <a:srgbClr val="FFF7D5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57403" y="1905000"/>
            <a:ext cx="1433397" cy="152400"/>
          </a:xfrm>
          <a:prstGeom prst="rect">
            <a:avLst/>
          </a:prstGeom>
          <a:solidFill>
            <a:srgbClr val="FFF7D5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57403" y="2057400"/>
            <a:ext cx="1433397" cy="152400"/>
          </a:xfrm>
          <a:prstGeom prst="rect">
            <a:avLst/>
          </a:prstGeom>
          <a:solidFill>
            <a:srgbClr val="FFF7D5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57403" y="2209800"/>
            <a:ext cx="1433397" cy="152400"/>
          </a:xfrm>
          <a:prstGeom prst="rect">
            <a:avLst/>
          </a:prstGeom>
          <a:solidFill>
            <a:srgbClr val="FFF7D5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57403" y="2362200"/>
            <a:ext cx="1433397" cy="152400"/>
          </a:xfrm>
          <a:prstGeom prst="rect">
            <a:avLst/>
          </a:prstGeom>
          <a:solidFill>
            <a:srgbClr val="FFF7D5"/>
          </a:solidFill>
          <a:ln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56042" y="2586335"/>
            <a:ext cx="3167418" cy="1299865"/>
            <a:chOff x="-56042" y="2586335"/>
            <a:chExt cx="3167418" cy="1299865"/>
          </a:xfrm>
        </p:grpSpPr>
        <p:sp>
          <p:nvSpPr>
            <p:cNvPr id="13" name="Right Arrow 12"/>
            <p:cNvSpPr/>
            <p:nvPr/>
          </p:nvSpPr>
          <p:spPr>
            <a:xfrm rot="5400000">
              <a:off x="1565365" y="2778034"/>
              <a:ext cx="533400" cy="311331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08640" y="2586335"/>
              <a:ext cx="11027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s</a:t>
              </a:r>
              <a:r>
                <a:rPr lang="en-US" dirty="0" smtClean="0">
                  <a:latin typeface="+mn-lt"/>
                </a:rPr>
                <a:t>ample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56042" y="3362980"/>
              <a:ext cx="1275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|S| = N</a:t>
              </a:r>
              <a:endParaRPr lang="en-US" sz="28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57403" y="3276600"/>
              <a:ext cx="1433397" cy="1524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157403" y="3429000"/>
              <a:ext cx="1433397" cy="1524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157403" y="3581400"/>
              <a:ext cx="1433397" cy="1524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57403" y="3733800"/>
              <a:ext cx="1433397" cy="1524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54191" y="3276600"/>
              <a:ext cx="403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S</a:t>
              </a:r>
              <a:endParaRPr lang="en-US" sz="2800" baseline="-25000" dirty="0" smtClean="0">
                <a:latin typeface="Times New Roman"/>
                <a:cs typeface="Times New Roman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28543" y="1676400"/>
            <a:ext cx="42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T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1524000"/>
            <a:ext cx="12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riginal </a:t>
            </a:r>
          </a:p>
          <a:p>
            <a:pPr algn="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able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3962400"/>
            <a:ext cx="5487098" cy="2667000"/>
            <a:chOff x="152400" y="3962400"/>
            <a:chExt cx="5487098" cy="266700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1873431" y="3962400"/>
              <a:ext cx="342900" cy="6477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873431" y="3962400"/>
              <a:ext cx="342900" cy="1866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ight Arrow 51"/>
            <p:cNvSpPr/>
            <p:nvPr/>
          </p:nvSpPr>
          <p:spPr>
            <a:xfrm>
              <a:off x="3810000" y="442978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95800" y="4277380"/>
              <a:ext cx="1137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Q </a:t>
              </a:r>
              <a:r>
                <a:rPr lang="en-US" sz="2800" dirty="0" smtClean="0">
                  <a:latin typeface="Times New Roman"/>
                  <a:cs typeface="Times New Roman"/>
                </a:rPr>
                <a:t>(S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2800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3816531" y="563880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02331" y="5486400"/>
              <a:ext cx="1137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Q </a:t>
              </a:r>
              <a:r>
                <a:rPr lang="en-US" sz="2800" dirty="0" smtClean="0">
                  <a:latin typeface="Times New Roman"/>
                  <a:cs typeface="Times New Roman"/>
                </a:rPr>
                <a:t>(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err="1">
                  <a:latin typeface="Times New Roman"/>
                  <a:cs typeface="Times New Roman"/>
                </a:rPr>
                <a:t>k</a:t>
              </a:r>
              <a:r>
                <a:rPr lang="en-US" sz="2800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3655690" y="4868359"/>
              <a:ext cx="589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+mn-lt"/>
                </a:rPr>
                <a:t>…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12689" y="6106180"/>
              <a:ext cx="1377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|S</a:t>
              </a:r>
              <a:r>
                <a:rPr lang="en-US" sz="2800" i="1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2800" i="1" dirty="0" smtClean="0">
                  <a:latin typeface="Times New Roman"/>
                  <a:cs typeface="Times New Roman"/>
                </a:rPr>
                <a:t>| = N</a:t>
              </a:r>
              <a:endParaRPr lang="en-US" sz="28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2400" y="4343400"/>
              <a:ext cx="1791777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sampling</a:t>
              </a:r>
            </a:p>
            <a:p>
              <a:pPr algn="r"/>
              <a:r>
                <a:rPr lang="en-US" dirty="0">
                  <a:latin typeface="+mn-lt"/>
                </a:rPr>
                <a:t>w</a:t>
              </a:r>
              <a:r>
                <a:rPr lang="en-US" dirty="0" smtClean="0">
                  <a:latin typeface="+mn-lt"/>
                </a:rPr>
                <a:t>ith </a:t>
              </a:r>
            </a:p>
            <a:p>
              <a:pPr algn="r"/>
              <a:r>
                <a:rPr lang="en-US" dirty="0" smtClean="0">
                  <a:latin typeface="+mn-lt"/>
                </a:rPr>
                <a:t>replacement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00403" y="42672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0403" y="44196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300403" y="45720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300403" y="47244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300403" y="55626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00403" y="57150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00403" y="58674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00403" y="60198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7823" y="4343400"/>
              <a:ext cx="528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7823" y="5562600"/>
              <a:ext cx="528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err="1" smtClean="0">
                  <a:latin typeface="Times New Roman"/>
                  <a:cs typeface="Times New Roman"/>
                </a:rPr>
                <a:t>k</a:t>
              </a:r>
              <a:endParaRPr lang="en-US" sz="2800" baseline="-250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512690" y="4868359"/>
              <a:ext cx="589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+mn-lt"/>
                </a:rPr>
                <a:t>…</a:t>
              </a:r>
            </a:p>
          </p:txBody>
        </p: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Bootstrap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/>
          <a:srcRect l="5510" t="9225" b="8874"/>
          <a:stretch/>
        </p:blipFill>
        <p:spPr>
          <a:xfrm>
            <a:off x="5715000" y="4847750"/>
            <a:ext cx="2057400" cy="714850"/>
          </a:xfrm>
          <a:prstGeom prst="rect">
            <a:avLst/>
          </a:prstGeom>
          <a:ln>
            <a:noFill/>
          </a:ln>
        </p:spPr>
      </p:pic>
      <p:sp>
        <p:nvSpPr>
          <p:cNvPr id="66" name="Rectangle 65"/>
          <p:cNvSpPr/>
          <p:nvPr/>
        </p:nvSpPr>
        <p:spPr>
          <a:xfrm>
            <a:off x="5715000" y="5801225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estimator</a:t>
            </a:r>
            <a:r>
              <a:rPr lang="en-US" dirty="0">
                <a:latin typeface="Corbel"/>
                <a:cs typeface="Corbel"/>
              </a:rPr>
              <a:t>: </a:t>
            </a:r>
            <a:r>
              <a:rPr lang="en-US" i="1" dirty="0">
                <a:latin typeface="Times New Roman"/>
                <a:cs typeface="Times New Roman"/>
              </a:rPr>
              <a:t>mean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(S</a:t>
            </a:r>
            <a:r>
              <a:rPr lang="en-US" baseline="-25000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))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latin typeface="Corbel"/>
                <a:cs typeface="Corbel"/>
              </a:rPr>
              <a:t>error, </a:t>
            </a:r>
            <a:r>
              <a:rPr lang="en-US" i="1" dirty="0" smtClean="0">
                <a:latin typeface="Times New Roman"/>
                <a:cs typeface="Times New Roman"/>
              </a:rPr>
              <a:t>e.g.</a:t>
            </a:r>
            <a:r>
              <a:rPr lang="en-US" dirty="0" smtClean="0">
                <a:latin typeface="Corbel"/>
                <a:cs typeface="Corbel"/>
              </a:rPr>
              <a:t>: </a:t>
            </a:r>
            <a:r>
              <a:rPr lang="en-US" i="1" dirty="0" err="1">
                <a:latin typeface="Times New Roman"/>
                <a:cs typeface="Times New Roman"/>
              </a:rPr>
              <a:t>stdev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(S</a:t>
            </a:r>
            <a:r>
              <a:rPr lang="en-US" baseline="-25000" dirty="0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))</a:t>
            </a:r>
          </a:p>
        </p:txBody>
      </p:sp>
      <p:sp>
        <p:nvSpPr>
          <p:cNvPr id="67" name="Right Brace 66"/>
          <p:cNvSpPr/>
          <p:nvPr/>
        </p:nvSpPr>
        <p:spPr>
          <a:xfrm>
            <a:off x="5449163" y="4429780"/>
            <a:ext cx="330978" cy="1579840"/>
          </a:xfrm>
          <a:prstGeom prst="rightBrac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960690" y="3810000"/>
            <a:ext cx="4059110" cy="2836179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2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35"/>
    </mc:Choice>
    <mc:Fallback xmlns="">
      <p:transition xmlns:p14="http://schemas.microsoft.com/office/powerpoint/2010/main" spd="slow" advTm="43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00403" y="4267200"/>
            <a:ext cx="3339095" cy="1905000"/>
            <a:chOff x="2300403" y="4267200"/>
            <a:chExt cx="3339095" cy="1905000"/>
          </a:xfrm>
        </p:grpSpPr>
        <p:sp>
          <p:nvSpPr>
            <p:cNvPr id="52" name="Right Arrow 51"/>
            <p:cNvSpPr/>
            <p:nvPr/>
          </p:nvSpPr>
          <p:spPr>
            <a:xfrm>
              <a:off x="3810000" y="442978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95800" y="4277380"/>
              <a:ext cx="1137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Q </a:t>
              </a:r>
              <a:r>
                <a:rPr lang="en-US" sz="2800" dirty="0" smtClean="0">
                  <a:latin typeface="Times New Roman"/>
                  <a:cs typeface="Times New Roman"/>
                </a:rPr>
                <a:t>(S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2800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3816531" y="5638800"/>
              <a:ext cx="685800" cy="3048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02331" y="5486400"/>
              <a:ext cx="1137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Q </a:t>
              </a:r>
              <a:r>
                <a:rPr lang="en-US" sz="2800" dirty="0" smtClean="0">
                  <a:latin typeface="Times New Roman"/>
                  <a:cs typeface="Times New Roman"/>
                </a:rPr>
                <a:t>(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err="1">
                  <a:latin typeface="Times New Roman"/>
                  <a:cs typeface="Times New Roman"/>
                </a:rPr>
                <a:t>k</a:t>
              </a:r>
              <a:r>
                <a:rPr lang="en-US" sz="2800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3655690" y="4868359"/>
              <a:ext cx="589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+mn-lt"/>
                </a:rPr>
                <a:t>…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00403" y="42672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00403" y="44196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300403" y="45720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300403" y="47244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300403" y="55626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00403" y="57150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00403" y="58674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300403" y="6019800"/>
              <a:ext cx="1433397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7823" y="4343400"/>
              <a:ext cx="528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smtClean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7823" y="5562600"/>
              <a:ext cx="528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Times New Roman"/>
                  <a:cs typeface="Times New Roman"/>
                </a:rPr>
                <a:t>S</a:t>
              </a:r>
              <a:r>
                <a:rPr lang="en-US" sz="2800" baseline="-25000" dirty="0" err="1" smtClean="0">
                  <a:latin typeface="Times New Roman"/>
                  <a:cs typeface="Times New Roman"/>
                </a:rPr>
                <a:t>k</a:t>
              </a:r>
              <a:endParaRPr lang="en-US" sz="2800" baseline="-2500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512690" y="4868359"/>
              <a:ext cx="5897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+mn-lt"/>
                </a:rPr>
                <a:t>…</a:t>
              </a:r>
            </a:p>
          </p:txBody>
        </p:sp>
      </p:grp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Bootstrap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960690" y="3810000"/>
            <a:ext cx="4059110" cy="2836179"/>
          </a:xfrm>
          <a:prstGeom prst="ellipse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667000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Bootstrap treats Q as a </a:t>
            </a:r>
            <a:r>
              <a:rPr lang="en-US" b="1" dirty="0" smtClean="0">
                <a:solidFill>
                  <a:srgbClr val="3366FF"/>
                </a:solidFill>
              </a:rPr>
              <a:t>black-box </a:t>
            </a:r>
          </a:p>
          <a:p>
            <a:pPr marL="628650" lvl="1" indent="-5143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Can handle (almost) arbitrarily complex queries including UDFs!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66FF"/>
                </a:solidFill>
              </a:rPr>
              <a:t>Embarrassingly Parallel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7" name="Content Placeholder 1"/>
          <p:cNvSpPr txBox="1">
            <a:spLocks/>
          </p:cNvSpPr>
          <p:nvPr/>
        </p:nvSpPr>
        <p:spPr bwMode="auto">
          <a:xfrm>
            <a:off x="5715000" y="3352800"/>
            <a:ext cx="335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b="1" dirty="0" smtClean="0">
                <a:solidFill>
                  <a:srgbClr val="CC004F"/>
                </a:solidFill>
              </a:rPr>
              <a:t>Uses too many </a:t>
            </a:r>
            <a:r>
              <a:rPr lang="en-US" b="1" dirty="0" smtClean="0">
                <a:solidFill>
                  <a:srgbClr val="CC004F"/>
                </a:solidFill>
              </a:rPr>
              <a:t>cluster resources</a:t>
            </a:r>
            <a:endParaRPr lang="en-US" b="1" dirty="0" smtClean="0">
              <a:solidFill>
                <a:srgbClr val="CC004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1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35"/>
    </mc:Choice>
    <mc:Fallback xmlns="">
      <p:transition xmlns:p14="http://schemas.microsoft.com/office/powerpoint/2010/main" spd="slow" advTm="43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Error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81600"/>
          </a:xfr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10000"/>
              </a:lnSpc>
            </a:pPr>
            <a:r>
              <a:rPr lang="en-US" sz="3600" dirty="0" smtClean="0">
                <a:latin typeface="Calibri"/>
                <a:cs typeface="Calibri"/>
              </a:rPr>
              <a:t>1. CLT</a:t>
            </a:r>
            <a:r>
              <a:rPr lang="en-US" sz="3600" dirty="0">
                <a:latin typeface="Calibri"/>
                <a:cs typeface="Calibri"/>
              </a:rPr>
              <a:t>-based closed </a:t>
            </a:r>
            <a:r>
              <a:rPr lang="en-US" sz="3600" dirty="0" smtClean="0">
                <a:latin typeface="Calibri"/>
                <a:cs typeface="Calibri"/>
              </a:rPr>
              <a:t>forms:</a:t>
            </a:r>
          </a:p>
          <a:p>
            <a:pPr marL="571500" indent="-571500">
              <a:lnSpc>
                <a:spcPct val="8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3366FF"/>
                </a:solidFill>
              </a:rPr>
              <a:t>Fast </a:t>
            </a:r>
            <a:r>
              <a:rPr lang="en-US" sz="3600" dirty="0" smtClean="0"/>
              <a:t>but </a:t>
            </a:r>
            <a:r>
              <a:rPr lang="en-US" sz="3600" b="1" dirty="0" smtClean="0">
                <a:solidFill>
                  <a:srgbClr val="CC004F"/>
                </a:solidFill>
              </a:rPr>
              <a:t>limited</a:t>
            </a:r>
            <a:r>
              <a:rPr lang="en-US" sz="3600" dirty="0" smtClean="0"/>
              <a:t> to simple aggregates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2. Bootstrap (Monte Carlo simulation):</a:t>
            </a:r>
            <a:endParaRPr lang="en-US" sz="3600" dirty="0"/>
          </a:p>
          <a:p>
            <a:pPr marL="571500" indent="-571500">
              <a:lnSpc>
                <a:spcPct val="8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CC004F"/>
                </a:solidFill>
              </a:rPr>
              <a:t>Expensive</a:t>
            </a:r>
            <a:r>
              <a:rPr lang="en-US" sz="3600" dirty="0" smtClean="0"/>
              <a:t> but </a:t>
            </a:r>
            <a:r>
              <a:rPr lang="en-US" sz="3600" b="1" dirty="0" smtClean="0">
                <a:solidFill>
                  <a:srgbClr val="3366FF"/>
                </a:solidFill>
              </a:rPr>
              <a:t>general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3. Analytical Bootstrap Method (ABM):</a:t>
            </a:r>
          </a:p>
          <a:p>
            <a:pPr marL="571500" indent="-571500">
              <a:lnSpc>
                <a:spcPct val="8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3366FF"/>
                </a:solidFill>
                <a:cs typeface="+mn-cs"/>
              </a:rPr>
              <a:t>Fas</a:t>
            </a:r>
            <a:r>
              <a:rPr lang="en-US" sz="3600" b="1" dirty="0" smtClean="0">
                <a:solidFill>
                  <a:srgbClr val="3366FF"/>
                </a:solidFill>
              </a:rPr>
              <a:t>t </a:t>
            </a:r>
            <a:r>
              <a:rPr lang="en-US" sz="3600" dirty="0" smtClean="0"/>
              <a:t>and </a:t>
            </a:r>
            <a:r>
              <a:rPr lang="en-US" sz="3600" b="1" dirty="0" smtClean="0">
                <a:solidFill>
                  <a:srgbClr val="3366FF"/>
                </a:solidFill>
              </a:rPr>
              <a:t>general </a:t>
            </a:r>
          </a:p>
          <a:p>
            <a:pPr marL="685800" lvl="1" indent="-571500">
              <a:buFont typeface="Wingdings" charset="2"/>
              <a:buChar char="ü"/>
            </a:pPr>
            <a:r>
              <a:rPr lang="en-US" sz="2600" dirty="0" smtClean="0"/>
              <a:t>(some restrictions, e.g. no UDF, some </a:t>
            </a:r>
            <a:r>
              <a:rPr lang="en-US" sz="2600" dirty="0" smtClean="0"/>
              <a:t>self-jo</a:t>
            </a:r>
            <a:r>
              <a:rPr lang="en-US" sz="2600" dirty="0" smtClean="0">
                <a:cs typeface="+mn-cs"/>
              </a:rPr>
              <a:t>ins</a:t>
            </a:r>
            <a:r>
              <a:rPr lang="en-US" sz="2600" dirty="0" smtClean="0">
                <a:cs typeface="+mn-cs"/>
              </a:rPr>
              <a:t>, ...)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6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77"/>
    </mc:Choice>
    <mc:Fallback xmlns="">
      <p:transition xmlns:p14="http://schemas.microsoft.com/office/powerpoint/2010/main" spd="slow" advTm="37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248400" cy="1143000"/>
          </a:xfrm>
        </p:spPr>
        <p:txBody>
          <a:bodyPr/>
          <a:lstStyle/>
          <a:p>
            <a:r>
              <a:rPr lang="en-US" sz="4800" dirty="0" smtClean="0"/>
              <a:t>Analytical Bootstrap Method (ABM)</a:t>
            </a:r>
            <a:endParaRPr lang="en-US" sz="4800" dirty="0"/>
          </a:p>
        </p:txBody>
      </p:sp>
      <p:pic>
        <p:nvPicPr>
          <p:cNvPr id="6" name="Content Placeholder 5" descr="tpchtime10Pc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r="21999"/>
          <a:stretch/>
        </p:blipFill>
        <p:spPr>
          <a:xfrm>
            <a:off x="451556" y="2133600"/>
            <a:ext cx="5562600" cy="2552120"/>
          </a:xfrm>
        </p:spPr>
      </p:pic>
      <p:pic>
        <p:nvPicPr>
          <p:cNvPr id="7" name="Content Placeholder 5" descr="tpchtime10Pc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5" r="-119" b="66157"/>
          <a:stretch/>
        </p:blipFill>
        <p:spPr bwMode="auto">
          <a:xfrm>
            <a:off x="6790267" y="674511"/>
            <a:ext cx="1919110" cy="123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686" y="4606201"/>
            <a:ext cx="861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ABM is 2-4 orders of magnitude faster than simulation-based</a:t>
            </a:r>
            <a:r>
              <a:rPr lang="en-US" sz="3200" dirty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3366FF"/>
                </a:solidFill>
              </a:rPr>
              <a:t>implementations of </a:t>
            </a:r>
            <a:r>
              <a:rPr lang="en-US" sz="3200" dirty="0" smtClean="0">
                <a:solidFill>
                  <a:srgbClr val="3366FF"/>
                </a:solidFill>
              </a:rPr>
              <a:t>bootstrap</a:t>
            </a:r>
          </a:p>
          <a:p>
            <a:endParaRPr lang="en-US" sz="1400" dirty="0" smtClean="0"/>
          </a:p>
          <a:p>
            <a:r>
              <a:rPr lang="en-US" sz="1400" b="1" dirty="0" smtClean="0"/>
              <a:t>Bootstrap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(naïve) Bootstrap method</a:t>
            </a:r>
          </a:p>
          <a:p>
            <a:r>
              <a:rPr lang="en-US" sz="1400" b="1" dirty="0" smtClean="0"/>
              <a:t>BLB</a:t>
            </a:r>
            <a:r>
              <a:rPr lang="en-US" sz="1400" dirty="0" smtClean="0"/>
              <a:t> = Bag </a:t>
            </a:r>
            <a:r>
              <a:rPr lang="en-US" sz="1400" dirty="0"/>
              <a:t>of Little </a:t>
            </a:r>
            <a:r>
              <a:rPr lang="en-US" sz="1400" dirty="0" smtClean="0"/>
              <a:t>Bootstrap </a:t>
            </a:r>
            <a:r>
              <a:rPr lang="en-US" sz="1400" dirty="0"/>
              <a:t>(</a:t>
            </a:r>
            <a:r>
              <a:rPr lang="en-US" sz="1400" dirty="0" smtClean="0"/>
              <a:t>BLB-10 = BLB on 10 cores)</a:t>
            </a:r>
          </a:p>
          <a:p>
            <a:r>
              <a:rPr lang="en-US" sz="1400" b="1" dirty="0" smtClean="0"/>
              <a:t>ODM</a:t>
            </a:r>
            <a:r>
              <a:rPr lang="en-US" sz="1400" dirty="0" smtClean="0"/>
              <a:t> = On-Demand Materialization</a:t>
            </a:r>
          </a:p>
          <a:p>
            <a:r>
              <a:rPr lang="en-US" sz="1400" b="1" dirty="0" smtClean="0"/>
              <a:t>ABM</a:t>
            </a:r>
            <a:r>
              <a:rPr lang="en-US" sz="1400" dirty="0" smtClean="0"/>
              <a:t> = Analytical Bootstrap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2200" y="2153792"/>
            <a:ext cx="2528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The </a:t>
            </a:r>
            <a:r>
              <a:rPr lang="en-US" sz="1600" b="1" dirty="0">
                <a:solidFill>
                  <a:srgbClr val="3366FF"/>
                </a:solidFill>
              </a:rPr>
              <a:t>Analytical Bootstrap: A New Method for Fast Error Estimation in Approximate Query Processing</a:t>
            </a:r>
            <a:r>
              <a:rPr lang="en-US" sz="1600" dirty="0"/>
              <a:t>, K. </a:t>
            </a:r>
            <a:r>
              <a:rPr lang="en-US" sz="1600" dirty="0" err="1"/>
              <a:t>Zeng</a:t>
            </a:r>
            <a:r>
              <a:rPr lang="en-US" sz="1600" dirty="0"/>
              <a:t>, G. Shi, </a:t>
            </a:r>
            <a:r>
              <a:rPr lang="en-US" sz="1600" b="1" dirty="0"/>
              <a:t>B. </a:t>
            </a:r>
            <a:r>
              <a:rPr lang="en-US" sz="1600" b="1" dirty="0" err="1"/>
              <a:t>Mozafari</a:t>
            </a:r>
            <a:r>
              <a:rPr lang="en-US" sz="1600" dirty="0"/>
              <a:t>, C. </a:t>
            </a:r>
            <a:r>
              <a:rPr lang="en-US" sz="1600" dirty="0" err="1"/>
              <a:t>Zaniolo</a:t>
            </a:r>
            <a:r>
              <a:rPr lang="en-US" sz="1600" dirty="0"/>
              <a:t>, SIGMOD </a:t>
            </a:r>
            <a:r>
              <a:rPr lang="en-US" sz="1600" dirty="0" smtClean="0"/>
              <a:t>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26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6068" y="5562600"/>
            <a:ext cx="7552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/>
                <a:cs typeface="Calibri"/>
              </a:rPr>
              <a:t>Online Media Websites, Sensor Data</a:t>
            </a:r>
            <a:endParaRPr lang="en-US" sz="3600" dirty="0" smtClean="0">
              <a:latin typeface="Calibri"/>
              <a:cs typeface="Calibri"/>
            </a:endParaRPr>
          </a:p>
          <a:p>
            <a:pPr algn="ctr"/>
            <a:r>
              <a:rPr lang="en-US" sz="3600" dirty="0" smtClean="0">
                <a:latin typeface="Calibri"/>
                <a:cs typeface="Calibri"/>
              </a:rPr>
              <a:t>Real-time Monitoring, Data Exploration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4" y="381000"/>
            <a:ext cx="2440112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490" t="23601" b="14318"/>
          <a:stretch/>
        </p:blipFill>
        <p:spPr>
          <a:xfrm>
            <a:off x="152401" y="1883833"/>
            <a:ext cx="2587446" cy="93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0493" r="10186"/>
          <a:stretch/>
        </p:blipFill>
        <p:spPr>
          <a:xfrm>
            <a:off x="6599798" y="1906411"/>
            <a:ext cx="1769781" cy="1217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980" y="457200"/>
            <a:ext cx="2236306" cy="1184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219271"/>
            <a:ext cx="7438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atin typeface="Calibri"/>
                <a:cs typeface="Calibri"/>
              </a:rPr>
              <a:t>Big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847" y="1371600"/>
            <a:ext cx="3365500" cy="222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2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435"/>
    </mc:Choice>
    <mc:Fallback xmlns="">
      <p:transition xmlns:p14="http://schemas.microsoft.com/office/powerpoint/2010/main" advTm="32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</a:t>
            </a:r>
            <a:r>
              <a:rPr lang="en-US" dirty="0" smtClean="0"/>
              <a:t>to accurately </a:t>
            </a:r>
            <a:r>
              <a:rPr lang="en-US" dirty="0" smtClean="0">
                <a:solidFill>
                  <a:srgbClr val="3366FF"/>
                </a:solidFill>
              </a:rPr>
              <a:t>estimate </a:t>
            </a:r>
            <a:r>
              <a:rPr lang="en-US" dirty="0">
                <a:solidFill>
                  <a:srgbClr val="3366FF"/>
                </a:solidFill>
              </a:rPr>
              <a:t>the </a:t>
            </a:r>
            <a:r>
              <a:rPr lang="en-US" dirty="0" smtClean="0">
                <a:solidFill>
                  <a:srgbClr val="3366FF"/>
                </a:solidFill>
              </a:rPr>
              <a:t>error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if the </a:t>
            </a:r>
            <a:r>
              <a:rPr lang="en-US" dirty="0">
                <a:solidFill>
                  <a:srgbClr val="3366FF"/>
                </a:solidFill>
              </a:rPr>
              <a:t>error estimate itself is wrong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 storage budget, </a:t>
            </a:r>
            <a:r>
              <a:rPr lang="en-US" dirty="0">
                <a:solidFill>
                  <a:srgbClr val="3366FF"/>
                </a:solidFill>
              </a:rPr>
              <a:t>which samples </a:t>
            </a:r>
            <a:r>
              <a:rPr lang="en-US" dirty="0" smtClean="0">
                <a:solidFill>
                  <a:srgbClr val="3366FF"/>
                </a:solidFill>
              </a:rPr>
              <a:t>to build </a:t>
            </a:r>
            <a:r>
              <a:rPr lang="en-US" dirty="0" smtClean="0"/>
              <a:t>&amp; maintain to support </a:t>
            </a:r>
            <a:r>
              <a:rPr lang="en-US" dirty="0">
                <a:solidFill>
                  <a:srgbClr val="3366FF"/>
                </a:solidFill>
              </a:rPr>
              <a:t>a wide range of ad-hoc</a:t>
            </a:r>
            <a:r>
              <a:rPr lang="en-US" dirty="0" smtClean="0">
                <a:solidFill>
                  <a:srgbClr val="CC004F"/>
                </a:solidFill>
              </a:rPr>
              <a:t> </a:t>
            </a:r>
            <a:r>
              <a:rPr lang="en-US" dirty="0" smtClean="0"/>
              <a:t>exploratory queries?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 query, what should be the </a:t>
            </a:r>
            <a:r>
              <a:rPr lang="en-US" dirty="0" smtClean="0">
                <a:solidFill>
                  <a:srgbClr val="3366FF"/>
                </a:solidFill>
              </a:rPr>
              <a:t>optimal sample type and size</a:t>
            </a:r>
            <a:r>
              <a:rPr lang="en-US" dirty="0" smtClean="0"/>
              <a:t> that can be processed to meet its constraints?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28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smtClean="0">
                <a:latin typeface="Calibri"/>
                <a:cs typeface="Calibri"/>
              </a:rPr>
              <a:t>Main Challenges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933" y="2933700"/>
            <a:ext cx="8382000" cy="1562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9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6"/>
    </mc:Choice>
    <mc:Fallback xmlns="">
      <p:transition xmlns:p14="http://schemas.microsoft.com/office/powerpoint/2010/main" spd="slow" advTm="2714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65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rbel"/>
                <a:cs typeface="Corbel"/>
              </a:rPr>
              <a:t>Problem with Uniform Samples</a:t>
            </a:r>
            <a:endParaRPr lang="en-US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0357" y="4588382"/>
            <a:ext cx="4721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SELECT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avg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(salary)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FROM table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WHERE city = ‘Ann Arbor’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68348" y="2581764"/>
            <a:ext cx="786987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55106"/>
              </p:ext>
            </p:extLst>
          </p:nvPr>
        </p:nvGraphicFramePr>
        <p:xfrm>
          <a:off x="165598" y="2401222"/>
          <a:ext cx="34158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249"/>
                <a:gridCol w="1329690"/>
                <a:gridCol w="608523"/>
                <a:gridCol w="10443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50,000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120,242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78,212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62,492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98,341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78,453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032" y="3505200"/>
            <a:ext cx="3452368" cy="38100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8200" y="1702457"/>
            <a:ext cx="28899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Uniform Sample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5914"/>
              </p:ext>
            </p:extLst>
          </p:nvPr>
        </p:nvGraphicFramePr>
        <p:xfrm>
          <a:off x="4179655" y="2382048"/>
          <a:ext cx="460180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45"/>
                <a:gridCol w="1219200"/>
                <a:gridCol w="609600"/>
                <a:gridCol w="990600"/>
                <a:gridCol w="1313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Rate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78,212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98,341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29032" y="4267200"/>
            <a:ext cx="3452368" cy="38100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3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57252"/>
              </p:ext>
            </p:extLst>
          </p:nvPr>
        </p:nvGraphicFramePr>
        <p:xfrm>
          <a:off x="4179655" y="2382048"/>
          <a:ext cx="460180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45"/>
                <a:gridCol w="1219200"/>
                <a:gridCol w="609600"/>
                <a:gridCol w="990600"/>
                <a:gridCol w="1313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Rate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78,212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98,341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65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rbel"/>
                <a:cs typeface="Corbel"/>
              </a:rPr>
              <a:t>Problem with Uniform Samples</a:t>
            </a:r>
            <a:endParaRPr lang="en-US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0" y="1702457"/>
            <a:ext cx="12372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Larger</a:t>
            </a:r>
            <a:endParaRPr lang="en-US" sz="32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78" y="2805761"/>
            <a:ext cx="3028205" cy="1061481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630" y="4285214"/>
            <a:ext cx="3027453" cy="303168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68348" y="2581764"/>
            <a:ext cx="786987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595963"/>
              </p:ext>
            </p:extLst>
          </p:nvPr>
        </p:nvGraphicFramePr>
        <p:xfrm>
          <a:off x="4179655" y="2382048"/>
          <a:ext cx="460180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45"/>
                <a:gridCol w="1219200"/>
                <a:gridCol w="609600"/>
                <a:gridCol w="990600"/>
                <a:gridCol w="1313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Rate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78,212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98,341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50,000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120,242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2/3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59752"/>
              </p:ext>
            </p:extLst>
          </p:nvPr>
        </p:nvGraphicFramePr>
        <p:xfrm>
          <a:off x="165598" y="2401222"/>
          <a:ext cx="34158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249"/>
                <a:gridCol w="1329690"/>
                <a:gridCol w="608523"/>
                <a:gridCol w="10443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50,000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120,242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78,212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62,492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98,341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78,453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29032" y="2743200"/>
            <a:ext cx="3452368" cy="115663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032" y="4285214"/>
            <a:ext cx="3452368" cy="361354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0357" y="4588382"/>
            <a:ext cx="4721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SELECT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avg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(salary)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FROM table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WHERE city = ‘Ann Arbor’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8200" y="1702457"/>
            <a:ext cx="28899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Uniform Sample</a:t>
            </a:r>
          </a:p>
        </p:txBody>
      </p:sp>
    </p:spTree>
    <p:extLst>
      <p:ext uri="{BB962C8B-B14F-4D97-AF65-F5344CB8AC3E}">
        <p14:creationId xmlns:p14="http://schemas.microsoft.com/office/powerpoint/2010/main" val="27469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657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rbel"/>
                <a:cs typeface="Corbel"/>
              </a:rPr>
              <a:t>Stratified Samples</a:t>
            </a:r>
            <a:endParaRPr lang="en-US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044624"/>
            <a:ext cx="25122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AND age &gt; 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7911" y="1622484"/>
            <a:ext cx="4109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cs typeface="Calibri"/>
              </a:rPr>
              <a:t>Stratified Sample on </a:t>
            </a:r>
            <a:r>
              <a:rPr lang="en-US" sz="2800" dirty="0">
                <a:solidFill>
                  <a:srgbClr val="000000"/>
                </a:solidFill>
                <a:cs typeface="Calibri"/>
              </a:rPr>
              <a:t>City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878" y="2805761"/>
            <a:ext cx="3028205" cy="1061481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630" y="4285214"/>
            <a:ext cx="3027453" cy="303168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68348" y="2581764"/>
            <a:ext cx="786987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47107"/>
              </p:ext>
            </p:extLst>
          </p:nvPr>
        </p:nvGraphicFramePr>
        <p:xfrm>
          <a:off x="4179655" y="2382048"/>
          <a:ext cx="460180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45"/>
                <a:gridCol w="1219200"/>
                <a:gridCol w="609600"/>
                <a:gridCol w="990600"/>
                <a:gridCol w="13138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Rate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62,492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1/4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120,242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05115"/>
              </p:ext>
            </p:extLst>
          </p:nvPr>
        </p:nvGraphicFramePr>
        <p:xfrm>
          <a:off x="165598" y="2401222"/>
          <a:ext cx="34158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249"/>
                <a:gridCol w="1329690"/>
                <a:gridCol w="608523"/>
                <a:gridCol w="10443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Salary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50,000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120,242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78,212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62,492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NYC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98,341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Ann</a:t>
                      </a:r>
                      <a:r>
                        <a:rPr lang="en-US" sz="1800" baseline="0" dirty="0" smtClean="0"/>
                        <a:t> Arbor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78,453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09600" y="2438400"/>
            <a:ext cx="1295400" cy="2558702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0357" y="4588382"/>
            <a:ext cx="4721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SELECT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avg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(salary)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FROM table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WHERE city = ‘Ann Arbor’</a:t>
            </a:r>
          </a:p>
        </p:txBody>
      </p:sp>
    </p:spTree>
    <p:extLst>
      <p:ext uri="{BB962C8B-B14F-4D97-AF65-F5344CB8AC3E}">
        <p14:creationId xmlns:p14="http://schemas.microsoft.com/office/powerpoint/2010/main" val="34260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7500" dirty="0" smtClean="0">
                <a:latin typeface="Calibri"/>
                <a:cs typeface="Calibri"/>
              </a:rPr>
              <a:t>Target Workload</a:t>
            </a:r>
            <a:endParaRPr lang="en-US" sz="7500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Real-time latency</a:t>
            </a: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is valued over </a:t>
            </a: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perfect </a:t>
            </a:r>
            <a:r>
              <a:rPr lang="en-US" b="1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accuracy: </a:t>
            </a:r>
            <a:r>
              <a:rPr lang="en-US" sz="2800" b="1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≤ 10 sec for interactive experience</a:t>
            </a:r>
            <a:endParaRPr lang="en-US" sz="2800" dirty="0" smtClean="0">
              <a:solidFill>
                <a:schemeClr val="accent1">
                  <a:alpha val="40000"/>
                </a:schemeClr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Exploration </a:t>
            </a:r>
            <a:r>
              <a:rPr lang="en-US" dirty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is </a:t>
            </a:r>
            <a:r>
              <a:rPr lang="en-US" b="1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ad-hoc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Columns queried together (i.e.,</a:t>
            </a:r>
            <a:r>
              <a:rPr lang="en-US" b="1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 Templates</a:t>
            </a: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) are</a:t>
            </a:r>
            <a:r>
              <a:rPr lang="en-US" b="1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 stable </a:t>
            </a: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over time</a:t>
            </a:r>
            <a:endParaRPr lang="en-US" dirty="0">
              <a:solidFill>
                <a:schemeClr val="accent1">
                  <a:alpha val="40000"/>
                </a:schemeClr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User defined functions (</a:t>
            </a:r>
            <a:r>
              <a:rPr lang="en-US" b="1" dirty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UDF</a:t>
            </a:r>
            <a:r>
              <a:rPr lang="en-US" dirty="0" smtClean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) must be supported: </a:t>
            </a:r>
            <a:r>
              <a:rPr lang="en-US" sz="2800" b="1" dirty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43.6% of </a:t>
            </a:r>
            <a:r>
              <a:rPr lang="en-US" sz="2800" b="1" dirty="0" err="1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Conviva’s</a:t>
            </a:r>
            <a:r>
              <a:rPr lang="en-US" sz="2800" b="1" dirty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 queries</a:t>
            </a:r>
            <a:r>
              <a:rPr lang="en-US" sz="2800" dirty="0">
                <a:solidFill>
                  <a:schemeClr val="accent1">
                    <a:alpha val="40000"/>
                  </a:schemeClr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chemeClr val="accent1">
                  <a:alpha val="40000"/>
                </a:schemeClr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/>
                <a:cs typeface="Calibri"/>
              </a:rPr>
              <a:t>Data is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high</a:t>
            </a:r>
            <a:r>
              <a:rPr lang="en-US" b="1" dirty="0">
                <a:solidFill>
                  <a:srgbClr val="3366FF"/>
                </a:solidFill>
                <a:latin typeface="Calibri"/>
                <a:cs typeface="Calibri"/>
              </a:rPr>
              <a:t>-dimensional &amp; </a:t>
            </a:r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skewed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sz="2800" b="1" dirty="0" smtClean="0">
                <a:solidFill>
                  <a:srgbClr val="CC004F"/>
                </a:solidFill>
                <a:latin typeface="Calibri"/>
                <a:cs typeface="Calibri"/>
              </a:rPr>
              <a:t>100+ </a:t>
            </a:r>
            <a:r>
              <a:rPr lang="en-US" sz="2800" b="1" dirty="0" smtClean="0">
                <a:solidFill>
                  <a:srgbClr val="CC004F"/>
                </a:solidFill>
                <a:latin typeface="Calibri"/>
                <a:cs typeface="Calibri"/>
              </a:rPr>
              <a:t>columns</a:t>
            </a:r>
            <a:endParaRPr lang="en-US" b="1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715000"/>
            <a:ext cx="8382000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9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8"/>
    </mc:Choice>
    <mc:Fallback xmlns="">
      <p:transition xmlns:p14="http://schemas.microsoft.com/office/powerpoint/2010/main" spd="slow" advTm="3273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998"/>
            <a:ext cx="8229600" cy="1143000"/>
          </a:xfrm>
        </p:spPr>
        <p:txBody>
          <a:bodyPr/>
          <a:lstStyle/>
          <a:p>
            <a:r>
              <a:rPr lang="en-US" sz="4000" dirty="0" smtClean="0"/>
              <a:t>Which Stratified Samples to Build?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956"/>
            <a:ext cx="8229600" cy="5016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b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columns,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sz="4800" b="1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possible stratified samples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Modern data warehouses:  </a:t>
            </a:r>
            <a:r>
              <a:rPr lang="en-US" b="1" dirty="0" smtClean="0">
                <a:solidFill>
                  <a:srgbClr val="FF0000"/>
                </a:solidFill>
              </a:rPr>
              <a:t>n </a:t>
            </a:r>
            <a:r>
              <a:rPr lang="en-US" sz="3600" b="1" dirty="0" smtClean="0">
                <a:solidFill>
                  <a:srgbClr val="FF0000"/>
                </a:solidFill>
              </a:rPr>
              <a:t>≈ </a:t>
            </a:r>
            <a:r>
              <a:rPr lang="en-US" b="1" dirty="0" smtClean="0">
                <a:solidFill>
                  <a:srgbClr val="FF0000"/>
                </a:solidFill>
              </a:rPr>
              <a:t>100-200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3366FF"/>
                </a:solidFill>
              </a:rPr>
              <a:t>BlinkDB</a:t>
            </a:r>
            <a:r>
              <a:rPr lang="en-US" sz="4000" b="1" dirty="0" smtClean="0">
                <a:solidFill>
                  <a:srgbClr val="3366FF"/>
                </a:solidFill>
              </a:rPr>
              <a:t> Solution</a:t>
            </a:r>
            <a:r>
              <a:rPr lang="en-US" sz="4000" dirty="0" smtClean="0">
                <a:solidFill>
                  <a:srgbClr val="000000"/>
                </a:solidFill>
              </a:rPr>
              <a:t>: </a:t>
            </a:r>
            <a:r>
              <a:rPr lang="en-US" sz="4000" dirty="0" smtClean="0">
                <a:solidFill>
                  <a:srgbClr val="000000"/>
                </a:solidFill>
              </a:rPr>
              <a:t>Choose </a:t>
            </a:r>
            <a:r>
              <a:rPr lang="en-US" sz="4000" dirty="0" smtClean="0">
                <a:solidFill>
                  <a:srgbClr val="000000"/>
                </a:solidFill>
              </a:rPr>
              <a:t>the best set of samples by considering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</a:rPr>
              <a:t>Columns queried 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</a:rPr>
              <a:t>Data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</a:rPr>
              <a:t>Storage costs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err="1" smtClean="0"/>
              <a:t>Conviva</a:t>
            </a:r>
            <a:r>
              <a:rPr lang="en-US" dirty="0" smtClean="0"/>
              <a:t>: 30</a:t>
            </a:r>
            <a:r>
              <a:rPr lang="en-US" dirty="0"/>
              <a:t>-day log of media accesses by </a:t>
            </a:r>
            <a:r>
              <a:rPr lang="en-US" dirty="0" err="1"/>
              <a:t>Conviva</a:t>
            </a:r>
            <a:r>
              <a:rPr lang="en-US" dirty="0"/>
              <a:t> users. </a:t>
            </a:r>
            <a:r>
              <a:rPr lang="en-US" dirty="0" smtClean="0"/>
              <a:t>Raw data 17 TB, partitioned </a:t>
            </a:r>
            <a:r>
              <a:rPr lang="en-US" dirty="0"/>
              <a:t>this data across </a:t>
            </a:r>
            <a:r>
              <a:rPr lang="en-US" dirty="0" smtClean="0"/>
              <a:t>100 nodes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Log of 17,000 queries (a </a:t>
            </a:r>
            <a:r>
              <a:rPr lang="en-US" dirty="0"/>
              <a:t>sample of </a:t>
            </a:r>
            <a:r>
              <a:rPr lang="en-US" dirty="0" smtClean="0"/>
              <a:t>200 </a:t>
            </a:r>
            <a:r>
              <a:rPr lang="en-US" dirty="0"/>
              <a:t>queries </a:t>
            </a:r>
            <a:r>
              <a:rPr lang="en-US" dirty="0" smtClean="0"/>
              <a:t>had 17 templates</a:t>
            </a:r>
            <a:r>
              <a:rPr lang="en-US" dirty="0"/>
              <a:t>). 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50% of storage budget: 8 Stratified Samples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486400"/>
            <a:ext cx="3492500" cy="99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2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04"/>
    </mc:Choice>
    <mc:Fallback xmlns="">
      <p:transition xmlns:p14="http://schemas.microsoft.com/office/powerpoint/2010/main" spd="slow" advTm="58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47800"/>
            <a:ext cx="8890000" cy="5333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Sampling Vs. </a:t>
            </a:r>
            <a:r>
              <a:rPr lang="en-US" dirty="0" smtClean="0"/>
              <a:t>No-Sampling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3429000"/>
            <a:ext cx="1143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2819400"/>
            <a:ext cx="1295400" cy="311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334000"/>
            <a:ext cx="1752600" cy="1066800"/>
          </a:xfrm>
          <a:prstGeom prst="rect">
            <a:avLst/>
          </a:prstGeom>
          <a:solidFill>
            <a:schemeClr val="accent3">
              <a:alpha val="13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5339644"/>
            <a:ext cx="1752600" cy="1066800"/>
          </a:xfrm>
          <a:prstGeom prst="rect">
            <a:avLst/>
          </a:prstGeom>
          <a:solidFill>
            <a:schemeClr val="accent3">
              <a:alpha val="13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7908" y="3418582"/>
            <a:ext cx="1599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Fully</a:t>
            </a:r>
          </a:p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Cached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0258" y="3429000"/>
            <a:ext cx="1644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Partially</a:t>
            </a:r>
          </a:p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Cached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9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6"/>
    </mc:Choice>
    <mc:Fallback xmlns="">
      <p:transition xmlns:p14="http://schemas.microsoft.com/office/powerpoint/2010/main" spd="slow" advTm="50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47800"/>
            <a:ext cx="8890000" cy="5333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BlinkDB</a:t>
            </a:r>
            <a:r>
              <a:rPr lang="en-US" dirty="0" smtClean="0"/>
              <a:t>: Evaluation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3429000"/>
            <a:ext cx="609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80200" y="2971800"/>
            <a:ext cx="635000" cy="295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4"/>
    </mc:Choice>
    <mc:Fallback xmlns="">
      <p:transition xmlns:p14="http://schemas.microsoft.com/office/powerpoint/2010/main" spd="slow" advTm="28164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47800"/>
            <a:ext cx="8890000" cy="5333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BlinkDB</a:t>
            </a:r>
            <a:r>
              <a:rPr lang="en-US" dirty="0" smtClean="0"/>
              <a:t>: 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9528" y="3418582"/>
            <a:ext cx="1895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200-300x</a:t>
            </a:r>
          </a:p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Faster!</a:t>
            </a:r>
          </a:p>
        </p:txBody>
      </p:sp>
    </p:spTree>
    <p:extLst>
      <p:ext uri="{BB962C8B-B14F-4D97-AF65-F5344CB8AC3E}">
        <p14:creationId xmlns:p14="http://schemas.microsoft.com/office/powerpoint/2010/main" val="19177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9"/>
    </mc:Choice>
    <mc:Fallback xmlns="">
      <p:transition xmlns:p14="http://schemas.microsoft.com/office/powerpoint/2010/main" spd="slow" advTm="148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3000" y="5505271"/>
            <a:ext cx="6277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"/>
                <a:cs typeface="Calibri"/>
              </a:rPr>
              <a:t>Log Processing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Root-cause Analysis, A/B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19271"/>
            <a:ext cx="7438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atin typeface="Calibri"/>
                <a:cs typeface="Calibri"/>
              </a:rPr>
              <a:t>Big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76" y="228600"/>
            <a:ext cx="5092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53"/>
    </mc:Choice>
    <mc:Fallback xmlns="">
      <p:transition xmlns:p14="http://schemas.microsoft.com/office/powerpoint/2010/main" advTm="12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BlinkDB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: Approximate Query Processing</a:t>
            </a:r>
          </a:p>
          <a:p>
            <a:pPr marL="457200" indent="-457200">
              <a:buFont typeface="Arial"/>
              <a:buChar char="•"/>
            </a:pPr>
            <a:r>
              <a:rPr lang="en-US" sz="4400" b="1" u="sng" dirty="0" smtClean="0">
                <a:solidFill>
                  <a:srgbClr val="3366FF"/>
                </a:solidFill>
              </a:rPr>
              <a:t>Verdict</a:t>
            </a:r>
            <a:r>
              <a:rPr lang="en-US" sz="4400" dirty="0" smtClean="0">
                <a:solidFill>
                  <a:srgbClr val="3366FF"/>
                </a:solidFill>
              </a:rPr>
              <a:t>: Database Learning</a:t>
            </a:r>
          </a:p>
        </p:txBody>
      </p:sp>
    </p:spTree>
    <p:extLst>
      <p:ext uri="{BB962C8B-B14F-4D97-AF65-F5344CB8AC3E}">
        <p14:creationId xmlns:p14="http://schemas.microsoft.com/office/powerpoint/2010/main" val="5465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457199" y="2628900"/>
            <a:ext cx="8001001" cy="2400300"/>
          </a:xfrm>
        </p:spPr>
        <p:txBody>
          <a:bodyPr/>
          <a:lstStyle/>
          <a:p>
            <a:r>
              <a:rPr lang="en-US" sz="4500" dirty="0" smtClean="0">
                <a:solidFill>
                  <a:srgbClr val="3366FF"/>
                </a:solidFill>
                <a:latin typeface="Calibri"/>
                <a:cs typeface="Calibri"/>
              </a:rPr>
              <a:t>DB Learning: A DB that Gets Faster as It Gets More Queries!</a:t>
            </a:r>
            <a:endParaRPr lang="en-US" sz="450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5363" name="Rectangle 30"/>
          <p:cNvSpPr>
            <a:spLocks noChangeArrowheads="1"/>
          </p:cNvSpPr>
          <p:nvPr/>
        </p:nvSpPr>
        <p:spPr bwMode="auto">
          <a:xfrm>
            <a:off x="457198" y="5181600"/>
            <a:ext cx="8534400" cy="6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404040"/>
                </a:solidFill>
                <a:latin typeface="Calibri"/>
                <a:cs typeface="Calibri"/>
              </a:rPr>
              <a:t>(Work In Progress)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57198" y="238210"/>
            <a:ext cx="7543802" cy="250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95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7500" dirty="0" smtClean="0">
                <a:latin typeface="Calibri"/>
                <a:ea typeface="ＭＳ Ｐゴシック" charset="0"/>
                <a:cs typeface="Calibri"/>
              </a:rPr>
              <a:t>Verdict:</a:t>
            </a:r>
            <a:endParaRPr lang="en-US" sz="7500" dirty="0"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4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0"/>
    </mc:Choice>
    <mc:Fallback xmlns="">
      <p:transition xmlns:p14="http://schemas.microsoft.com/office/powerpoint/2010/main" spd="slow" advTm="1408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457200"/>
            <a:ext cx="4114800" cy="1143000"/>
          </a:xfrm>
        </p:spPr>
        <p:txBody>
          <a:bodyPr/>
          <a:lstStyle/>
          <a:p>
            <a:r>
              <a:rPr lang="en-US" sz="4400" dirty="0" smtClean="0"/>
              <a:t>Stochastic Query Planning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3886200" cy="42211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Efficiently </a:t>
            </a:r>
            <a:r>
              <a:rPr lang="en-US" dirty="0"/>
              <a:t>access </a:t>
            </a:r>
            <a:r>
              <a:rPr lang="en-US" i="1" dirty="0">
                <a:solidFill>
                  <a:srgbClr val="FF0000"/>
                </a:solidFill>
              </a:rPr>
              <a:t>all</a:t>
            </a:r>
            <a:r>
              <a:rPr lang="en-US" i="1" dirty="0"/>
              <a:t> </a:t>
            </a:r>
            <a:r>
              <a:rPr lang="en-US" dirty="0" smtClean="0"/>
              <a:t>relevant tuples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hoose </a:t>
            </a:r>
            <a:r>
              <a:rPr lang="en-US" dirty="0"/>
              <a:t>a </a:t>
            </a:r>
            <a:r>
              <a:rPr lang="en-US" dirty="0" smtClean="0">
                <a:solidFill>
                  <a:srgbClr val="FF0000"/>
                </a:solidFill>
              </a:rPr>
              <a:t>single</a:t>
            </a:r>
            <a:r>
              <a:rPr lang="en-US" dirty="0" smtClean="0"/>
              <a:t> query </a:t>
            </a:r>
            <a:r>
              <a:rPr lang="en-US" dirty="0"/>
              <a:t>plan </a:t>
            </a:r>
            <a:r>
              <a:rPr lang="en-US" dirty="0" smtClean="0"/>
              <a:t>out of many </a:t>
            </a:r>
            <a:r>
              <a:rPr lang="en-US" dirty="0" smtClean="0">
                <a:solidFill>
                  <a:srgbClr val="FF0000"/>
                </a:solidFill>
              </a:rPr>
              <a:t>equivalent</a:t>
            </a:r>
            <a:r>
              <a:rPr lang="en-US" dirty="0" smtClean="0"/>
              <a:t> plans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19050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2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</a:t>
            </a:r>
            <a:r>
              <a:rPr lang="en-US" i="1" dirty="0" smtClean="0"/>
              <a:t>a </a:t>
            </a:r>
            <a:r>
              <a:rPr lang="en-US" i="1" dirty="0" smtClean="0">
                <a:solidFill>
                  <a:srgbClr val="008000"/>
                </a:solidFill>
              </a:rPr>
              <a:t>small fraction </a:t>
            </a:r>
            <a:r>
              <a:rPr lang="en-US" i="1" dirty="0" smtClean="0"/>
              <a:t>of </a:t>
            </a:r>
            <a:r>
              <a:rPr lang="en-US" dirty="0" smtClean="0"/>
              <a:t>tuples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Pursue </a:t>
            </a:r>
            <a:r>
              <a:rPr lang="en-US" dirty="0" smtClean="0">
                <a:solidFill>
                  <a:srgbClr val="008000"/>
                </a:solidFill>
              </a:rPr>
              <a:t>multiple</a:t>
            </a:r>
            <a:r>
              <a:rPr lang="en-US" dirty="0" smtClean="0"/>
              <a:t> plans </a:t>
            </a:r>
            <a:r>
              <a:rPr lang="en-US" dirty="0"/>
              <a:t>(</a:t>
            </a:r>
            <a:r>
              <a:rPr lang="en-US" dirty="0" smtClean="0">
                <a:solidFill>
                  <a:srgbClr val="008000"/>
                </a:solidFill>
              </a:rPr>
              <a:t>not necessarily equivalent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008000"/>
                </a:solidFill>
              </a:rPr>
              <a:t>Learn from past query results!</a:t>
            </a:r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51556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4400" dirty="0" err="1" smtClean="0"/>
              <a:t>Traditoinal</a:t>
            </a:r>
            <a:r>
              <a:rPr lang="en-US" sz="4400" dirty="0" smtClean="0"/>
              <a:t> Query Planning</a:t>
            </a:r>
            <a:endParaRPr lang="en-US" sz="4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0490" y="1371600"/>
            <a:ext cx="3980577" cy="3581400"/>
            <a:chOff x="591423" y="1905000"/>
            <a:chExt cx="3980577" cy="3581400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91423" y="1905000"/>
              <a:ext cx="3980577" cy="3581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91423" y="1905000"/>
              <a:ext cx="3980577" cy="3581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4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2. Pursue </a:t>
            </a:r>
            <a:r>
              <a:rPr lang="en-US" sz="4000" dirty="0" smtClean="0">
                <a:solidFill>
                  <a:srgbClr val="008000"/>
                </a:solidFill>
              </a:rPr>
              <a:t>multiple, different</a:t>
            </a:r>
            <a:r>
              <a:rPr lang="en-US" sz="4000" dirty="0" smtClean="0"/>
              <a:t> plans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6772"/>
              </p:ext>
            </p:extLst>
          </p:nvPr>
        </p:nvGraphicFramePr>
        <p:xfrm>
          <a:off x="304800" y="3093720"/>
          <a:ext cx="861059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61"/>
                <a:gridCol w="4760138"/>
              </a:tblGrid>
              <a:tr h="435128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Sampling-based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</a:rPr>
                        <a:t> estimates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66FF"/>
                          </a:solidFill>
                        </a:rPr>
                        <a:t>Uniform</a:t>
                      </a:r>
                      <a:r>
                        <a:rPr lang="en-US" sz="2400" b="0" baseline="0" dirty="0" smtClean="0">
                          <a:solidFill>
                            <a:srgbClr val="3366FF"/>
                          </a:solidFill>
                        </a:rPr>
                        <a:t> / Stratified Samples</a:t>
                      </a:r>
                      <a:endParaRPr lang="en-US" sz="2400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117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Column-wise correlations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Between age</a:t>
                      </a:r>
                      <a:r>
                        <a:rPr lang="en-US" sz="2400" baseline="0" dirty="0" smtClean="0">
                          <a:solidFill>
                            <a:srgbClr val="3366FF"/>
                          </a:solidFill>
                        </a:rPr>
                        <a:t> and income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117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Tuple-wise correlations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Between Detroit</a:t>
                      </a:r>
                      <a:r>
                        <a:rPr lang="en-US" sz="2400" baseline="0" dirty="0" smtClean="0">
                          <a:solidFill>
                            <a:srgbClr val="3366FF"/>
                          </a:solidFill>
                        </a:rPr>
                        <a:t> and nearby cities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117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Temporal correlations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Between</a:t>
                      </a:r>
                      <a:r>
                        <a:rPr lang="en-US" sz="2400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health of the same people when they were 35 and 40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117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Regression models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Marginal or conditional</a:t>
                      </a:r>
                      <a:r>
                        <a:rPr lang="en-US" sz="2400" baseline="0" dirty="0" smtClean="0">
                          <a:solidFill>
                            <a:srgbClr val="3366FF"/>
                          </a:solidFill>
                        </a:rPr>
                        <a:t> distribution of health condition 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463" y="1143000"/>
            <a:ext cx="83363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Q: </a:t>
            </a:r>
            <a:r>
              <a:rPr lang="en-US" sz="3200" dirty="0" err="1" smtClean="0">
                <a:solidFill>
                  <a:srgbClr val="3366FF"/>
                </a:solidFill>
              </a:rPr>
              <a:t>Avg</a:t>
            </a:r>
            <a:r>
              <a:rPr lang="en-US" sz="3200" dirty="0" smtClean="0">
                <a:solidFill>
                  <a:srgbClr val="3366FF"/>
                </a:solidFill>
              </a:rPr>
              <a:t> income per different health conditions</a:t>
            </a:r>
          </a:p>
          <a:p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5325" y="1755423"/>
            <a:ext cx="8152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Compute various approximations to re-calibrate the original estimate and boost accuracy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00" y="3886200"/>
            <a:ext cx="9601199" cy="533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685800" y="4419600"/>
            <a:ext cx="9601199" cy="533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685800" y="4953000"/>
            <a:ext cx="9601199" cy="8382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685799" y="5791200"/>
            <a:ext cx="9601199" cy="685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14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3. Learn </a:t>
            </a:r>
            <a:r>
              <a:rPr lang="en-US" sz="4000" dirty="0"/>
              <a:t>from past </a:t>
            </a:r>
            <a:r>
              <a:rPr lang="en-US" sz="4000" dirty="0" smtClean="0"/>
              <a:t>queries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9234" y="1447800"/>
            <a:ext cx="4056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Q1</a:t>
            </a:r>
            <a:r>
              <a:rPr lang="en-US" sz="2800" dirty="0" smtClean="0"/>
              <a:t>: select </a:t>
            </a:r>
            <a:r>
              <a:rPr lang="en-US" sz="2800" dirty="0" err="1" smtClean="0"/>
              <a:t>avg</a:t>
            </a:r>
            <a:r>
              <a:rPr lang="en-US" sz="2800" dirty="0" smtClean="0"/>
              <a:t>(salary)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/>
              <a:t>from T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where age&gt;30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9234" y="3581400"/>
            <a:ext cx="4394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Q2</a:t>
            </a:r>
            <a:r>
              <a:rPr lang="en-US" sz="2800" dirty="0" smtClean="0"/>
              <a:t>: select </a:t>
            </a:r>
            <a:r>
              <a:rPr lang="en-US" sz="2800" dirty="0" err="1" smtClean="0"/>
              <a:t>avg</a:t>
            </a:r>
            <a:r>
              <a:rPr lang="en-US" sz="2800" dirty="0" smtClean="0"/>
              <a:t>(salary)</a:t>
            </a:r>
          </a:p>
          <a:p>
            <a:r>
              <a:rPr lang="en-US" sz="2800" dirty="0" smtClean="0"/>
              <a:t>	from </a:t>
            </a:r>
            <a:r>
              <a:rPr lang="en-US" sz="2800" dirty="0"/>
              <a:t>T </a:t>
            </a:r>
            <a:r>
              <a:rPr lang="en-US" sz="2800" dirty="0" smtClean="0">
                <a:solidFill>
                  <a:srgbClr val="FF0000"/>
                </a:solidFill>
              </a:rPr>
              <a:t>where job=“prof”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1524000"/>
            <a:ext cx="0" cy="5105400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89089" y="3555425"/>
            <a:ext cx="10813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2859" y="1219200"/>
            <a:ext cx="32163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Each query is a new evidence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=&gt; Use smaller samples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8000"/>
                </a:solidFill>
              </a:rPr>
              <a:t>DB Learning</a:t>
            </a:r>
            <a:r>
              <a:rPr lang="en-US" sz="3200" b="1" dirty="0" smtClean="0">
                <a:solidFill>
                  <a:srgbClr val="0000FF"/>
                </a:solidFill>
              </a:rPr>
              <a:t>: </a:t>
            </a:r>
            <a:r>
              <a:rPr lang="en-US" sz="3200" dirty="0" smtClean="0">
                <a:solidFill>
                  <a:srgbClr val="0000FF"/>
                </a:solidFill>
              </a:rPr>
              <a:t>DB gets smarter over time!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320" y="5410200"/>
            <a:ext cx="4195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Q3</a:t>
            </a:r>
            <a:r>
              <a:rPr lang="en-US" sz="2800" dirty="0" smtClean="0"/>
              <a:t>: select </a:t>
            </a:r>
            <a:r>
              <a:rPr lang="en-US" sz="2800" dirty="0" err="1" smtClean="0"/>
              <a:t>avg</a:t>
            </a:r>
            <a:r>
              <a:rPr lang="en-US" sz="2800" dirty="0" smtClean="0"/>
              <a:t>(commute)</a:t>
            </a:r>
          </a:p>
          <a:p>
            <a:r>
              <a:rPr lang="en-US" sz="2800" dirty="0" smtClean="0"/>
              <a:t>	from </a:t>
            </a:r>
            <a:r>
              <a:rPr lang="en-US" sz="2800" dirty="0"/>
              <a:t>T </a:t>
            </a:r>
            <a:r>
              <a:rPr lang="en-US" sz="2800" dirty="0" smtClean="0">
                <a:solidFill>
                  <a:srgbClr val="FF0000"/>
                </a:solidFill>
              </a:rPr>
              <a:t>where age=40</a:t>
            </a:r>
          </a:p>
        </p:txBody>
      </p:sp>
    </p:spTree>
    <p:extLst>
      <p:ext uri="{BB962C8B-B14F-4D97-AF65-F5344CB8AC3E}">
        <p14:creationId xmlns:p14="http://schemas.microsoft.com/office/powerpoint/2010/main" val="12231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Verdict: A Next Generation AQP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4" y="1371600"/>
            <a:ext cx="8229600" cy="4953000"/>
          </a:xfrm>
        </p:spPr>
        <p:txBody>
          <a:bodyPr/>
          <a:lstStyle/>
          <a:p>
            <a:pPr marL="0" indent="0"/>
            <a:r>
              <a:rPr lang="en-US" dirty="0" smtClean="0"/>
              <a:t>Verdict gets smarter over time as it </a:t>
            </a:r>
            <a:r>
              <a:rPr lang="en-US" dirty="0" smtClean="0">
                <a:solidFill>
                  <a:srgbClr val="3366FF"/>
                </a:solidFill>
              </a:rPr>
              <a:t>learns from and uses </a:t>
            </a:r>
            <a:r>
              <a:rPr lang="en-US" dirty="0" smtClean="0"/>
              <a:t>past queries!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 machine learning, models </a:t>
            </a:r>
            <a:r>
              <a:rPr lang="en-US" dirty="0" smtClean="0"/>
              <a:t>get </a:t>
            </a:r>
            <a:r>
              <a:rPr lang="en-US" dirty="0" smtClean="0"/>
              <a:t>smarter with more training data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DB learning</a:t>
            </a:r>
            <a:r>
              <a:rPr lang="en-US" dirty="0" smtClean="0"/>
              <a:t>, database gets smarter with more queries!</a:t>
            </a:r>
          </a:p>
          <a:p>
            <a:r>
              <a:rPr lang="en-US" dirty="0"/>
              <a:t>Verdict can use samples </a:t>
            </a:r>
            <a:r>
              <a:rPr lang="en-US" dirty="0" smtClean="0"/>
              <a:t>that </a:t>
            </a:r>
            <a:r>
              <a:rPr lang="en-US" dirty="0"/>
              <a:t>are </a:t>
            </a:r>
            <a:r>
              <a:rPr lang="en-US" dirty="0">
                <a:solidFill>
                  <a:srgbClr val="3366FF"/>
                </a:solidFill>
              </a:rPr>
              <a:t>10-100x </a:t>
            </a:r>
            <a:r>
              <a:rPr lang="en-US" dirty="0"/>
              <a:t>smaller than </a:t>
            </a:r>
            <a:r>
              <a:rPr lang="en-US" dirty="0" err="1"/>
              <a:t>BlinkDB</a:t>
            </a:r>
            <a:r>
              <a:rPr lang="en-US" dirty="0"/>
              <a:t>, while guaranteeing </a:t>
            </a:r>
            <a:r>
              <a:rPr lang="en-US" dirty="0" smtClean="0"/>
              <a:t>(similar) </a:t>
            </a:r>
            <a:r>
              <a:rPr lang="en-US" dirty="0" smtClean="0"/>
              <a:t>accuracy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rbel" charset="0"/>
                <a:ea typeface="ＭＳ Ｐゴシック" charset="0"/>
                <a:cs typeface="ＭＳ Ｐゴシック" charset="0"/>
              </a:rPr>
              <a:t>Conclusion</a:t>
            </a:r>
            <a:endParaRPr lang="en-US" dirty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srgbClr val="3366FF"/>
                </a:solidFill>
                <a:latin typeface="Calibri"/>
                <a:cs typeface="Calibri"/>
              </a:rPr>
              <a:t>Approximation</a:t>
            </a:r>
            <a:r>
              <a:rPr lang="en-US" sz="3600" dirty="0" smtClean="0">
                <a:latin typeface="Calibri"/>
                <a:cs typeface="Calibri"/>
              </a:rPr>
              <a:t> is an important means to achieve </a:t>
            </a:r>
            <a:r>
              <a:rPr lang="en-US" sz="3600" dirty="0" smtClean="0">
                <a:solidFill>
                  <a:srgbClr val="3366FF"/>
                </a:solidFill>
                <a:latin typeface="Calibri"/>
                <a:cs typeface="Calibri"/>
              </a:rPr>
              <a:t>interactivity</a:t>
            </a:r>
            <a:r>
              <a:rPr lang="en-US" sz="3600" dirty="0" smtClean="0">
                <a:latin typeface="Calibri"/>
                <a:cs typeface="Calibri"/>
              </a:rPr>
              <a:t> in the big data age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latin typeface="Calibri"/>
                <a:cs typeface="Calibri"/>
              </a:rPr>
              <a:t>Ad-hoc exploratory </a:t>
            </a:r>
            <a:r>
              <a:rPr lang="en-US" sz="3600" dirty="0">
                <a:latin typeface="Calibri"/>
                <a:cs typeface="Calibri"/>
              </a:rPr>
              <a:t>q</a:t>
            </a:r>
            <a:r>
              <a:rPr lang="en-US" sz="3600" dirty="0" smtClean="0">
                <a:latin typeface="Calibri"/>
                <a:cs typeface="Calibri"/>
              </a:rPr>
              <a:t>ueries on an optimal set of multi-dimensional stratified samples </a:t>
            </a:r>
            <a:r>
              <a:rPr lang="en-US" sz="3600" dirty="0" smtClean="0">
                <a:solidFill>
                  <a:srgbClr val="3366FF"/>
                </a:solidFill>
                <a:latin typeface="Calibri"/>
                <a:cs typeface="Calibri"/>
              </a:rPr>
              <a:t>converges to lower errors 2-3 orders of magnitude</a:t>
            </a:r>
            <a:r>
              <a:rPr lang="en-US" sz="3600" dirty="0" smtClean="0">
                <a:latin typeface="Calibri"/>
                <a:cs typeface="Calibri"/>
              </a:rPr>
              <a:t> faster than non-optimal strategies</a:t>
            </a:r>
            <a:endParaRPr lang="en-US" sz="3600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5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"/>
    </mc:Choice>
    <mc:Fallback xmlns="">
      <p:transition xmlns:p14="http://schemas.microsoft.com/office/powerpoint/2010/main" spd="slow" advTm="1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you open the door of approximations, there’s no end to it!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Numerous new opportunities that wouldn’t make sense for traditional DBs</a:t>
            </a:r>
          </a:p>
          <a:p>
            <a:pPr marL="800100" lvl="2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Pursuing non-equivalent plans!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3. DB Learning</a:t>
            </a:r>
            <a:r>
              <a:rPr lang="en-US" dirty="0" smtClean="0"/>
              <a:t>: Databases can learn from past queries (not just reusing cached tuples!)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7500" dirty="0" smtClean="0">
                <a:latin typeface="Calibri"/>
                <a:cs typeface="Calibri"/>
              </a:rPr>
              <a:t>Problem</a:t>
            </a:r>
            <a:endParaRPr lang="en-US" sz="75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1" y="1752600"/>
            <a:ext cx="8229600" cy="4419600"/>
          </a:xfrm>
        </p:spPr>
        <p:txBody>
          <a:bodyPr>
            <a:noAutofit/>
          </a:bodyPr>
          <a:lstStyle/>
          <a:p>
            <a:pPr marL="0" indent="0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Problem</a:t>
            </a:r>
            <a:r>
              <a:rPr lang="en-US" b="1" dirty="0" smtClean="0">
                <a:latin typeface="Calibri"/>
                <a:cs typeface="Calibri"/>
              </a:rPr>
              <a:t>:</a:t>
            </a:r>
            <a:r>
              <a:rPr lang="en-US" dirty="0" smtClean="0">
                <a:latin typeface="Calibri"/>
                <a:cs typeface="Calibri"/>
              </a:rPr>
              <a:t>  Analytical queries over massive datasets are becoming extremely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slow </a:t>
            </a:r>
            <a:r>
              <a:rPr lang="en-US" dirty="0" smtClean="0">
                <a:latin typeface="Calibri"/>
                <a:cs typeface="Calibri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expensive</a:t>
            </a:r>
          </a:p>
          <a:p>
            <a:pPr marL="0" indent="0"/>
            <a:endParaRPr lang="en-US" dirty="0">
              <a:latin typeface="Calibri"/>
              <a:cs typeface="Calibri"/>
            </a:endParaRPr>
          </a:p>
          <a:p>
            <a:pPr marL="0" indent="0"/>
            <a:r>
              <a:rPr lang="en-US" b="1" dirty="0" smtClean="0">
                <a:solidFill>
                  <a:srgbClr val="3366FF"/>
                </a:solidFill>
                <a:latin typeface="Calibri"/>
                <a:cs typeface="Calibri"/>
              </a:rPr>
              <a:t>Goal</a:t>
            </a:r>
            <a:r>
              <a:rPr lang="en-US" dirty="0" smtClean="0">
                <a:latin typeface="Calibri"/>
                <a:cs typeface="Calibri"/>
              </a:rPr>
              <a:t>: Support 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interactive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ad-hoc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exploratory</a:t>
            </a:r>
            <a:r>
              <a:rPr lang="en-US" dirty="0" smtClean="0">
                <a:latin typeface="Calibri"/>
                <a:cs typeface="Calibri"/>
              </a:rPr>
              <a:t> analytics on 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massive </a:t>
            </a:r>
            <a:r>
              <a:rPr lang="en-US" dirty="0" smtClean="0">
                <a:latin typeface="Calibri"/>
                <a:cs typeface="Calibri"/>
              </a:rPr>
              <a:t>datasets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2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5"/>
    </mc:Choice>
    <mc:Fallback xmlns="">
      <p:transition xmlns:p14="http://schemas.microsoft.com/office/powerpoint/2010/main" spd="slow" advTm="15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/>
          <a:lstStyle/>
          <a:p>
            <a:r>
              <a:rPr lang="en-US" dirty="0" smtClean="0"/>
              <a:t>Recent Trends in Large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Computational Model:</a:t>
            </a:r>
            <a:r>
              <a:rPr lang="en-US" dirty="0"/>
              <a:t> </a:t>
            </a:r>
            <a:r>
              <a:rPr lang="en-US" dirty="0" smtClean="0">
                <a:solidFill>
                  <a:srgbClr val="008000"/>
                </a:solidFill>
              </a:rPr>
              <a:t>Embarrassingly </a:t>
            </a:r>
            <a:r>
              <a:rPr lang="en-US" dirty="0" smtClean="0">
                <a:solidFill>
                  <a:srgbClr val="008000"/>
                </a:solidFill>
              </a:rPr>
              <a:t>parallel</a:t>
            </a:r>
          </a:p>
          <a:p>
            <a:pPr marL="228600" lvl="1" indent="0">
              <a:buNone/>
            </a:pPr>
            <a:r>
              <a:rPr lang="en-US" sz="3200" dirty="0">
                <a:cs typeface="ＭＳ Ｐゴシック" pitchFamily="-65" charset="-128"/>
              </a:rPr>
              <a:t>Map-</a:t>
            </a:r>
            <a:r>
              <a:rPr lang="en-US" sz="3200" dirty="0" smtClean="0">
                <a:cs typeface="ＭＳ Ｐゴシック" pitchFamily="-65" charset="-128"/>
              </a:rPr>
              <a:t>Reduce</a:t>
            </a:r>
            <a:endParaRPr lang="en-US" sz="3200" dirty="0">
              <a:cs typeface="ＭＳ Ｐゴシック" pitchFamily="-65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Software:</a:t>
            </a:r>
            <a:r>
              <a:rPr lang="en-US" dirty="0" smtClean="0"/>
              <a:t> </a:t>
            </a:r>
            <a:r>
              <a:rPr lang="en-US" dirty="0">
                <a:solidFill>
                  <a:srgbClr val="008000"/>
                </a:solidFill>
              </a:rPr>
              <a:t>	fault </a:t>
            </a:r>
            <a:r>
              <a:rPr lang="en-US" dirty="0" smtClean="0">
                <a:solidFill>
                  <a:srgbClr val="008000"/>
                </a:solidFill>
              </a:rPr>
              <a:t>tolerant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err="1" smtClean="0"/>
              <a:t>Hadoop</a:t>
            </a:r>
            <a:r>
              <a:rPr lang="en-US" dirty="0" smtClean="0"/>
              <a:t> (OS </a:t>
            </a:r>
            <a:r>
              <a:rPr lang="en-US" dirty="0"/>
              <a:t>for data centers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Hardware:</a:t>
            </a:r>
            <a:r>
              <a:rPr lang="en-US" dirty="0" smtClean="0">
                <a:solidFill>
                  <a:srgbClr val="008000"/>
                </a:solidFill>
              </a:rPr>
              <a:t> Commodity servers (lots of them!)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Realization:</a:t>
            </a:r>
            <a:r>
              <a:rPr lang="en-US" dirty="0" smtClean="0"/>
              <a:t> Moving towards declarative languages such as SQL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4400" dirty="0" smtClean="0"/>
              <a:t>Trends in </a:t>
            </a:r>
            <a:r>
              <a:rPr lang="en-US" sz="4400" u="sng" dirty="0" smtClean="0">
                <a:solidFill>
                  <a:srgbClr val="3366FF"/>
                </a:solidFill>
              </a:rPr>
              <a:t>Interactive SQL Analytics</a:t>
            </a:r>
            <a:endParaRPr lang="en-US" sz="4400" u="sng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219200"/>
            <a:ext cx="5613400" cy="5274734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Less I/O</a:t>
            </a:r>
          </a:p>
          <a:p>
            <a:pPr marL="5715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Columnar formats / Compression</a:t>
            </a:r>
          </a:p>
          <a:p>
            <a:pPr marL="5715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Caching Working Sets</a:t>
            </a:r>
          </a:p>
          <a:p>
            <a:pPr marL="5715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Indexing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Less Network</a:t>
            </a:r>
          </a:p>
          <a:p>
            <a:pPr marL="5715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Local Computations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Faster Processing</a:t>
            </a:r>
          </a:p>
          <a:p>
            <a:pPr marL="5715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dirty="0" err="1"/>
              <a:t>Precomputation</a:t>
            </a:r>
            <a:endParaRPr lang="en-US" dirty="0"/>
          </a:p>
          <a:p>
            <a:pPr marL="5715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dirty="0"/>
              <a:t>More CPUs/GPUs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711" y="1295400"/>
            <a:ext cx="25004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Impala</a:t>
            </a:r>
          </a:p>
          <a:p>
            <a:r>
              <a:rPr lang="en-US" sz="3200" b="1" dirty="0" smtClean="0">
                <a:solidFill>
                  <a:srgbClr val="3366FF"/>
                </a:solidFill>
              </a:rPr>
              <a:t>Presto </a:t>
            </a:r>
          </a:p>
          <a:p>
            <a:r>
              <a:rPr lang="en-US" sz="3200" b="1" dirty="0" smtClean="0">
                <a:solidFill>
                  <a:srgbClr val="3366FF"/>
                </a:solidFill>
              </a:rPr>
              <a:t>Stinger</a:t>
            </a:r>
          </a:p>
          <a:p>
            <a:r>
              <a:rPr lang="en-US" sz="3200" b="1" dirty="0" smtClean="0">
                <a:solidFill>
                  <a:srgbClr val="3366FF"/>
                </a:solidFill>
              </a:rPr>
              <a:t>Hive</a:t>
            </a:r>
          </a:p>
          <a:p>
            <a:r>
              <a:rPr lang="en-US" sz="3200" b="1" dirty="0" smtClean="0">
                <a:solidFill>
                  <a:srgbClr val="3366FF"/>
                </a:solidFill>
              </a:rPr>
              <a:t>Spark SQL</a:t>
            </a:r>
          </a:p>
          <a:p>
            <a:r>
              <a:rPr lang="en-US" sz="3200" b="1" dirty="0" smtClean="0">
                <a:solidFill>
                  <a:srgbClr val="3366FF"/>
                </a:solidFill>
              </a:rPr>
              <a:t>Redshift</a:t>
            </a:r>
          </a:p>
          <a:p>
            <a:r>
              <a:rPr lang="en-US" sz="3200" b="1" dirty="0" smtClean="0">
                <a:solidFill>
                  <a:srgbClr val="3366FF"/>
                </a:solidFill>
              </a:rPr>
              <a:t>HP </a:t>
            </a:r>
            <a:r>
              <a:rPr lang="en-US" sz="3200" b="1" dirty="0" err="1" smtClean="0">
                <a:solidFill>
                  <a:srgbClr val="3366FF"/>
                </a:solidFill>
              </a:rPr>
              <a:t>Vertica</a:t>
            </a:r>
            <a:endParaRPr lang="en-US" sz="3200" b="1" dirty="0">
              <a:solidFill>
                <a:srgbClr val="3366FF"/>
              </a:solidFill>
            </a:endParaRPr>
          </a:p>
          <a:p>
            <a:r>
              <a:rPr lang="en-US" sz="3200" b="1" dirty="0" smtClean="0">
                <a:solidFill>
                  <a:srgbClr val="3366FF"/>
                </a:solidFill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 rot="19735785">
            <a:off x="4935944" y="3312397"/>
            <a:ext cx="3801829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venir Oblique"/>
                <a:cs typeface="Avenir Oblique"/>
              </a:rPr>
              <a:t>Good But Not Enough!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Avenir Oblique"/>
                <a:cs typeface="Avenir Oblique"/>
              </a:rPr>
              <a:t>Because Data is </a:t>
            </a:r>
            <a:r>
              <a:rPr lang="en-US" sz="3200" dirty="0">
                <a:solidFill>
                  <a:srgbClr val="FF0000"/>
                </a:solidFill>
                <a:latin typeface="Avenir Oblique"/>
                <a:cs typeface="Avenir Oblique"/>
              </a:rPr>
              <a:t>Growing Faster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Avenir Oblique"/>
                <a:cs typeface="Avenir Oblique"/>
              </a:rPr>
              <a:t>than </a:t>
            </a:r>
            <a:r>
              <a:rPr lang="en-US" sz="3200" dirty="0">
                <a:solidFill>
                  <a:srgbClr val="FF0000"/>
                </a:solidFill>
                <a:latin typeface="Avenir Oblique"/>
                <a:cs typeface="Avenir Oblique"/>
              </a:rPr>
              <a:t>Moore’s Law!</a:t>
            </a:r>
          </a:p>
        </p:txBody>
      </p:sp>
    </p:spTree>
    <p:extLst>
      <p:ext uri="{BB962C8B-B14F-4D97-AF65-F5344CB8AC3E}">
        <p14:creationId xmlns:p14="http://schemas.microsoft.com/office/powerpoint/2010/main" val="42445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Data Growing </a:t>
            </a:r>
            <a:r>
              <a:rPr lang="en-US" sz="4400" dirty="0" smtClean="0"/>
              <a:t>Exponentially,</a:t>
            </a:r>
            <a:br>
              <a:rPr lang="en-US" sz="4400" dirty="0" smtClean="0"/>
            </a:br>
            <a:r>
              <a:rPr lang="en-US" sz="4400" dirty="0" smtClean="0"/>
              <a:t>faster than our ability to process it</a:t>
            </a:r>
            <a:r>
              <a:rPr lang="en-US" sz="4400" dirty="0" smtClean="0"/>
              <a:t>!</a:t>
            </a:r>
            <a:endParaRPr lang="en-US" sz="4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ts val="700"/>
              </a:spcBef>
            </a:pPr>
            <a:r>
              <a:rPr lang="en-US" sz="3500" dirty="0">
                <a:solidFill>
                  <a:srgbClr val="000000"/>
                </a:solidFill>
                <a:ea typeface="ＭＳ Ｐゴシック" charset="0"/>
              </a:rPr>
              <a:t>Estimated Global Data </a:t>
            </a:r>
            <a:r>
              <a:rPr lang="en-US" sz="3500" dirty="0" smtClean="0">
                <a:solidFill>
                  <a:srgbClr val="000000"/>
                </a:solidFill>
                <a:ea typeface="ＭＳ Ｐゴシック" charset="0"/>
              </a:rPr>
              <a:t>Volume</a:t>
            </a:r>
            <a:r>
              <a:rPr lang="en-US" sz="3500" baseline="30000" dirty="0" smtClean="0">
                <a:solidFill>
                  <a:srgbClr val="0000FF"/>
                </a:solidFill>
                <a:ea typeface="ＭＳ Ｐゴシック" charset="0"/>
              </a:rPr>
              <a:t>*</a:t>
            </a:r>
            <a:r>
              <a:rPr lang="en-US" sz="3500" dirty="0" smtClean="0">
                <a:solidFill>
                  <a:srgbClr val="000000"/>
                </a:solidFill>
                <a:ea typeface="ＭＳ Ｐゴシック" charset="0"/>
              </a:rPr>
              <a:t>:</a:t>
            </a:r>
            <a:endParaRPr lang="en-US" sz="3500" dirty="0">
              <a:solidFill>
                <a:srgbClr val="000000"/>
              </a:solidFill>
              <a:ea typeface="ＭＳ Ｐゴシック" charset="0"/>
            </a:endParaRPr>
          </a:p>
          <a:p>
            <a:pPr lvl="1">
              <a:spcBef>
                <a:spcPts val="700"/>
              </a:spcBef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2011: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1.8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ZB </a:t>
            </a:r>
            <a:r>
              <a:rPr lang="en-US" sz="3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=&gt;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2015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7.9 </a:t>
            </a:r>
            <a:r>
              <a:rPr lang="en-US" sz="3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ZB</a:t>
            </a:r>
          </a:p>
          <a:p>
            <a:pPr marL="457200" lvl="1" indent="0">
              <a:spcBef>
                <a:spcPts val="700"/>
              </a:spcBef>
              <a:buNone/>
            </a:pP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(ZB 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</a:t>
            </a:r>
            <a:r>
              <a:rPr lang="en-US" sz="3000" baseline="300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21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 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million </a:t>
            </a:r>
            <a:r>
              <a:rPr lang="en-US" sz="3000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PB = 1 billion TB)</a:t>
            </a:r>
            <a:endParaRPr lang="en-US" sz="3000" dirty="0">
              <a:solidFill>
                <a:srgbClr val="0000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3500" dirty="0" smtClean="0">
                <a:solidFill>
                  <a:srgbClr val="000000"/>
                </a:solidFill>
                <a:ea typeface="ＭＳ Ｐゴシック" charset="0"/>
              </a:rPr>
              <a:t>World's </a:t>
            </a:r>
            <a:r>
              <a:rPr lang="en-US" sz="3500" dirty="0">
                <a:solidFill>
                  <a:srgbClr val="000000"/>
                </a:solidFill>
                <a:ea typeface="ＭＳ Ｐゴシック" charset="0"/>
              </a:rPr>
              <a:t>information </a:t>
            </a:r>
            <a:r>
              <a:rPr lang="en-US" sz="3500" dirty="0">
                <a:solidFill>
                  <a:srgbClr val="FF0000"/>
                </a:solidFill>
                <a:ea typeface="ＭＳ Ｐゴシック" charset="0"/>
              </a:rPr>
              <a:t>doubles every two years</a:t>
            </a:r>
          </a:p>
          <a:p>
            <a:pPr eaLnBrk="1" hangingPunct="1">
              <a:spcBef>
                <a:spcPts val="700"/>
              </a:spcBef>
            </a:pPr>
            <a:r>
              <a:rPr lang="en-US" sz="3500" dirty="0">
                <a:solidFill>
                  <a:srgbClr val="000000"/>
                </a:solidFill>
                <a:ea typeface="ＭＳ Ｐゴシック" charset="0"/>
              </a:rPr>
              <a:t>Over </a:t>
            </a:r>
            <a:r>
              <a:rPr lang="en-US" sz="3500" dirty="0" smtClean="0">
                <a:solidFill>
                  <a:srgbClr val="000000"/>
                </a:solidFill>
                <a:ea typeface="ＭＳ Ｐゴシック" charset="0"/>
              </a:rPr>
              <a:t>next </a:t>
            </a:r>
            <a:r>
              <a:rPr lang="en-US" sz="3500" dirty="0">
                <a:solidFill>
                  <a:srgbClr val="000000"/>
                </a:solidFill>
                <a:ea typeface="ＭＳ Ｐゴシック" charset="0"/>
              </a:rPr>
              <a:t>10 years: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</a:rPr>
              <a:t># of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</a:rPr>
              <a:t>servers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</a:rPr>
              <a:t>will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</a:rPr>
              <a:t>grow by </a:t>
            </a:r>
            <a:r>
              <a:rPr lang="en-US" sz="3000" dirty="0">
                <a:solidFill>
                  <a:srgbClr val="FF0000"/>
                </a:solidFill>
                <a:ea typeface="ＭＳ Ｐゴシック" charset="0"/>
              </a:rPr>
              <a:t>10x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</a:rPr>
              <a:t>d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</a:rPr>
              <a:t>ata managed 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</a:rPr>
              <a:t>by enterprise data centers </a:t>
            </a:r>
            <a:r>
              <a:rPr lang="en-US" sz="3000" dirty="0" smtClean="0">
                <a:solidFill>
                  <a:srgbClr val="000000"/>
                </a:solidFill>
                <a:ea typeface="ＭＳ Ｐゴシック" charset="0"/>
              </a:rPr>
              <a:t>by </a:t>
            </a:r>
            <a:r>
              <a:rPr lang="en-US" sz="3000" dirty="0">
                <a:solidFill>
                  <a:srgbClr val="FF0000"/>
                </a:solidFill>
                <a:ea typeface="ＭＳ Ｐゴシック" charset="0"/>
              </a:rPr>
              <a:t>50x</a:t>
            </a:r>
          </a:p>
          <a:p>
            <a:pPr lvl="1" eaLnBrk="1" hangingPunct="1">
              <a:spcBef>
                <a:spcPts val="700"/>
              </a:spcBef>
            </a:pPr>
            <a:r>
              <a:rPr lang="en-US" sz="3000" dirty="0" smtClean="0">
                <a:solidFill>
                  <a:srgbClr val="000000"/>
                </a:solidFill>
                <a:ea typeface="ＭＳ Ｐゴシック" charset="0"/>
              </a:rPr>
              <a:t># of </a:t>
            </a:r>
            <a:r>
              <a:rPr lang="ja-JP" altLang="en-US" sz="3000" dirty="0">
                <a:solidFill>
                  <a:srgbClr val="000000"/>
                </a:solidFill>
                <a:ea typeface="ＭＳ Ｐゴシック" charset="0"/>
              </a:rPr>
              <a:t>“</a:t>
            </a:r>
            <a:r>
              <a:rPr lang="en-US" altLang="ja-JP" sz="3000" dirty="0">
                <a:solidFill>
                  <a:srgbClr val="000000"/>
                </a:solidFill>
                <a:ea typeface="ＭＳ Ｐゴシック" charset="0"/>
              </a:rPr>
              <a:t>files</a:t>
            </a:r>
            <a:r>
              <a:rPr lang="ja-JP" altLang="en-US" sz="3000" dirty="0">
                <a:solidFill>
                  <a:srgbClr val="000000"/>
                </a:solidFill>
                <a:ea typeface="ＭＳ Ｐゴシック" charset="0"/>
              </a:rPr>
              <a:t>”</a:t>
            </a:r>
            <a:r>
              <a:rPr lang="en-US" altLang="ja-JP" sz="3000" dirty="0">
                <a:solidFill>
                  <a:srgbClr val="000000"/>
                </a:solidFill>
                <a:ea typeface="ＭＳ Ｐゴシック" charset="0"/>
              </a:rPr>
              <a:t> enterprise data center </a:t>
            </a:r>
            <a:r>
              <a:rPr lang="en-US" altLang="ja-JP" sz="3000" dirty="0" smtClean="0">
                <a:solidFill>
                  <a:srgbClr val="000000"/>
                </a:solidFill>
                <a:ea typeface="ＭＳ Ｐゴシック" charset="0"/>
              </a:rPr>
              <a:t>by </a:t>
            </a:r>
            <a:r>
              <a:rPr lang="en-US" altLang="ja-JP" sz="3000" dirty="0" smtClean="0">
                <a:solidFill>
                  <a:srgbClr val="FF0000"/>
                </a:solidFill>
                <a:ea typeface="ＭＳ Ｐゴシック" charset="0"/>
              </a:rPr>
              <a:t>75x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ja-JP" sz="3000" dirty="0" err="1" smtClean="0">
                <a:ea typeface="ＭＳ Ｐゴシック" charset="0"/>
              </a:rPr>
              <a:t>Kryder’s</a:t>
            </a:r>
            <a:r>
              <a:rPr lang="en-US" altLang="ja-JP" sz="3000" dirty="0" smtClean="0">
                <a:ea typeface="ＭＳ Ｐゴシック" charset="0"/>
              </a:rPr>
              <a:t> law (storage) outpaces Moore’s law (</a:t>
            </a:r>
            <a:r>
              <a:rPr lang="en-US" altLang="ja-JP" sz="3000" dirty="0" err="1" smtClean="0">
                <a:ea typeface="ＭＳ Ｐゴシック" charset="0"/>
              </a:rPr>
              <a:t>comput</a:t>
            </a:r>
            <a:r>
              <a:rPr lang="en-US" altLang="ja-JP" sz="3000" dirty="0" smtClean="0">
                <a:ea typeface="ＭＳ Ｐゴシック" charset="0"/>
              </a:rPr>
              <a:t>. power)</a:t>
            </a:r>
            <a:r>
              <a:rPr lang="en-US" altLang="ja-JP" sz="3000" baseline="30000" dirty="0" smtClean="0">
                <a:solidFill>
                  <a:srgbClr val="3362FF"/>
                </a:solidFill>
                <a:ea typeface="ＭＳ Ｐゴシック" charset="0"/>
              </a:rPr>
              <a:t>**</a:t>
            </a:r>
          </a:p>
          <a:p>
            <a:pPr marL="228600" lvl="1" indent="0" eaLnBrk="1" hangingPunct="1">
              <a:spcBef>
                <a:spcPts val="700"/>
              </a:spcBef>
              <a:buNone/>
            </a:pPr>
            <a:endParaRPr lang="en-US" altLang="ja-JP" sz="3000" baseline="30000" dirty="0" smtClean="0">
              <a:ea typeface="ＭＳ Ｐゴシック" charset="0"/>
            </a:endParaRPr>
          </a:p>
          <a:p>
            <a:pPr marL="228600" lvl="1" indent="0" eaLnBrk="1" hangingPunct="1">
              <a:spcBef>
                <a:spcPts val="700"/>
              </a:spcBef>
              <a:buNone/>
            </a:pPr>
            <a:endParaRPr lang="en-US" altLang="ja-JP" sz="3000" baseline="30000" dirty="0" smtClean="0">
              <a:ea typeface="ＭＳ Ｐゴシック" charset="0"/>
            </a:endParaRPr>
          </a:p>
          <a:p>
            <a:pPr marL="0" indent="0">
              <a:spcBef>
                <a:spcPts val="700"/>
              </a:spcBef>
            </a:pPr>
            <a:r>
              <a:rPr lang="en-US" sz="2300" baseline="30000" dirty="0" smtClean="0">
                <a:solidFill>
                  <a:srgbClr val="0000FF"/>
                </a:solidFill>
              </a:rPr>
              <a:t>* </a:t>
            </a:r>
            <a:r>
              <a:rPr lang="en-US" sz="2300" dirty="0" smtClean="0">
                <a:solidFill>
                  <a:srgbClr val="0000FF"/>
                </a:solidFill>
              </a:rPr>
              <a:t>	2011 </a:t>
            </a:r>
            <a:r>
              <a:rPr lang="en-US" sz="2300" dirty="0">
                <a:solidFill>
                  <a:srgbClr val="0000FF"/>
                </a:solidFill>
              </a:rPr>
              <a:t>IDC Digital Universe </a:t>
            </a:r>
            <a:r>
              <a:rPr lang="en-US" sz="2300" dirty="0" smtClean="0">
                <a:solidFill>
                  <a:srgbClr val="0000FF"/>
                </a:solidFill>
              </a:rPr>
              <a:t>Study</a:t>
            </a:r>
          </a:p>
          <a:p>
            <a:pPr marL="0" indent="0">
              <a:spcBef>
                <a:spcPts val="700"/>
              </a:spcBef>
            </a:pPr>
            <a:r>
              <a:rPr lang="en-US" sz="2300" baseline="30000" dirty="0" smtClean="0">
                <a:solidFill>
                  <a:srgbClr val="0000FF"/>
                </a:solidFill>
                <a:ea typeface="ＭＳ Ｐゴシック" charset="0"/>
              </a:rPr>
              <a:t>**</a:t>
            </a:r>
            <a:r>
              <a:rPr lang="en-US" sz="2300" dirty="0" smtClean="0">
                <a:solidFill>
                  <a:srgbClr val="0000FF"/>
                </a:solidFill>
                <a:ea typeface="ＭＳ Ｐゴシック" charset="0"/>
              </a:rPr>
              <a:t> 	Dinov et al., 2014</a:t>
            </a:r>
            <a:endParaRPr lang="en-US" sz="2300" dirty="0">
              <a:solidFill>
                <a:srgbClr val="0000FF"/>
              </a:solidFill>
              <a:ea typeface="ＭＳ Ｐゴシック" charset="0"/>
            </a:endParaRPr>
          </a:p>
          <a:p>
            <a:pPr marL="457200" lvl="1" indent="0" eaLnBrk="1" hangingPunct="1">
              <a:spcBef>
                <a:spcPts val="700"/>
              </a:spcBef>
              <a:buNone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14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Data vs. Moore’s Law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6" r="790"/>
          <a:stretch/>
        </p:blipFill>
        <p:spPr>
          <a:xfrm>
            <a:off x="457200" y="1666866"/>
            <a:ext cx="4191000" cy="3921134"/>
          </a:xfrm>
        </p:spPr>
      </p:pic>
      <p:sp>
        <p:nvSpPr>
          <p:cNvPr id="5" name="TextBox 4"/>
          <p:cNvSpPr txBox="1"/>
          <p:nvPr/>
        </p:nvSpPr>
        <p:spPr>
          <a:xfrm>
            <a:off x="457201" y="592072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</a:t>
            </a:r>
            <a:r>
              <a:rPr lang="en-US" sz="1800" b="1" dirty="0"/>
              <a:t>For Big Data, Moore’s Law Means Better </a:t>
            </a:r>
            <a:r>
              <a:rPr lang="en-US" sz="1800" b="1" dirty="0" smtClean="0"/>
              <a:t>Decisions</a:t>
            </a:r>
            <a:r>
              <a:rPr lang="en-US" sz="1800" dirty="0" smtClean="0"/>
              <a:t>”, by Ion </a:t>
            </a:r>
            <a:r>
              <a:rPr lang="en-US" sz="1800" dirty="0" err="1" smtClean="0"/>
              <a:t>Stoica</a:t>
            </a:r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1676422"/>
            <a:ext cx="4047841" cy="3911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6073123"/>
            <a:ext cx="397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IDC Report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527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9.1|2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2|7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8.7|29.4|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|5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2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7.3|1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0.5|2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5.3|10.2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5.3|10.2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9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6350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60632</TotalTime>
  <Words>3164</Words>
  <Application>Microsoft Office PowerPoint</Application>
  <PresentationFormat>On-screen Show (4:3)</PresentationFormat>
  <Paragraphs>705</Paragraphs>
  <Slides>47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Avenir Oblique</vt:lpstr>
      <vt:lpstr>Calibri</vt:lpstr>
      <vt:lpstr>Cambria Math</vt:lpstr>
      <vt:lpstr>Corbel</vt:lpstr>
      <vt:lpstr>Lucida Grande</vt:lpstr>
      <vt:lpstr>Times New Roman</vt:lpstr>
      <vt:lpstr>Wingdings</vt:lpstr>
      <vt:lpstr>Office Theme</vt:lpstr>
      <vt:lpstr>PowerPoint Presentation</vt:lpstr>
      <vt:lpstr>Research Goals</vt:lpstr>
      <vt:lpstr>PowerPoint Presentation</vt:lpstr>
      <vt:lpstr>PowerPoint Presentation</vt:lpstr>
      <vt:lpstr>Problem</vt:lpstr>
      <vt:lpstr>Recent Trends in Large Data Processing</vt:lpstr>
      <vt:lpstr>Trends in Interactive SQL Analytics</vt:lpstr>
      <vt:lpstr>Data Growing Exponentially, faster than our ability to process it!</vt:lpstr>
      <vt:lpstr>Data vs. Moore’s Law</vt:lpstr>
      <vt:lpstr>Outline</vt:lpstr>
      <vt:lpstr>PowerPoint Presentation</vt:lpstr>
      <vt:lpstr>PowerPoint Presentation</vt:lpstr>
      <vt:lpstr>Target Workload</vt:lpstr>
      <vt:lpstr>Target Workload</vt:lpstr>
      <vt:lpstr>Target Workload</vt:lpstr>
      <vt:lpstr>Target Workload</vt:lpstr>
      <vt:lpstr>PowerPoint Presentation</vt:lpstr>
      <vt:lpstr>PowerPoint Presentation</vt:lpstr>
      <vt:lpstr>PowerPoint Presentation</vt:lpstr>
      <vt:lpstr>BlinkDB Architecture</vt:lpstr>
      <vt:lpstr>BlinkDB Architecture</vt:lpstr>
      <vt:lpstr>BlinkDB Architecture</vt:lpstr>
      <vt:lpstr>PowerPoint Presentation</vt:lpstr>
      <vt:lpstr>Closed-Form Error Estimates</vt:lpstr>
      <vt:lpstr>Bootstrap [Efron 1979]</vt:lpstr>
      <vt:lpstr>Bootstrap</vt:lpstr>
      <vt:lpstr>Bootstrap</vt:lpstr>
      <vt:lpstr>Error Estimation</vt:lpstr>
      <vt:lpstr>Analytical Bootstrap Method (ABM)</vt:lpstr>
      <vt:lpstr>PowerPoint Presentation</vt:lpstr>
      <vt:lpstr>Problem with Uniform Samples</vt:lpstr>
      <vt:lpstr>Problem with Uniform Samples</vt:lpstr>
      <vt:lpstr>Stratified Samples</vt:lpstr>
      <vt:lpstr>Target Workload</vt:lpstr>
      <vt:lpstr>Which Stratified Samples to Build?</vt:lpstr>
      <vt:lpstr>Experimental Setup</vt:lpstr>
      <vt:lpstr>Sampling Vs. No-Sampling</vt:lpstr>
      <vt:lpstr>BlinkDB: Evaluation</vt:lpstr>
      <vt:lpstr>BlinkDB: Evaluation</vt:lpstr>
      <vt:lpstr>Outline</vt:lpstr>
      <vt:lpstr>PowerPoint Presentation</vt:lpstr>
      <vt:lpstr>Stochastic Query Planning</vt:lpstr>
      <vt:lpstr>2. Pursue multiple, different plans</vt:lpstr>
      <vt:lpstr>3. Learn from past queries</vt:lpstr>
      <vt:lpstr>Verdict: A Next Generation AQP System</vt:lpstr>
      <vt:lpstr>Conclusion</vt:lpstr>
      <vt:lpstr>Conclusion (cont.)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Dinov</cp:lastModifiedBy>
  <cp:revision>4229</cp:revision>
  <cp:lastPrinted>2013-04-15T01:27:00Z</cp:lastPrinted>
  <dcterms:created xsi:type="dcterms:W3CDTF">2010-04-02T15:48:12Z</dcterms:created>
  <dcterms:modified xsi:type="dcterms:W3CDTF">2015-07-29T19:29:50Z</dcterms:modified>
</cp:coreProperties>
</file>