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8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8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E903-906A-CB45-BD40-BB7EB0AF94BC}" type="datetimeFigureOut">
              <a:rPr lang="en-US" smtClean="0"/>
              <a:t>15-08-05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1414-601D-7C4B-9B7D-4B4897F2E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5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non-negative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51414-601D-7C4B-9B7D-4B4897F2EE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3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Logo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5791200"/>
            <a:ext cx="2362200" cy="917764"/>
          </a:xfrm>
          <a:prstGeom prst="rect">
            <a:avLst/>
          </a:prstGeom>
        </p:spPr>
      </p:pic>
      <p:pic>
        <p:nvPicPr>
          <p:cNvPr id="9" name="Picture 8" descr="Signature_Green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rgbClr val="003F7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9" name="Picture 8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9" name="Picture 8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2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8" name="Picture 7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11" name="Picture 10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9" name="Picture 8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2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10" name="Picture 9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E983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E983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12" name="Picture 11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8" name="Picture 7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7" name="Picture 6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10" name="Picture 9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gnature_Green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10" name="Picture 9" descr="Logo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0493-B927-4E52-8F53-E7BD281FAFC0}" type="datetimeFigureOut">
              <a:rPr lang="en-US" smtClean="0"/>
              <a:pPr/>
              <a:t>15-08-05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DA4E-69C4-4F39-90E3-AE710B32A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3F7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E6A7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E6A7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E6A7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E6A7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E6A7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1" y="365756"/>
            <a:ext cx="3378199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194556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Espaliers</a:t>
            </a:r>
            <a:br>
              <a:rPr lang="en-US" dirty="0" smtClean="0"/>
            </a:br>
            <a:r>
              <a:rPr lang="en-US" sz="3200" dirty="0" smtClean="0"/>
              <a:t>A Visualization Method for Big Data</a:t>
            </a:r>
            <a:endParaRPr lang="en-US" sz="3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5389" y="3886199"/>
            <a:ext cx="2977765" cy="25645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Max Robinson*</a:t>
            </a: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Gustavo </a:t>
            </a:r>
            <a:r>
              <a:rPr lang="en-US" sz="2800" dirty="0" err="1" smtClean="0">
                <a:solidFill>
                  <a:schemeClr val="tx1"/>
                </a:solidFill>
              </a:rPr>
              <a:t>Glusman</a:t>
            </a:r>
            <a:r>
              <a:rPr lang="en-US" sz="2800" dirty="0" smtClean="0">
                <a:solidFill>
                  <a:schemeClr val="bg1"/>
                </a:solidFill>
              </a:rPr>
              <a:t>*</a:t>
            </a:r>
          </a:p>
          <a:p>
            <a:pPr marL="0" indent="0" algn="r">
              <a:buNone/>
            </a:pPr>
            <a:endParaRPr lang="en-US" sz="1300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Greg </a:t>
            </a:r>
            <a:r>
              <a:rPr lang="en-US" sz="2400" dirty="0" err="1" smtClean="0">
                <a:solidFill>
                  <a:srgbClr val="000000"/>
                </a:solidFill>
              </a:rPr>
              <a:t>Eley</a:t>
            </a:r>
            <a:r>
              <a:rPr lang="en-US" sz="2400" dirty="0" smtClean="0">
                <a:solidFill>
                  <a:schemeClr val="bg1"/>
                </a:solidFill>
              </a:rPr>
              <a:t>*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endParaRPr lang="en-US" sz="1300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Joseph G. </a:t>
            </a:r>
            <a:r>
              <a:rPr lang="en-US" sz="2400" dirty="0" err="1" smtClean="0">
                <a:solidFill>
                  <a:srgbClr val="000000"/>
                </a:solidFill>
              </a:rPr>
              <a:t>Vockley</a:t>
            </a:r>
            <a:r>
              <a:rPr lang="en-US" sz="2400" dirty="0" smtClean="0">
                <a:solidFill>
                  <a:schemeClr val="bg1"/>
                </a:solidFill>
              </a:rPr>
              <a:t>*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John E. </a:t>
            </a:r>
            <a:r>
              <a:rPr lang="en-US" sz="2400" dirty="0" err="1" smtClean="0">
                <a:solidFill>
                  <a:srgbClr val="000000"/>
                </a:solidFill>
              </a:rPr>
              <a:t>Niederhuber</a:t>
            </a:r>
            <a:r>
              <a:rPr lang="en-US" sz="2400" dirty="0" smtClean="0">
                <a:solidFill>
                  <a:schemeClr val="bg1"/>
                </a:solidFill>
              </a:rPr>
              <a:t>*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r"/>
            <a:endParaRPr lang="en-US" sz="1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85737" y="4029719"/>
            <a:ext cx="4721336" cy="57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Institute for Systems Biology</a:t>
            </a:r>
            <a:endParaRPr lang="en-US" sz="16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85737" y="5717703"/>
            <a:ext cx="4721336" cy="438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Inova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Translational Medicine Institute</a:t>
            </a:r>
            <a:endParaRPr lang="en-US" sz="1600" dirty="0" smtClean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85737" y="4922871"/>
            <a:ext cx="2034329" cy="438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Scimentis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, LLC</a:t>
            </a:r>
            <a:endParaRPr lang="en-US" sz="2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78024" y="1982885"/>
            <a:ext cx="1278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drawing: </a:t>
            </a:r>
            <a:r>
              <a:rPr lang="en-US" sz="1100" dirty="0" err="1" smtClean="0"/>
              <a:t>Abrahami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85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Espaliers Realized: Scaled SVD</a:t>
            </a:r>
            <a:endParaRPr lang="en-US" sz="31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91457" y="1865715"/>
            <a:ext cx="1090162" cy="3738258"/>
            <a:chOff x="7591457" y="1671963"/>
            <a:chExt cx="1090162" cy="3738258"/>
          </a:xfrm>
        </p:grpSpPr>
        <p:grpSp>
          <p:nvGrpSpPr>
            <p:cNvPr id="4" name="Group 3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6" name="Picture 5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7" name="Picture 6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6808" y="1233823"/>
            <a:ext cx="499437" cy="3747077"/>
            <a:chOff x="839509" y="1233823"/>
            <a:chExt cx="499437" cy="3747077"/>
          </a:xfrm>
        </p:grpSpPr>
        <p:sp>
          <p:nvSpPr>
            <p:cNvPr id="9" name="TextBox 8"/>
            <p:cNvSpPr txBox="1"/>
            <p:nvPr/>
          </p:nvSpPr>
          <p:spPr>
            <a:xfrm>
              <a:off x="1069109" y="4703901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700" y="4344535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3130" y="3189632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8288" y="3542447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3108" y="2380493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121" y="2022039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1000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9509" y="1233823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5000</a:t>
              </a:r>
              <a:endParaRPr lang="en-US" sz="1200" dirty="0"/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-169893" y="3543275"/>
            <a:ext cx="179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Allele Count </a:t>
            </a:r>
            <a:r>
              <a:rPr lang="en-US" dirty="0" smtClean="0"/>
              <a:t>(log)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55030" y="6213980"/>
            <a:ext cx="283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Espalier Component 1 (EC1)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17" descr="Screen Shot 2015-08-03 at 2.47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6492" r="5422" b="11242"/>
          <a:stretch/>
        </p:blipFill>
        <p:spPr>
          <a:xfrm>
            <a:off x="1248144" y="1160520"/>
            <a:ext cx="6336044" cy="49469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36684" y="4848849"/>
            <a:ext cx="8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4481" y="4848849"/>
            <a:ext cx="153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Out-of-African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2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Espaliers Realized: Scaled SVD</a:t>
            </a:r>
            <a:endParaRPr lang="en-US" sz="31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91457" y="1865715"/>
            <a:ext cx="1090162" cy="3738258"/>
            <a:chOff x="7591457" y="1671963"/>
            <a:chExt cx="1090162" cy="3738258"/>
          </a:xfrm>
        </p:grpSpPr>
        <p:grpSp>
          <p:nvGrpSpPr>
            <p:cNvPr id="4" name="Group 3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6" name="Picture 5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7" name="Picture 6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6808" y="1233823"/>
            <a:ext cx="499437" cy="3747077"/>
            <a:chOff x="839509" y="1233823"/>
            <a:chExt cx="499437" cy="3747077"/>
          </a:xfrm>
        </p:grpSpPr>
        <p:sp>
          <p:nvSpPr>
            <p:cNvPr id="9" name="TextBox 8"/>
            <p:cNvSpPr txBox="1"/>
            <p:nvPr/>
          </p:nvSpPr>
          <p:spPr>
            <a:xfrm>
              <a:off x="1069109" y="4703901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700" y="4344535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3130" y="3189632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8288" y="3542447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3108" y="2380493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121" y="2022039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1000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9509" y="1233823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5000</a:t>
              </a:r>
              <a:endParaRPr lang="en-US" sz="1200" dirty="0"/>
            </a:p>
          </p:txBody>
        </p:sp>
      </p:grpSp>
      <p:sp>
        <p:nvSpPr>
          <p:cNvPr id="16" name="Rectangle 15"/>
          <p:cNvSpPr/>
          <p:nvPr/>
        </p:nvSpPr>
        <p:spPr>
          <a:xfrm rot="16200000">
            <a:off x="-169893" y="3543275"/>
            <a:ext cx="179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Allele Count </a:t>
            </a:r>
            <a:r>
              <a:rPr lang="en-US" dirty="0" smtClean="0"/>
              <a:t>(log)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55030" y="6213980"/>
            <a:ext cx="283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Espalier Component 2 (EC2)</a:t>
            </a:r>
            <a:endParaRPr lang="en-US" dirty="0"/>
          </a:p>
        </p:txBody>
      </p:sp>
      <p:pic>
        <p:nvPicPr>
          <p:cNvPr id="18" name="Picture 17" descr="Screen Shot 2015-08-03 at 2.56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6492" r="5336" b="11348"/>
          <a:stretch/>
        </p:blipFill>
        <p:spPr>
          <a:xfrm>
            <a:off x="1299346" y="1160520"/>
            <a:ext cx="6299297" cy="49469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6426" y="1282313"/>
            <a:ext cx="183468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ScaledSVD</a:t>
            </a:r>
            <a:r>
              <a:rPr lang="en-US" sz="1400" dirty="0" smtClean="0"/>
              <a:t> is capturing</a:t>
            </a:r>
          </a:p>
          <a:p>
            <a:pPr algn="ctr"/>
            <a:r>
              <a:rPr lang="en-US" sz="1400" dirty="0" smtClean="0"/>
              <a:t>population-</a:t>
            </a:r>
            <a:r>
              <a:rPr lang="en-US" sz="1400" dirty="0" smtClean="0"/>
              <a:t>specific</a:t>
            </a:r>
          </a:p>
          <a:p>
            <a:pPr algn="ctr"/>
            <a:r>
              <a:rPr lang="en-US" sz="1400" i="1" dirty="0" smtClean="0"/>
              <a:t>mutations</a:t>
            </a:r>
            <a:endParaRPr lang="en-US" sz="1400" i="1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16709" y="4619866"/>
            <a:ext cx="2606197" cy="7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2904" y="4489074"/>
            <a:ext cx="23088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89178" y="1623250"/>
            <a:ext cx="83372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22904" y="1708227"/>
            <a:ext cx="8451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05075" y="4836296"/>
            <a:ext cx="113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Asian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56426" y="5099898"/>
            <a:ext cx="8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17221" y="4838008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Indo-European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4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1816" y="3401217"/>
            <a:ext cx="8513584" cy="1420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553200" y="5831520"/>
            <a:ext cx="2362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PCA			Scaled SVD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23120"/>
            <a:ext cx="4038600" cy="31643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Normalize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="1" i="1" dirty="0" smtClean="0">
                <a:solidFill>
                  <a:srgbClr val="000000"/>
                </a:solidFill>
                <a:sym typeface="Wingdings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:</a:t>
            </a:r>
            <a:endParaRPr lang="en-US" sz="1800" i="1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0000"/>
                </a:solidFill>
              </a:rPr>
              <a:t>	</a:t>
            </a:r>
            <a:r>
              <a:rPr lang="en-US" sz="1800" i="1" dirty="0" err="1" smtClean="0">
                <a:solidFill>
                  <a:srgbClr val="000000"/>
                </a:solidFill>
              </a:rPr>
              <a:t>z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ij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= (</a:t>
            </a:r>
            <a:r>
              <a:rPr lang="en-US" sz="1800" i="1" dirty="0" err="1" smtClean="0">
                <a:solidFill>
                  <a:srgbClr val="000000"/>
                </a:solidFill>
              </a:rPr>
              <a:t>a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ij</a:t>
            </a:r>
            <a:r>
              <a:rPr lang="en-US" sz="1800" i="1" dirty="0" smtClean="0">
                <a:solidFill>
                  <a:srgbClr val="000000"/>
                </a:solidFill>
              </a:rPr>
              <a:t> –</a:t>
            </a:r>
            <a:r>
              <a:rPr lang="en-US" sz="1800" i="1" dirty="0" err="1" smtClean="0">
                <a:solidFill>
                  <a:srgbClr val="000000"/>
                </a:solidFill>
              </a:rPr>
              <a:t>μ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1800" i="1" dirty="0" smtClean="0">
                <a:solidFill>
                  <a:srgbClr val="000000"/>
                </a:solidFill>
              </a:rPr>
              <a:t>)/</a:t>
            </a:r>
            <a:r>
              <a:rPr lang="en-US" sz="1800" i="1" dirty="0" err="1" smtClean="0">
                <a:solidFill>
                  <a:srgbClr val="000000"/>
                </a:solidFill>
              </a:rPr>
              <a:t>σ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j</a:t>
            </a:r>
            <a:endParaRPr lang="en-US" sz="1800" i="1" baseline="-25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0000"/>
                </a:solidFill>
              </a:rPr>
              <a:t>	mean</a:t>
            </a:r>
            <a:r>
              <a:rPr lang="en-US" sz="1800" i="1" dirty="0" smtClean="0">
                <a:solidFill>
                  <a:srgbClr val="000000"/>
                </a:solidFill>
              </a:rPr>
              <a:t>(z</a:t>
            </a:r>
            <a:r>
              <a:rPr lang="en-US" sz="1800" i="1" baseline="-25000" dirty="0" smtClean="0">
                <a:solidFill>
                  <a:srgbClr val="000000"/>
                </a:solidFill>
              </a:rPr>
              <a:t>*j</a:t>
            </a:r>
            <a:r>
              <a:rPr lang="en-US" sz="1800" i="1" dirty="0" smtClean="0">
                <a:solidFill>
                  <a:srgbClr val="000000"/>
                </a:solidFill>
              </a:rPr>
              <a:t>)     </a:t>
            </a:r>
            <a:r>
              <a:rPr lang="en-US" sz="1800" i="1" dirty="0" smtClean="0">
                <a:solidFill>
                  <a:srgbClr val="000000"/>
                </a:solidFill>
              </a:rPr>
              <a:t> = 0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0000"/>
                </a:solidFill>
              </a:rPr>
              <a:t>	variance(</a:t>
            </a:r>
            <a:r>
              <a:rPr lang="en-US" sz="1800" i="1" dirty="0" smtClean="0">
                <a:solidFill>
                  <a:srgbClr val="000000"/>
                </a:solidFill>
              </a:rPr>
              <a:t>z</a:t>
            </a:r>
            <a:r>
              <a:rPr lang="en-US" sz="1800" i="1" baseline="-25000" dirty="0" smtClean="0">
                <a:solidFill>
                  <a:srgbClr val="000000"/>
                </a:solidFill>
              </a:rPr>
              <a:t>*j</a:t>
            </a:r>
            <a:r>
              <a:rPr lang="en-US" sz="1800" i="1" dirty="0" smtClean="0">
                <a:solidFill>
                  <a:srgbClr val="000000"/>
                </a:solidFill>
              </a:rPr>
              <a:t>) = 1</a:t>
            </a:r>
            <a:endParaRPr lang="en-US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Singular Value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Decomp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	Z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(λ</a:t>
            </a:r>
            <a:r>
              <a:rPr lang="en-US" sz="2000" i="1" baseline="30000" dirty="0" smtClean="0">
                <a:solidFill>
                  <a:schemeClr val="bg1">
                    <a:lumMod val="50000"/>
                  </a:schemeClr>
                </a:solidFill>
              </a:rPr>
              <a:t>1/2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2000" b="1" i="1" baseline="30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i="1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	Column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PC</a:t>
            </a:r>
            <a:r>
              <a:rPr lang="en-US" sz="1800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endParaRPr lang="en-US" sz="1800" i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	Column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loadings”</a:t>
            </a:r>
            <a:endParaRPr lang="en-US" sz="1800" baseline="-250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923120"/>
            <a:ext cx="434960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Scale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b="1" i="1" dirty="0" smtClean="0">
                <a:solidFill>
                  <a:srgbClr val="000000"/>
                </a:solidFill>
                <a:sym typeface="Wingdings"/>
              </a:rPr>
              <a:t>W</a:t>
            </a:r>
            <a:endParaRPr lang="en-US" sz="1800" b="1" i="1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1800" b="1" i="1" dirty="0" smtClean="0">
                <a:solidFill>
                  <a:srgbClr val="000000"/>
                </a:solidFill>
                <a:sym typeface="Wingdings"/>
              </a:rPr>
              <a:t>W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= 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diag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(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d</a:t>
            </a:r>
            <a:r>
              <a:rPr lang="en-US" sz="1800" i="1" baseline="-25000" dirty="0" err="1" smtClean="0">
                <a:solidFill>
                  <a:srgbClr val="000000"/>
                </a:solidFill>
                <a:sym typeface="Wingdings"/>
              </a:rPr>
              <a:t>m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) </a:t>
            </a:r>
            <a:r>
              <a:rPr lang="en-US" sz="1800" b="1" i="1" dirty="0" smtClean="0">
                <a:solidFill>
                  <a:srgbClr val="000000"/>
                </a:solidFill>
                <a:sym typeface="Wingdings"/>
              </a:rPr>
              <a:t>A 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diag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(1/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d</a:t>
            </a:r>
            <a:r>
              <a:rPr lang="en-US" sz="1800" i="1" baseline="-25000" dirty="0" err="1" smtClean="0">
                <a:solidFill>
                  <a:srgbClr val="000000"/>
                </a:solidFill>
                <a:sym typeface="Wingdings"/>
              </a:rPr>
              <a:t>n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w</a:t>
            </a:r>
            <a:r>
              <a:rPr lang="en-US" sz="1800" i="1" baseline="-25000" dirty="0" err="1" smtClean="0">
                <a:solidFill>
                  <a:srgbClr val="000000"/>
                </a:solidFill>
                <a:sym typeface="Wingdings"/>
              </a:rPr>
              <a:t>i</a:t>
            </a:r>
            <a:r>
              <a:rPr lang="en-US" sz="1800" i="1" baseline="-25000" dirty="0" smtClean="0">
                <a:solidFill>
                  <a:srgbClr val="000000"/>
                </a:solidFill>
                <a:sym typeface="Wingdings"/>
              </a:rPr>
              <a:t>*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=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w</a:t>
            </a:r>
            <a:r>
              <a:rPr lang="en-US" sz="1800" i="1" baseline="-25000" dirty="0" err="1" smtClean="0">
                <a:solidFill>
                  <a:srgbClr val="000000"/>
                </a:solidFill>
                <a:sym typeface="Wingdings"/>
              </a:rPr>
              <a:t>j</a:t>
            </a:r>
            <a:r>
              <a:rPr lang="en-US" sz="1800" i="1" baseline="-25000" dirty="0" smtClean="0">
                <a:solidFill>
                  <a:srgbClr val="000000"/>
                </a:solidFill>
                <a:sym typeface="Wingdings"/>
              </a:rPr>
              <a:t>*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all 1 ≤ 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i,j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≤ m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w</a:t>
            </a:r>
            <a:r>
              <a:rPr lang="en-US" sz="1800" i="1" baseline="-25000" dirty="0" smtClean="0">
                <a:solidFill>
                  <a:srgbClr val="000000"/>
                </a:solidFill>
                <a:sym typeface="Wingdings"/>
              </a:rPr>
              <a:t>*</a:t>
            </a:r>
            <a:r>
              <a:rPr lang="en-US" sz="1800" i="1" baseline="-25000" dirty="0" err="1" smtClean="0">
                <a:solidFill>
                  <a:srgbClr val="000000"/>
                </a:solidFill>
                <a:sym typeface="Wingdings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= 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w</a:t>
            </a:r>
            <a:r>
              <a:rPr lang="en-US" sz="1800" i="1" baseline="-25000" dirty="0" smtClean="0">
                <a:solidFill>
                  <a:srgbClr val="000000"/>
                </a:solidFill>
                <a:sym typeface="Wingdings"/>
              </a:rPr>
              <a:t>*j</a:t>
            </a:r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|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all 1 ≤ </a:t>
            </a:r>
            <a:r>
              <a:rPr lang="en-US" sz="1800" i="1" dirty="0" err="1" smtClean="0">
                <a:solidFill>
                  <a:srgbClr val="000000"/>
                </a:solidFill>
                <a:sym typeface="Wingdings"/>
              </a:rPr>
              <a:t>s,t</a:t>
            </a:r>
            <a:r>
              <a:rPr lang="en-US" sz="1800" i="1" dirty="0" smtClean="0">
                <a:solidFill>
                  <a:srgbClr val="000000"/>
                </a:solidFill>
                <a:sym typeface="Wingdings"/>
              </a:rPr>
              <a:t> ≤ n</a:t>
            </a:r>
            <a:endParaRPr lang="en-US" sz="18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Singular Value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Decomp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.  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	W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=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U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(λ</a:t>
            </a:r>
            <a:r>
              <a:rPr lang="en-US" sz="1800" i="1" baseline="30000" dirty="0" smtClean="0">
                <a:solidFill>
                  <a:schemeClr val="bg1">
                    <a:lumMod val="50000"/>
                  </a:schemeClr>
                </a:solidFill>
              </a:rPr>
              <a:t>1/2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b="1" i="1" baseline="300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endParaRPr lang="en-US" sz="1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	Column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of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U: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EC</a:t>
            </a:r>
            <a:r>
              <a:rPr lang="en-US" sz="1800" i="1" baseline="-25000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k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(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Objects)</a:t>
            </a:r>
            <a:endParaRPr lang="en-US" sz="1800" i="1" baseline="-25000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	Column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EC</a:t>
            </a:r>
            <a:r>
              <a:rPr lang="en-US" sz="1800" i="1" baseline="-25000" dirty="0" err="1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k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(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Attributes)</a:t>
            </a:r>
            <a:endParaRPr lang="en-US" sz="1800" i="1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Project onto tangent </a:t>
            </a:r>
            <a:r>
              <a:rPr lang="en-US" sz="2400" dirty="0" smtClean="0">
                <a:solidFill>
                  <a:srgbClr val="000000"/>
                </a:solidFill>
              </a:rPr>
              <a:t>space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000000"/>
                </a:solidFill>
              </a:rPr>
              <a:t>	</a:t>
            </a:r>
            <a:r>
              <a:rPr lang="en-US" sz="1800" b="1" i="1" dirty="0" err="1" smtClean="0">
                <a:solidFill>
                  <a:srgbClr val="000000"/>
                </a:solidFill>
              </a:rPr>
              <a:t>u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= u’</a:t>
            </a:r>
            <a:r>
              <a:rPr lang="en-US" sz="1800" i="1" baseline="-25000" dirty="0" smtClean="0">
                <a:solidFill>
                  <a:srgbClr val="000000"/>
                </a:solidFill>
              </a:rPr>
              <a:t>k+1</a:t>
            </a:r>
            <a:r>
              <a:rPr lang="en-US" sz="1800" i="1" dirty="0" smtClean="0">
                <a:solidFill>
                  <a:srgbClr val="000000"/>
                </a:solidFill>
              </a:rPr>
              <a:t>/u’</a:t>
            </a:r>
            <a:r>
              <a:rPr lang="en-US" sz="1800" i="1" baseline="-25000" dirty="0" smtClean="0">
                <a:solidFill>
                  <a:srgbClr val="00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000000"/>
                </a:solidFill>
              </a:rPr>
              <a:t>	</a:t>
            </a:r>
            <a:r>
              <a:rPr lang="en-US" sz="1800" b="1" i="1" dirty="0" err="1" smtClean="0">
                <a:solidFill>
                  <a:srgbClr val="000000"/>
                </a:solidFill>
              </a:rPr>
              <a:t>v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= </a:t>
            </a:r>
            <a:r>
              <a:rPr lang="en-US" sz="1800" i="1" dirty="0" smtClean="0">
                <a:solidFill>
                  <a:srgbClr val="000000"/>
                </a:solidFill>
              </a:rPr>
              <a:t>v’</a:t>
            </a:r>
            <a:r>
              <a:rPr lang="en-US" sz="1800" i="1" baseline="-25000" dirty="0" smtClean="0">
                <a:solidFill>
                  <a:srgbClr val="000000"/>
                </a:solidFill>
              </a:rPr>
              <a:t>k</a:t>
            </a:r>
            <a:r>
              <a:rPr lang="en-US" sz="1800" i="1" baseline="-25000" dirty="0">
                <a:solidFill>
                  <a:srgbClr val="000000"/>
                </a:solidFill>
              </a:rPr>
              <a:t>+1</a:t>
            </a:r>
            <a:r>
              <a:rPr lang="en-US" sz="1800" i="1" dirty="0" smtClean="0">
                <a:solidFill>
                  <a:srgbClr val="000000"/>
                </a:solidFill>
              </a:rPr>
              <a:t>/v’</a:t>
            </a:r>
            <a:r>
              <a:rPr lang="en-US" sz="1800" i="1" baseline="-25000" dirty="0">
                <a:solidFill>
                  <a:srgbClr val="000000"/>
                </a:solidFill>
              </a:rPr>
              <a:t>1</a:t>
            </a:r>
          </a:p>
          <a:p>
            <a:pPr lvl="1"/>
            <a:endParaRPr lang="en-US" sz="2000" i="1" baseline="-25000" dirty="0">
              <a:solidFill>
                <a:srgbClr val="000000"/>
              </a:solidFill>
            </a:endParaRPr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6705601" y="5275920"/>
            <a:ext cx="1739347" cy="1600200"/>
            <a:chOff x="6553200" y="4876800"/>
            <a:chExt cx="1905000" cy="1752601"/>
          </a:xfrm>
        </p:grpSpPr>
        <p:sp>
          <p:nvSpPr>
            <p:cNvPr id="73" name="Rectangle 72"/>
            <p:cNvSpPr/>
            <p:nvPr/>
          </p:nvSpPr>
          <p:spPr>
            <a:xfrm>
              <a:off x="6934200" y="4876800"/>
              <a:ext cx="1524000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6553200" y="4919923"/>
              <a:ext cx="1707773" cy="1709478"/>
              <a:chOff x="4087904" y="5012601"/>
              <a:chExt cx="2071928" cy="207399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087904" y="5012601"/>
                <a:ext cx="1991844" cy="2073999"/>
                <a:chOff x="2285997" y="5040868"/>
                <a:chExt cx="2257423" cy="2350532"/>
              </a:xfrm>
            </p:grpSpPr>
            <p:sp>
              <p:nvSpPr>
                <p:cNvPr id="5" name="Pie 4"/>
                <p:cNvSpPr/>
                <p:nvPr/>
              </p:nvSpPr>
              <p:spPr>
                <a:xfrm>
                  <a:off x="2285997" y="5257800"/>
                  <a:ext cx="2133600" cy="2133600"/>
                </a:xfrm>
                <a:prstGeom prst="pie">
                  <a:avLst>
                    <a:gd name="adj1" fmla="val 16211407"/>
                    <a:gd name="adj2" fmla="val 23468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3026391" y="5040868"/>
                  <a:ext cx="1517029" cy="1302780"/>
                  <a:chOff x="3026391" y="5040868"/>
                  <a:chExt cx="1517029" cy="1302780"/>
                </a:xfrm>
              </p:grpSpPr>
              <p:cxnSp>
                <p:nvCxnSpPr>
                  <p:cNvPr id="7" name="Straight Arrow Connector 6"/>
                  <p:cNvCxnSpPr/>
                  <p:nvPr/>
                </p:nvCxnSpPr>
                <p:spPr>
                  <a:xfrm flipV="1">
                    <a:off x="3352800" y="5791200"/>
                    <a:ext cx="914400" cy="533400"/>
                  </a:xfrm>
                  <a:prstGeom prst="straightConnector1">
                    <a:avLst/>
                  </a:prstGeom>
                  <a:ln w="3175" cmpd="sng"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 flipV="1">
                    <a:off x="3352800" y="5410200"/>
                    <a:ext cx="609600" cy="91440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3914769" y="5086350"/>
                    <a:ext cx="628651" cy="1257298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3352800" y="5257800"/>
                    <a:ext cx="685800" cy="1066800"/>
                  </a:xfrm>
                  <a:prstGeom prst="line">
                    <a:avLst/>
                  </a:prstGeom>
                  <a:ln w="3175" cmpd="sng">
                    <a:solidFill>
                      <a:srgbClr val="000000"/>
                    </a:solidFill>
                    <a:prstDash val="dash"/>
                    <a:headEnd type="none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043701" y="5040868"/>
                    <a:ext cx="465511" cy="4231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err="1" smtClean="0"/>
                      <a:t>u</a:t>
                    </a:r>
                    <a:r>
                      <a:rPr lang="en-US" sz="1400" baseline="-25000" dirty="0" err="1" smtClean="0"/>
                      <a:t>k</a:t>
                    </a:r>
                    <a:endParaRPr lang="en-US" sz="1400" baseline="-25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26391" y="5257800"/>
                    <a:ext cx="685401" cy="4231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u’</a:t>
                    </a:r>
                    <a:r>
                      <a:rPr lang="en-US" sz="1400" baseline="-25000" dirty="0" smtClean="0"/>
                      <a:t>k+1</a:t>
                    </a:r>
                    <a:endParaRPr lang="en-US" sz="1400" baseline="-25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809998" y="5819774"/>
                    <a:ext cx="528621" cy="4231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u’</a:t>
                    </a:r>
                    <a:r>
                      <a:rPr lang="en-US" sz="1400" baseline="-25000" dirty="0" smtClean="0"/>
                      <a:t>1</a:t>
                    </a:r>
                    <a:endParaRPr lang="en-US" sz="1400" baseline="-25000" dirty="0"/>
                  </a:p>
                </p:txBody>
              </p:sp>
            </p:grpSp>
          </p:grpSp>
          <p:sp>
            <p:nvSpPr>
              <p:cNvPr id="50" name="TextBox 49"/>
              <p:cNvSpPr txBox="1"/>
              <p:nvPr/>
            </p:nvSpPr>
            <p:spPr>
              <a:xfrm>
                <a:off x="5029200" y="6145307"/>
                <a:ext cx="1130632" cy="373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Projection</a:t>
                </a:r>
                <a:endParaRPr lang="en-US" sz="1400" dirty="0"/>
              </a:p>
            </p:txBody>
          </p:sp>
        </p:grp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692515" y="1106380"/>
            <a:ext cx="2222885" cy="1600200"/>
            <a:chOff x="2145593" y="4685766"/>
            <a:chExt cx="2857995" cy="2057400"/>
          </a:xfrm>
        </p:grpSpPr>
        <p:sp>
          <p:nvSpPr>
            <p:cNvPr id="75" name="Rectangle 74"/>
            <p:cNvSpPr/>
            <p:nvPr/>
          </p:nvSpPr>
          <p:spPr>
            <a:xfrm>
              <a:off x="2610167" y="4685766"/>
              <a:ext cx="2389239" cy="15928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145593" y="4752134"/>
              <a:ext cx="2857995" cy="1991032"/>
              <a:chOff x="-152400" y="4724400"/>
              <a:chExt cx="3718922" cy="2590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990600" y="4736068"/>
                <a:ext cx="2575922" cy="2579132"/>
                <a:chOff x="2743200" y="1535668"/>
                <a:chExt cx="2575922" cy="2579132"/>
              </a:xfrm>
            </p:grpSpPr>
            <p:sp>
              <p:nvSpPr>
                <p:cNvPr id="31" name="Pie 30"/>
                <p:cNvSpPr/>
                <p:nvPr/>
              </p:nvSpPr>
              <p:spPr>
                <a:xfrm>
                  <a:off x="2743200" y="1981200"/>
                  <a:ext cx="2133600" cy="2133600"/>
                </a:xfrm>
                <a:prstGeom prst="pie">
                  <a:avLst>
                    <a:gd name="adj1" fmla="val 16211407"/>
                    <a:gd name="adj2" fmla="val 23468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3810000" y="1752600"/>
                  <a:ext cx="838200" cy="1295400"/>
                </a:xfrm>
                <a:prstGeom prst="line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4024677" y="1535668"/>
                  <a:ext cx="517151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err="1" smtClean="0">
                      <a:solidFill>
                        <a:srgbClr val="31859C"/>
                      </a:solidFill>
                    </a:rPr>
                    <a:t>a</a:t>
                  </a:r>
                  <a:r>
                    <a:rPr lang="en-US" sz="1400" i="1" baseline="-25000" dirty="0" err="1" smtClean="0">
                      <a:solidFill>
                        <a:srgbClr val="31859C"/>
                      </a:solidFill>
                    </a:rPr>
                    <a:t>i</a:t>
                  </a:r>
                  <a:r>
                    <a:rPr lang="en-US" sz="1400" i="1" baseline="-25000" dirty="0" smtClean="0">
                      <a:solidFill>
                        <a:srgbClr val="31859C"/>
                      </a:solidFill>
                    </a:rPr>
                    <a:t>*</a:t>
                  </a:r>
                  <a:endParaRPr lang="en-US" sz="1400" i="1" baseline="-25000" dirty="0">
                    <a:solidFill>
                      <a:srgbClr val="31859C"/>
                    </a:solidFill>
                  </a:endParaRPr>
                </a:p>
              </p:txBody>
            </p:sp>
            <p:cxnSp>
              <p:nvCxnSpPr>
                <p:cNvPr id="42" name="Straight Arrow Connector 41"/>
                <p:cNvCxnSpPr>
                  <a:endCxn id="45" idx="1"/>
                </p:cNvCxnSpPr>
                <p:nvPr/>
              </p:nvCxnSpPr>
              <p:spPr>
                <a:xfrm flipV="1">
                  <a:off x="3810001" y="2562446"/>
                  <a:ext cx="945087" cy="485553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27215" y="1981200"/>
                  <a:ext cx="564035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err="1" smtClean="0"/>
                    <a:t>w</a:t>
                  </a:r>
                  <a:r>
                    <a:rPr lang="en-US" sz="1400" i="1" baseline="-25000" dirty="0" err="1" smtClean="0"/>
                    <a:t>i</a:t>
                  </a:r>
                  <a:r>
                    <a:rPr lang="en-US" sz="1400" i="1" baseline="-25000" dirty="0" smtClean="0"/>
                    <a:t>*</a:t>
                  </a:r>
                  <a:endParaRPr lang="en-US" sz="1400" i="1" baseline="-250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267200" y="2602468"/>
                  <a:ext cx="518672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err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a</a:t>
                  </a:r>
                  <a:r>
                    <a:rPr lang="en-US" sz="1400" i="1" baseline="-25000" dirty="0" err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j</a:t>
                  </a:r>
                  <a:r>
                    <a:rPr lang="en-US" sz="1400" i="1" baseline="-250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*</a:t>
                  </a:r>
                  <a:endParaRPr lang="en-US" sz="1400" i="1" baseline="-250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33" name="Straight Arrow Connector 32"/>
                <p:cNvCxnSpPr>
                  <a:endCxn id="39" idx="1"/>
                </p:cNvCxnSpPr>
                <p:nvPr/>
              </p:nvCxnSpPr>
              <p:spPr>
                <a:xfrm flipV="1">
                  <a:off x="3810000" y="2802714"/>
                  <a:ext cx="457199" cy="2452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755087" y="2362201"/>
                  <a:ext cx="564035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err="1" smtClean="0"/>
                    <a:t>w</a:t>
                  </a:r>
                  <a:r>
                    <a:rPr lang="en-US" sz="1400" i="1" baseline="-25000" dirty="0" err="1" smtClean="0"/>
                    <a:t>i</a:t>
                  </a:r>
                  <a:r>
                    <a:rPr lang="en-US" sz="1400" i="1" baseline="-25000" dirty="0" smtClean="0"/>
                    <a:t>*</a:t>
                  </a:r>
                  <a:endParaRPr lang="en-US" sz="1400" i="1" baseline="-25000" dirty="0"/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3810000" y="2133600"/>
                  <a:ext cx="609600" cy="9144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85612" y="6248400"/>
                <a:ext cx="2241453" cy="400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Simultaneous Scaling</a:t>
                </a:r>
                <a:endParaRPr lang="en-US" sz="1400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-152400" y="4724400"/>
                <a:ext cx="2164821" cy="2438400"/>
                <a:chOff x="3048000" y="1535668"/>
                <a:chExt cx="2164821" cy="2438400"/>
              </a:xfrm>
            </p:grpSpPr>
            <p:sp>
              <p:nvSpPr>
                <p:cNvPr id="52" name="Pie 51"/>
                <p:cNvSpPr/>
                <p:nvPr/>
              </p:nvSpPr>
              <p:spPr>
                <a:xfrm>
                  <a:off x="3048000" y="2145268"/>
                  <a:ext cx="1828800" cy="1828800"/>
                </a:xfrm>
                <a:prstGeom prst="pie">
                  <a:avLst>
                    <a:gd name="adj1" fmla="val 16211407"/>
                    <a:gd name="adj2" fmla="val 23468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3962400" y="1535668"/>
                  <a:ext cx="838200" cy="1524000"/>
                </a:xfrm>
                <a:prstGeom prst="line">
                  <a:avLst/>
                </a:prstGeom>
                <a:ln>
                  <a:headEnd type="none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3962400" y="2221468"/>
                  <a:ext cx="457200" cy="83820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3985166" y="1535668"/>
                  <a:ext cx="542019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rgbClr val="31859C"/>
                      </a:solidFill>
                    </a:rPr>
                    <a:t>a</a:t>
                  </a:r>
                  <a:r>
                    <a:rPr lang="en-US" sz="1400" i="1" baseline="-25000" dirty="0" smtClean="0">
                      <a:solidFill>
                        <a:srgbClr val="31859C"/>
                      </a:solidFill>
                    </a:rPr>
                    <a:t>*s</a:t>
                  </a:r>
                  <a:endParaRPr lang="en-US" sz="1400" i="1" baseline="-25000" dirty="0">
                    <a:solidFill>
                      <a:srgbClr val="31859C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687704" y="2071517"/>
                  <a:ext cx="588902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w</a:t>
                  </a:r>
                  <a:r>
                    <a:rPr lang="en-US" sz="1400" i="1" baseline="-25000" dirty="0" smtClean="0"/>
                    <a:t>*s</a:t>
                  </a:r>
                  <a:endParaRPr lang="en-US" sz="1400" i="1" baseline="-25000" dirty="0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 flipV="1">
                  <a:off x="3962536" y="2143386"/>
                  <a:ext cx="1113325" cy="89577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4679243" y="2170671"/>
                  <a:ext cx="533578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a</a:t>
                  </a:r>
                  <a:r>
                    <a:rPr lang="en-US" sz="1400" i="1" baseline="-250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*t</a:t>
                  </a:r>
                  <a:endParaRPr lang="en-US" sz="1400" i="1" baseline="-250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282628" y="2567287"/>
                  <a:ext cx="580461" cy="400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w</a:t>
                  </a:r>
                  <a:r>
                    <a:rPr lang="en-US" sz="1400" i="1" baseline="-25000" dirty="0" smtClean="0"/>
                    <a:t>*t</a:t>
                  </a:r>
                  <a:endParaRPr lang="en-US" sz="1400" i="1" baseline="-25000" dirty="0"/>
                </a:p>
              </p:txBody>
            </p:sp>
            <p:cxnSp>
              <p:nvCxnSpPr>
                <p:cNvPr id="56" name="Straight Arrow Connector 55"/>
                <p:cNvCxnSpPr/>
                <p:nvPr/>
              </p:nvCxnSpPr>
              <p:spPr>
                <a:xfrm flipV="1">
                  <a:off x="3962536" y="2440849"/>
                  <a:ext cx="716708" cy="59831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" name="Straight Connector 13"/>
          <p:cNvCxnSpPr/>
          <p:nvPr/>
        </p:nvCxnSpPr>
        <p:spPr>
          <a:xfrm>
            <a:off x="4412796" y="7176"/>
            <a:ext cx="0" cy="6822120"/>
          </a:xfrm>
          <a:prstGeom prst="line">
            <a:avLst/>
          </a:prstGeom>
          <a:ln>
            <a:solidFill>
              <a:srgbClr val="BFBFBF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0413" y="3897669"/>
            <a:ext cx="6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PCA </a:t>
            </a:r>
            <a:r>
              <a:rPr lang="en-US" dirty="0" err="1" smtClean="0"/>
              <a:t>vs</a:t>
            </a:r>
            <a:r>
              <a:rPr lang="en-US" dirty="0" smtClean="0"/>
              <a:t> Scaled </a:t>
            </a:r>
            <a:r>
              <a:rPr lang="en-US" dirty="0" smtClean="0"/>
              <a:t>SVD </a:t>
            </a:r>
            <a:r>
              <a:rPr lang="en-US" dirty="0" err="1" smtClean="0"/>
              <a:t>biplots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84158" y="1865715"/>
            <a:ext cx="1090162" cy="3738258"/>
            <a:chOff x="7591457" y="1671963"/>
            <a:chExt cx="1090162" cy="3738258"/>
          </a:xfrm>
        </p:grpSpPr>
        <p:grpSp>
          <p:nvGrpSpPr>
            <p:cNvPr id="5" name="Group 4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7" name="Picture 6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8" name="Picture 7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pic>
        <p:nvPicPr>
          <p:cNvPr id="9" name="Picture 8" descr="Screen Shot 2015-08-05 at 2.36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11404" r="6647" b="12634"/>
          <a:stretch/>
        </p:blipFill>
        <p:spPr>
          <a:xfrm>
            <a:off x="930769" y="1532447"/>
            <a:ext cx="6416962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119" y="6104447"/>
            <a:ext cx="59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PC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48219" y="6104447"/>
            <a:ext cx="59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71786" y="2125660"/>
            <a:ext cx="59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41704" y="2158529"/>
            <a:ext cx="59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PC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871786" y="4782331"/>
            <a:ext cx="59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1704" y="4815200"/>
            <a:ext cx="5961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PC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0842" y="3505460"/>
            <a:ext cx="7693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PCA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4442" y="3505460"/>
            <a:ext cx="17940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Scaled SVD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018171" y="1097854"/>
            <a:ext cx="0" cy="5731442"/>
          </a:xfrm>
          <a:prstGeom prst="line">
            <a:avLst/>
          </a:prstGeom>
          <a:ln>
            <a:solidFill>
              <a:srgbClr val="BFBFBF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9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2. Gene expression data</a:t>
            </a:r>
            <a:br>
              <a:rPr lang="en-US" sz="4000" dirty="0" smtClean="0"/>
            </a:br>
            <a:r>
              <a:rPr lang="en-US" sz="2400" dirty="0" err="1" smtClean="0"/>
              <a:t>Illumina</a:t>
            </a:r>
            <a:r>
              <a:rPr lang="en-US" sz="2400" dirty="0" smtClean="0"/>
              <a:t> </a:t>
            </a:r>
            <a:r>
              <a:rPr lang="en-US" sz="2400" dirty="0" err="1" smtClean="0"/>
              <a:t>Bodymap</a:t>
            </a:r>
            <a:r>
              <a:rPr lang="en-US" sz="2400" dirty="0" smtClean="0"/>
              <a:t> 2.0 (GEO series GSE30611)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0931" y="4713942"/>
            <a:ext cx="828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Object</a:t>
            </a:r>
            <a:r>
              <a:rPr lang="en-US" sz="2400" dirty="0" smtClean="0"/>
              <a:t>:	Amount of </a:t>
            </a:r>
            <a:r>
              <a:rPr lang="en-US" sz="2400" i="1" dirty="0" smtClean="0"/>
              <a:t>1</a:t>
            </a:r>
            <a:r>
              <a:rPr lang="en-US" sz="2400" dirty="0" smtClean="0"/>
              <a:t> </a:t>
            </a:r>
            <a:r>
              <a:rPr lang="en-US" sz="2400" b="1" dirty="0" smtClean="0"/>
              <a:t>gene</a:t>
            </a:r>
            <a:r>
              <a:rPr lang="en-US" sz="2400" dirty="0" smtClean="0"/>
              <a:t> in </a:t>
            </a:r>
            <a:r>
              <a:rPr lang="en-US" sz="2400" i="1" dirty="0" smtClean="0"/>
              <a:t>16</a:t>
            </a:r>
            <a:r>
              <a:rPr lang="en-US" sz="2400" dirty="0" smtClean="0"/>
              <a:t> tissue samples</a:t>
            </a:r>
            <a:endParaRPr lang="en-US" sz="2400" dirty="0" smtClean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Attribute</a:t>
            </a:r>
            <a:r>
              <a:rPr lang="en-US" sz="2400" dirty="0" smtClean="0"/>
              <a:t>:	Amount of </a:t>
            </a:r>
            <a:r>
              <a:rPr lang="en-US" sz="2400" i="1" dirty="0" smtClean="0"/>
              <a:t>29,665</a:t>
            </a:r>
            <a:r>
              <a:rPr lang="en-US" sz="2400" dirty="0" smtClean="0"/>
              <a:t> genes in </a:t>
            </a:r>
            <a:r>
              <a:rPr lang="en-US" sz="2400" i="1" dirty="0" smtClean="0"/>
              <a:t>1</a:t>
            </a:r>
            <a:r>
              <a:rPr lang="en-US" sz="2400" dirty="0" smtClean="0"/>
              <a:t> </a:t>
            </a:r>
            <a:r>
              <a:rPr lang="en-US" sz="2400" b="1" dirty="0" smtClean="0"/>
              <a:t>tissue 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4993" y="1753346"/>
            <a:ext cx="6497746" cy="2572126"/>
            <a:chOff x="1104993" y="2116415"/>
            <a:chExt cx="6497746" cy="2572126"/>
          </a:xfrm>
        </p:grpSpPr>
        <p:sp>
          <p:nvSpPr>
            <p:cNvPr id="5" name="Rectangle 4"/>
            <p:cNvSpPr/>
            <p:nvPr/>
          </p:nvSpPr>
          <p:spPr>
            <a:xfrm>
              <a:off x="3208539" y="2504141"/>
              <a:ext cx="4394200" cy="218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4993" y="3216116"/>
              <a:ext cx="1920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8000"/>
                  </a:solidFill>
                </a:rPr>
                <a:t>m</a:t>
              </a:r>
              <a:r>
                <a:rPr lang="en-US" i="1" dirty="0" smtClean="0">
                  <a:solidFill>
                    <a:srgbClr val="008000"/>
                  </a:solidFill>
                </a:rPr>
                <a:t> = 29,665</a:t>
              </a:r>
              <a:r>
                <a:rPr lang="en-US" i="1" dirty="0" smtClean="0"/>
                <a:t> </a:t>
              </a:r>
              <a:r>
                <a:rPr lang="en-US" dirty="0" smtClean="0"/>
                <a:t>genes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8540" y="2116415"/>
              <a:ext cx="437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n</a:t>
              </a:r>
              <a:r>
                <a:rPr lang="en-US" i="1" dirty="0" smtClean="0">
                  <a:solidFill>
                    <a:srgbClr val="0000FF"/>
                  </a:solidFill>
                </a:rPr>
                <a:t>= 16</a:t>
              </a:r>
              <a:r>
                <a:rPr lang="en-US" b="1" dirty="0" smtClean="0"/>
                <a:t> </a:t>
              </a:r>
              <a:r>
                <a:rPr lang="en-US" dirty="0" smtClean="0"/>
                <a:t>tissue samples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1181" y="2378615"/>
              <a:ext cx="81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A =</a:t>
              </a:r>
              <a:endParaRPr lang="en-US" sz="28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6568" y="3059160"/>
              <a:ext cx="38172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b="1" dirty="0" smtClean="0"/>
                <a:t> </a:t>
              </a:r>
              <a:r>
                <a:rPr lang="en-US" dirty="0" smtClean="0"/>
                <a:t>=</a:t>
              </a:r>
              <a:r>
                <a:rPr lang="en-US" dirty="0"/>
                <a:t> </a:t>
              </a:r>
              <a:r>
                <a:rPr lang="en-US" dirty="0" smtClean="0"/>
                <a:t>Detections of gene </a:t>
              </a:r>
              <a:r>
                <a:rPr lang="en-US" i="1" dirty="0" err="1" smtClean="0"/>
                <a:t>i</a:t>
              </a:r>
              <a:r>
                <a:rPr lang="en-US" dirty="0" smtClean="0"/>
                <a:t> in tissue </a:t>
              </a:r>
              <a:r>
                <a:rPr lang="en-US" i="1" dirty="0" smtClean="0"/>
                <a:t>j</a:t>
              </a:r>
            </a:p>
            <a:p>
              <a:endParaRPr lang="en-US" i="1" dirty="0" smtClean="0"/>
            </a:p>
            <a:p>
              <a:r>
                <a:rPr lang="en-US" i="1" dirty="0"/>
                <a:t> </a:t>
              </a:r>
              <a:r>
                <a:rPr lang="en-US" i="1" dirty="0" smtClean="0"/>
                <a:t>      304,756</a:t>
              </a:r>
              <a:r>
                <a:rPr lang="en-US" dirty="0" smtClean="0"/>
                <a:t> of the </a:t>
              </a:r>
              <a:r>
                <a:rPr lang="en-US" i="1" dirty="0" err="1" smtClean="0"/>
                <a:t>a</a:t>
              </a:r>
              <a:r>
                <a:rPr lang="en-US" i="1" baseline="-25000" dirty="0" err="1" smtClean="0"/>
                <a:t>ij</a:t>
              </a:r>
              <a:r>
                <a:rPr lang="en-US" i="1" dirty="0" smtClean="0"/>
                <a:t> &gt; 0</a:t>
              </a:r>
              <a:r>
                <a:rPr lang="en-US" dirty="0" smtClean="0"/>
                <a:t>	(64%)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3597" y="2450961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11</a:t>
              </a:r>
              <a:endParaRPr lang="en-US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1527" y="4270793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m1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4972" y="24464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1n</a:t>
              </a:r>
              <a:endParaRPr lang="en-US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8913" y="42713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mn</a:t>
              </a:r>
              <a:endParaRPr lang="en-US" i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31527" y="2743122"/>
            <a:ext cx="4313739" cy="3284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6568" y="2183742"/>
            <a:ext cx="333966" cy="209390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PCA, Scaled SVD Comparison</a:t>
            </a:r>
          </a:p>
          <a:p>
            <a:r>
              <a:rPr lang="en-US" sz="2400" dirty="0" err="1" smtClean="0"/>
              <a:t>Illumina</a:t>
            </a:r>
            <a:r>
              <a:rPr lang="en-US" sz="2400" dirty="0" smtClean="0"/>
              <a:t> </a:t>
            </a:r>
            <a:r>
              <a:rPr lang="en-US" sz="2400" dirty="0" err="1" smtClean="0"/>
              <a:t>Bodymap</a:t>
            </a:r>
            <a:r>
              <a:rPr lang="en-US" sz="2400" dirty="0" smtClean="0"/>
              <a:t> 2.0</a:t>
            </a:r>
            <a:endParaRPr lang="en-US" sz="2400" dirty="0"/>
          </a:p>
        </p:txBody>
      </p:sp>
      <p:pic>
        <p:nvPicPr>
          <p:cNvPr id="6" name="Picture 5" descr="Screen Shot 2015-08-06 at 11.31.2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6278" r="5291" b="11902"/>
          <a:stretch/>
        </p:blipFill>
        <p:spPr>
          <a:xfrm>
            <a:off x="961514" y="1463813"/>
            <a:ext cx="606891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1537" y="3596515"/>
            <a:ext cx="5047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 1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51131" y="2297859"/>
            <a:ext cx="505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 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6578" y="3596515"/>
            <a:ext cx="505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 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6016" y="2408698"/>
            <a:ext cx="8933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biplots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36016" y="4670700"/>
            <a:ext cx="15756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Espalier </a:t>
            </a:r>
            <a:r>
              <a:rPr lang="en-US" sz="2000" dirty="0" smtClean="0"/>
              <a:t>plots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15040" y="6090869"/>
            <a:ext cx="6858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9925" y="6090869"/>
            <a:ext cx="15641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Scaled SVD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916344" y="4549278"/>
            <a:ext cx="173567" cy="674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386173" y="4760767"/>
            <a:ext cx="127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Avg</a:t>
            </a:r>
            <a:r>
              <a:rPr lang="en-US" sz="1400" dirty="0" smtClean="0"/>
              <a:t> expression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895177" y="2143200"/>
            <a:ext cx="173567" cy="674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3772896" y="229706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 2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17721" y="1334646"/>
            <a:ext cx="0" cy="5494650"/>
          </a:xfrm>
          <a:prstGeom prst="line">
            <a:avLst/>
          </a:prstGeom>
          <a:ln>
            <a:solidFill>
              <a:srgbClr val="BFBFBF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64407" y="4753590"/>
            <a:ext cx="127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Avg</a:t>
            </a:r>
            <a:r>
              <a:rPr lang="en-US" sz="1400" dirty="0" smtClean="0"/>
              <a:t> expression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258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6 at 11.33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6383" r="5246" b="11186"/>
          <a:stretch/>
        </p:blipFill>
        <p:spPr>
          <a:xfrm>
            <a:off x="992305" y="1473535"/>
            <a:ext cx="6023727" cy="4572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PCA, Scaled SVD Comparison</a:t>
            </a:r>
          </a:p>
          <a:p>
            <a:r>
              <a:rPr lang="en-US" sz="2400" dirty="0" err="1" smtClean="0"/>
              <a:t>Illumina</a:t>
            </a:r>
            <a:r>
              <a:rPr lang="en-US" sz="2400" dirty="0" smtClean="0"/>
              <a:t> </a:t>
            </a:r>
            <a:r>
              <a:rPr lang="en-US" sz="2400" dirty="0" err="1" smtClean="0"/>
              <a:t>Bodymap</a:t>
            </a:r>
            <a:r>
              <a:rPr lang="en-US" sz="2400" dirty="0" smtClean="0"/>
              <a:t> 2.0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31537" y="3596515"/>
            <a:ext cx="5047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 </a:t>
            </a:r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51131" y="2297859"/>
            <a:ext cx="505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 </a:t>
            </a:r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6578" y="3596515"/>
            <a:ext cx="505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 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6016" y="2408698"/>
            <a:ext cx="8933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biplots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36016" y="4670700"/>
            <a:ext cx="15756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Espalier </a:t>
            </a:r>
            <a:r>
              <a:rPr lang="en-US" sz="2000" dirty="0" smtClean="0"/>
              <a:t>plots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15040" y="6090869"/>
            <a:ext cx="6858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89925" y="6090869"/>
            <a:ext cx="15641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Scaled SVD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916344" y="4549278"/>
            <a:ext cx="173567" cy="674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386173" y="4760767"/>
            <a:ext cx="127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Avg</a:t>
            </a:r>
            <a:r>
              <a:rPr lang="en-US" sz="1400" dirty="0" smtClean="0"/>
              <a:t> expression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895177" y="2143200"/>
            <a:ext cx="173567" cy="674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3772896" y="2297063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 4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17721" y="1334646"/>
            <a:ext cx="0" cy="5494650"/>
          </a:xfrm>
          <a:prstGeom prst="line">
            <a:avLst/>
          </a:prstGeom>
          <a:ln>
            <a:solidFill>
              <a:srgbClr val="BFBFBF"/>
            </a:solidFill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64407" y="4753590"/>
            <a:ext cx="127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Avg</a:t>
            </a:r>
            <a:r>
              <a:rPr lang="en-US" sz="1400" dirty="0" smtClean="0"/>
              <a:t> expression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202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3. Social Network Graph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Flickrverse</a:t>
            </a:r>
            <a:r>
              <a:rPr lang="en-US" sz="2400" dirty="0" smtClean="0"/>
              <a:t> (G. </a:t>
            </a:r>
            <a:r>
              <a:rPr lang="en-US" sz="2400" dirty="0" err="1" smtClean="0"/>
              <a:t>Glusman</a:t>
            </a:r>
            <a:r>
              <a:rPr lang="en-US" sz="2400" dirty="0" smtClean="0"/>
              <a:t>, 2005)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0931" y="4713942"/>
            <a:ext cx="828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Object</a:t>
            </a:r>
            <a:r>
              <a:rPr lang="en-US" sz="2400" dirty="0" smtClean="0"/>
              <a:t>:	Which other users’ photos user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contacted</a:t>
            </a:r>
            <a:endParaRPr lang="en-US" sz="2400" dirty="0" smtClean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Attribute</a:t>
            </a:r>
            <a:r>
              <a:rPr lang="en-US" sz="2400" dirty="0" smtClean="0"/>
              <a:t>:	Which other users contacted user </a:t>
            </a:r>
            <a:r>
              <a:rPr lang="en-US" sz="2400" i="1" dirty="0" smtClean="0"/>
              <a:t>i</a:t>
            </a:r>
            <a:r>
              <a:rPr lang="en-US" sz="2400" dirty="0" smtClean="0"/>
              <a:t>’s photos</a:t>
            </a:r>
            <a:endParaRPr lang="en-US" sz="24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104993" y="1753346"/>
            <a:ext cx="6497746" cy="2572126"/>
            <a:chOff x="1104993" y="2116415"/>
            <a:chExt cx="6497746" cy="2572126"/>
          </a:xfrm>
        </p:grpSpPr>
        <p:sp>
          <p:nvSpPr>
            <p:cNvPr id="5" name="Rectangle 4"/>
            <p:cNvSpPr/>
            <p:nvPr/>
          </p:nvSpPr>
          <p:spPr>
            <a:xfrm>
              <a:off x="3208539" y="2504141"/>
              <a:ext cx="4394200" cy="218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4993" y="3216116"/>
              <a:ext cx="1920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8000"/>
                  </a:solidFill>
                </a:rPr>
                <a:t>n</a:t>
              </a:r>
              <a:r>
                <a:rPr lang="en-US" i="1" dirty="0" smtClean="0">
                  <a:solidFill>
                    <a:srgbClr val="008000"/>
                  </a:solidFill>
                </a:rPr>
                <a:t> = 90,403</a:t>
              </a:r>
              <a:r>
                <a:rPr lang="en-US" i="1" dirty="0" smtClean="0"/>
                <a:t> </a:t>
              </a:r>
              <a:r>
                <a:rPr lang="en-US" dirty="0" smtClean="0"/>
                <a:t>users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8540" y="2116415"/>
              <a:ext cx="437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n</a:t>
              </a:r>
              <a:r>
                <a:rPr lang="en-US" i="1" dirty="0" smtClean="0">
                  <a:solidFill>
                    <a:srgbClr val="0000FF"/>
                  </a:solidFill>
                </a:rPr>
                <a:t>= 90,403</a:t>
              </a:r>
              <a:r>
                <a:rPr lang="en-US" b="1" dirty="0" smtClean="0"/>
                <a:t> </a:t>
              </a:r>
              <a:r>
                <a:rPr lang="en-US" dirty="0" smtClean="0"/>
                <a:t>users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31181" y="2378615"/>
              <a:ext cx="81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A =</a:t>
              </a:r>
              <a:endParaRPr lang="en-US" sz="28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6568" y="3059160"/>
              <a:ext cx="38172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b="1" dirty="0" smtClean="0"/>
                <a:t> </a:t>
              </a:r>
              <a:r>
                <a:rPr lang="en-US" dirty="0" smtClean="0"/>
                <a:t>=</a:t>
              </a:r>
              <a:r>
                <a:rPr lang="en-US" dirty="0"/>
                <a:t> </a:t>
              </a:r>
              <a:r>
                <a:rPr lang="en-US" dirty="0" smtClean="0"/>
                <a:t>User </a:t>
              </a:r>
              <a:r>
                <a:rPr lang="en-US" i="1" dirty="0" err="1" smtClean="0"/>
                <a:t>i</a:t>
              </a:r>
              <a:r>
                <a:rPr lang="en-US" dirty="0" smtClean="0"/>
                <a:t> contacted user </a:t>
              </a:r>
              <a:r>
                <a:rPr lang="en-US" i="1" dirty="0" smtClean="0"/>
                <a:t>j</a:t>
              </a:r>
              <a:r>
                <a:rPr lang="en-US" dirty="0" smtClean="0"/>
                <a:t> (0, 1)</a:t>
              </a:r>
              <a:endParaRPr lang="en-US" i="1" dirty="0" smtClean="0"/>
            </a:p>
            <a:p>
              <a:endParaRPr lang="en-US" i="1" dirty="0" smtClean="0"/>
            </a:p>
            <a:p>
              <a:r>
                <a:rPr lang="en-US" i="1" dirty="0"/>
                <a:t> </a:t>
              </a:r>
              <a:r>
                <a:rPr lang="en-US" i="1" dirty="0" smtClean="0"/>
                <a:t>      609,170</a:t>
              </a:r>
              <a:r>
                <a:rPr lang="en-US" dirty="0" smtClean="0"/>
                <a:t> of the </a:t>
              </a:r>
              <a:r>
                <a:rPr lang="en-US" i="1" dirty="0" err="1" smtClean="0"/>
                <a:t>a</a:t>
              </a:r>
              <a:r>
                <a:rPr lang="en-US" i="1" baseline="-25000" dirty="0" err="1" smtClean="0"/>
                <a:t>ij</a:t>
              </a:r>
              <a:r>
                <a:rPr lang="en-US" i="1" dirty="0" smtClean="0"/>
                <a:t> &gt; 0</a:t>
              </a:r>
              <a:r>
                <a:rPr lang="en-US" dirty="0" smtClean="0"/>
                <a:t>	(.0075%)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3597" y="2450961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11</a:t>
              </a:r>
              <a:endParaRPr lang="en-US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1527" y="4270793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m1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4972" y="24464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1n</a:t>
              </a:r>
              <a:endParaRPr lang="en-US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8913" y="42713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mn</a:t>
              </a:r>
              <a:endParaRPr lang="en-US" i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31527" y="2743122"/>
            <a:ext cx="4313739" cy="3284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6568" y="2183742"/>
            <a:ext cx="333966" cy="209390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03354" y="5678269"/>
            <a:ext cx="641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Standard PCA’s normalization fills this matrix; not enough memory.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Scaled SVD is a sparse method, plenty of memory.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Flickrverse</a:t>
            </a:r>
            <a:r>
              <a:rPr lang="en-US" dirty="0" smtClean="0"/>
              <a:t> (G. </a:t>
            </a:r>
            <a:r>
              <a:rPr lang="en-US" dirty="0" err="1" smtClean="0"/>
              <a:t>Glusman</a:t>
            </a:r>
            <a:r>
              <a:rPr lang="en-US" dirty="0" smtClean="0"/>
              <a:t>, 2005)</a:t>
            </a:r>
            <a:endParaRPr lang="en-US" dirty="0"/>
          </a:p>
        </p:txBody>
      </p:sp>
      <p:pic>
        <p:nvPicPr>
          <p:cNvPr id="17" name="Picture 16" descr="Screen Shot 2015-08-04 at 10.06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32" y="1447800"/>
            <a:ext cx="6798537" cy="457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51230" y="6172200"/>
            <a:ext cx="444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2,367 of the 90,404 nodes </a:t>
            </a:r>
            <a:r>
              <a:rPr lang="en-US" dirty="0" smtClean="0"/>
              <a:t>shown </a:t>
            </a:r>
            <a:r>
              <a:rPr lang="en-US" dirty="0" smtClean="0"/>
              <a:t>(2.6%)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5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The </a:t>
            </a:r>
            <a:r>
              <a:rPr lang="en-US" sz="3200" dirty="0" err="1" smtClean="0"/>
              <a:t>Flickrverse</a:t>
            </a:r>
            <a:r>
              <a:rPr lang="en-US" sz="3200" dirty="0" smtClean="0"/>
              <a:t>, analyzed by Scaled SVD</a:t>
            </a:r>
            <a:endParaRPr lang="en-US" sz="3200" dirty="0"/>
          </a:p>
        </p:txBody>
      </p:sp>
      <p:pic>
        <p:nvPicPr>
          <p:cNvPr id="3" name="Picture 2" descr="Screen Shot 2015-07-31 at 10.32.3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5321" r="4520" b="8368"/>
          <a:stretch/>
        </p:blipFill>
        <p:spPr>
          <a:xfrm>
            <a:off x="1685417" y="1562100"/>
            <a:ext cx="5773167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4114800"/>
            <a:ext cx="10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EC</a:t>
            </a:r>
          </a:p>
          <a:p>
            <a:r>
              <a:rPr lang="en-US" dirty="0" smtClean="0"/>
              <a:t>shows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in graph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209800"/>
            <a:ext cx="141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Colors are an</a:t>
            </a:r>
          </a:p>
          <a:p>
            <a:r>
              <a:rPr lang="en-US" dirty="0" smtClean="0"/>
              <a:t>EC1 rainbow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50520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23408" y="244626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50520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69945" y="5802868"/>
            <a:ext cx="459055" cy="307777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EC5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11740" y="465606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6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Big Data:  The Object/Attribute Matrix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91362" y="1470773"/>
            <a:ext cx="6411377" cy="2567659"/>
            <a:chOff x="1191362" y="2120882"/>
            <a:chExt cx="6411377" cy="2567659"/>
          </a:xfrm>
        </p:grpSpPr>
        <p:sp>
          <p:nvSpPr>
            <p:cNvPr id="8" name="Rectangle 7"/>
            <p:cNvSpPr/>
            <p:nvPr/>
          </p:nvSpPr>
          <p:spPr>
            <a:xfrm>
              <a:off x="3208539" y="2504141"/>
              <a:ext cx="4394200" cy="218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1362" y="3445748"/>
              <a:ext cx="191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008000"/>
                  </a:solidFill>
                </a:rPr>
                <a:t>m</a:t>
              </a:r>
              <a:r>
                <a:rPr lang="en-US" b="1" dirty="0" smtClean="0"/>
                <a:t> Objects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8628" y="2120882"/>
              <a:ext cx="1350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n</a:t>
              </a:r>
              <a:r>
                <a:rPr lang="en-US" b="1" dirty="0" smtClean="0"/>
                <a:t> Attributes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31181" y="2378615"/>
              <a:ext cx="81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A =</a:t>
              </a:r>
              <a:endParaRPr lang="en-US" sz="2800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6568" y="3060223"/>
              <a:ext cx="89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b="1" dirty="0" smtClean="0"/>
                <a:t>  </a:t>
              </a:r>
              <a:r>
                <a:rPr lang="en-US" dirty="0" smtClean="0"/>
                <a:t>≥ </a:t>
              </a:r>
              <a:r>
                <a:rPr lang="en-US" dirty="0"/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3597" y="2450961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11</a:t>
              </a:r>
              <a:endParaRPr lang="en-US" i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31527" y="4270793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m1</a:t>
              </a:r>
              <a:endParaRPr lang="en-US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54972" y="24464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1n</a:t>
              </a:r>
              <a:endParaRPr lang="en-US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38913" y="42713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mn</a:t>
              </a:r>
              <a:endParaRPr lang="en-US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08539" y="1470773"/>
            <a:ext cx="136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8000"/>
                </a:solidFill>
              </a:rPr>
              <a:t>&lt;a</a:t>
            </a:r>
            <a:r>
              <a:rPr lang="en-US" i="1" baseline="-25000" dirty="0" smtClean="0">
                <a:solidFill>
                  <a:srgbClr val="008000"/>
                </a:solidFill>
              </a:rPr>
              <a:t>1j</a:t>
            </a:r>
            <a:r>
              <a:rPr lang="en-US" i="1" dirty="0" smtClean="0">
                <a:solidFill>
                  <a:srgbClr val="008000"/>
                </a:solidFill>
              </a:rPr>
              <a:t>, …, </a:t>
            </a:r>
            <a:r>
              <a:rPr lang="en-US" i="1" dirty="0" err="1" smtClean="0">
                <a:solidFill>
                  <a:srgbClr val="008000"/>
                </a:solidFill>
              </a:rPr>
              <a:t>a</a:t>
            </a:r>
            <a:r>
              <a:rPr lang="en-US" i="1" baseline="-25000" dirty="0" err="1" smtClean="0">
                <a:solidFill>
                  <a:srgbClr val="008000"/>
                </a:solidFill>
              </a:rPr>
              <a:t>mj</a:t>
            </a:r>
            <a:r>
              <a:rPr lang="en-US" i="1" dirty="0" smtClean="0">
                <a:solidFill>
                  <a:srgbClr val="008000"/>
                </a:solidFill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80642" y="2412983"/>
            <a:ext cx="132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&lt;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1" baseline="-25000" dirty="0">
                <a:solidFill>
                  <a:srgbClr val="0000FF"/>
                </a:solidFill>
              </a:rPr>
              <a:t>i1</a:t>
            </a:r>
            <a:r>
              <a:rPr lang="en-US" i="1" dirty="0">
                <a:solidFill>
                  <a:srgbClr val="0000FF"/>
                </a:solidFill>
              </a:rPr>
              <a:t>, …, 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i="1" baseline="-25000" dirty="0" err="1">
                <a:solidFill>
                  <a:srgbClr val="0000FF"/>
                </a:solidFill>
              </a:rPr>
              <a:t>in</a:t>
            </a:r>
            <a:r>
              <a:rPr lang="en-US" i="1" dirty="0" smtClean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1527" y="2456082"/>
            <a:ext cx="4313739" cy="3284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6568" y="1896702"/>
            <a:ext cx="333966" cy="209390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04848" y="4543799"/>
            <a:ext cx="5134305" cy="13831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Population </a:t>
            </a:r>
            <a:r>
              <a:rPr lang="en-US" sz="2400" dirty="0" smtClean="0"/>
              <a:t>genetics (genotypes)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Gene expression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Social network graph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0534" y="2883330"/>
            <a:ext cx="3492457" cy="5632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Example:  text mining</a:t>
            </a:r>
          </a:p>
          <a:p>
            <a:pPr marL="0" indent="0" algn="ctr">
              <a:buNone/>
            </a:pPr>
            <a:r>
              <a:rPr lang="en-US" sz="1600" i="1" dirty="0" err="1" smtClean="0">
                <a:solidFill>
                  <a:schemeClr val="tx1"/>
                </a:solidFill>
              </a:rPr>
              <a:t>a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ij</a:t>
            </a:r>
            <a:r>
              <a:rPr lang="en-US" sz="1600" dirty="0" smtClean="0">
                <a:solidFill>
                  <a:schemeClr val="tx1"/>
                </a:solidFill>
              </a:rPr>
              <a:t> = Occurrences of word </a:t>
            </a:r>
            <a:r>
              <a:rPr lang="en-US" sz="1600" i="1" dirty="0" smtClean="0">
                <a:solidFill>
                  <a:schemeClr val="tx1"/>
                </a:solidFill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 in text </a:t>
            </a:r>
            <a:r>
              <a:rPr lang="en-US" sz="1600" i="1" dirty="0" err="1" smtClean="0">
                <a:solidFill>
                  <a:schemeClr val="tx1"/>
                </a:solidFill>
              </a:rPr>
              <a:t>i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9151" y="2343510"/>
            <a:ext cx="197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Non-negative!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6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7-31 at 10.33.0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5428" r="4630" b="8581"/>
          <a:stretch/>
        </p:blipFill>
        <p:spPr>
          <a:xfrm>
            <a:off x="1680358" y="1562100"/>
            <a:ext cx="5783284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4114800"/>
            <a:ext cx="10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EC</a:t>
            </a:r>
          </a:p>
          <a:p>
            <a:r>
              <a:rPr lang="en-US" dirty="0" smtClean="0"/>
              <a:t>shows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in graph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2209800"/>
            <a:ext cx="141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Colors are an</a:t>
            </a:r>
          </a:p>
          <a:p>
            <a:r>
              <a:rPr lang="en-US" dirty="0" smtClean="0"/>
              <a:t>EC1 rainbow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50520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23408" y="244626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350520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67748" y="5791200"/>
            <a:ext cx="498253" cy="338554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EC9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11740" y="4656060"/>
            <a:ext cx="537452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EC8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The </a:t>
            </a:r>
            <a:r>
              <a:rPr lang="en-US" sz="3200" dirty="0" err="1" smtClean="0"/>
              <a:t>Flickrverse</a:t>
            </a:r>
            <a:r>
              <a:rPr lang="en-US" sz="3200" dirty="0" smtClean="0"/>
              <a:t>, analyzed by Scaled SVD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28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7-31 at 10.36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321" r="4647" b="8474"/>
          <a:stretch/>
        </p:blipFill>
        <p:spPr>
          <a:xfrm>
            <a:off x="1679030" y="1562100"/>
            <a:ext cx="578594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3800" y="4114800"/>
            <a:ext cx="10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EC</a:t>
            </a:r>
          </a:p>
          <a:p>
            <a:r>
              <a:rPr lang="en-US" dirty="0" smtClean="0"/>
              <a:t>shows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in graph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2209800"/>
            <a:ext cx="141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Colors are an</a:t>
            </a:r>
          </a:p>
          <a:p>
            <a:r>
              <a:rPr lang="en-US" dirty="0" smtClean="0"/>
              <a:t>EC1 rainbow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350520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EC21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64911" y="244626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EC22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350520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EC23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9152" y="5791200"/>
            <a:ext cx="602248" cy="338554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EC25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50889" y="4656060"/>
            <a:ext cx="659155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EC24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The </a:t>
            </a:r>
            <a:r>
              <a:rPr lang="en-US" sz="3200" dirty="0" err="1" smtClean="0"/>
              <a:t>Flickrverse</a:t>
            </a:r>
            <a:r>
              <a:rPr lang="en-US" sz="3200" dirty="0" smtClean="0"/>
              <a:t>, analyzed by Scaled SVD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17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7-31 at 10.38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5428" r="4647" b="8048"/>
          <a:stretch/>
        </p:blipFill>
        <p:spPr>
          <a:xfrm>
            <a:off x="1698141" y="1562100"/>
            <a:ext cx="5747718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4114800"/>
            <a:ext cx="10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EC</a:t>
            </a:r>
          </a:p>
          <a:p>
            <a:r>
              <a:rPr lang="en-US" dirty="0" smtClean="0"/>
              <a:t>shows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in 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209800"/>
            <a:ext cx="141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Colors are an</a:t>
            </a:r>
          </a:p>
          <a:p>
            <a:r>
              <a:rPr lang="en-US" dirty="0" smtClean="0"/>
              <a:t>EC1 rainbow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350520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EC40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64911" y="244626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EC41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350520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EC42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79152" y="5791200"/>
            <a:ext cx="602248" cy="338554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EC44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353243" y="4656060"/>
            <a:ext cx="654446" cy="369332"/>
          </a:xfrm>
          <a:prstGeom prst="rect">
            <a:avLst/>
          </a:prstGeom>
          <a:solidFill>
            <a:srgbClr val="B0B0B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EC43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The </a:t>
            </a:r>
            <a:r>
              <a:rPr lang="en-US" sz="3200" dirty="0" err="1" smtClean="0"/>
              <a:t>Flickrverse</a:t>
            </a:r>
            <a:r>
              <a:rPr lang="en-US" sz="3200" dirty="0" smtClean="0"/>
              <a:t>, analyzed by Scaled SVD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863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Summary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Scaled </a:t>
            </a:r>
            <a:r>
              <a:rPr lang="en-US" dirty="0" smtClean="0"/>
              <a:t>SVD--linear data reduction method</a:t>
            </a:r>
            <a:endParaRPr lang="en-US" dirty="0" smtClean="0"/>
          </a:p>
          <a:p>
            <a:pPr lvl="1"/>
            <a:r>
              <a:rPr lang="en-US" dirty="0" smtClean="0"/>
              <a:t>Designed </a:t>
            </a:r>
            <a:r>
              <a:rPr lang="en-US" dirty="0" smtClean="0"/>
              <a:t>for non-negative data</a:t>
            </a:r>
          </a:p>
          <a:p>
            <a:pPr lvl="1"/>
            <a:r>
              <a:rPr lang="en-US" dirty="0" smtClean="0"/>
              <a:t>Geometric </a:t>
            </a:r>
            <a:r>
              <a:rPr lang="en-US" dirty="0" smtClean="0"/>
              <a:t>rationale (Espaliers)</a:t>
            </a:r>
            <a:endParaRPr lang="en-US" dirty="0" smtClean="0"/>
          </a:p>
          <a:p>
            <a:pPr lvl="1"/>
            <a:r>
              <a:rPr lang="en-US" dirty="0" smtClean="0"/>
              <a:t>Big Data:  preserves </a:t>
            </a:r>
            <a:r>
              <a:rPr lang="en-US" dirty="0"/>
              <a:t>sparseness of </a:t>
            </a:r>
            <a:r>
              <a:rPr lang="en-US" dirty="0" smtClean="0"/>
              <a:t>matrix</a:t>
            </a:r>
          </a:p>
          <a:p>
            <a:pPr lvl="1"/>
            <a:r>
              <a:rPr lang="en-US" dirty="0"/>
              <a:t>Appropriate first step for co-clustering</a:t>
            </a:r>
          </a:p>
          <a:p>
            <a:pPr lvl="1"/>
            <a:r>
              <a:rPr lang="en-US" dirty="0" smtClean="0"/>
              <a:t>Transpose of matrix yields identical result</a:t>
            </a:r>
          </a:p>
          <a:p>
            <a:pPr lvl="1"/>
            <a:r>
              <a:rPr lang="en-US" dirty="0" smtClean="0"/>
              <a:t>Axis orientation, ordering properties of SVD, like PCA</a:t>
            </a:r>
          </a:p>
          <a:p>
            <a:pPr lvl="1"/>
            <a:r>
              <a:rPr lang="en-US" i="1" dirty="0" smtClean="0"/>
              <a:t>Qualitatively different results from PCA</a:t>
            </a:r>
            <a:endParaRPr lang="en-US" dirty="0" smtClean="0"/>
          </a:p>
          <a:p>
            <a:r>
              <a:rPr lang="en-US" dirty="0" smtClean="0"/>
              <a:t>Espalier </a:t>
            </a:r>
            <a:r>
              <a:rPr lang="en-US" dirty="0" smtClean="0"/>
              <a:t>Plots</a:t>
            </a:r>
          </a:p>
          <a:p>
            <a:pPr lvl="1"/>
            <a:r>
              <a:rPr lang="en-US" dirty="0" smtClean="0"/>
              <a:t>One espalier coordinate </a:t>
            </a:r>
            <a:r>
              <a:rPr lang="en-US" dirty="0" smtClean="0"/>
              <a:t>vs. </a:t>
            </a:r>
            <a:r>
              <a:rPr lang="en-US" dirty="0" smtClean="0"/>
              <a:t>row, column sums</a:t>
            </a:r>
          </a:p>
          <a:p>
            <a:pPr lvl="1"/>
            <a:r>
              <a:rPr lang="en-US" dirty="0" smtClean="0"/>
              <a:t>Grouped Objects, Attribute span data quantity range</a:t>
            </a:r>
          </a:p>
          <a:p>
            <a:pPr lvl="1"/>
            <a:r>
              <a:rPr lang="en-US" dirty="0" smtClean="0"/>
              <a:t>Espalier </a:t>
            </a:r>
            <a:r>
              <a:rPr lang="en-US" dirty="0" smtClean="0"/>
              <a:t>coordinate </a:t>
            </a:r>
            <a:r>
              <a:rPr lang="en-US" dirty="0" err="1" smtClean="0"/>
              <a:t>biplots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937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Acknowledgements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9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Thanks to my co-authors: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667982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Nigel Clegg, Anna </a:t>
            </a:r>
            <a:r>
              <a:rPr lang="en-US" sz="2000" dirty="0" err="1" smtClean="0">
                <a:solidFill>
                  <a:srgbClr val="000000"/>
                </a:solidFill>
              </a:rPr>
              <a:t>Stittrich</a:t>
            </a:r>
            <a:r>
              <a:rPr lang="en-US" sz="2000" dirty="0" smtClean="0">
                <a:solidFill>
                  <a:srgbClr val="000000"/>
                </a:solidFill>
              </a:rPr>
              <a:t>, Theo </a:t>
            </a:r>
            <a:r>
              <a:rPr lang="en-US" sz="2000" dirty="0" err="1" smtClean="0">
                <a:solidFill>
                  <a:srgbClr val="000000"/>
                </a:solidFill>
              </a:rPr>
              <a:t>Knijnenberg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Bill </a:t>
            </a:r>
            <a:r>
              <a:rPr lang="en-US" sz="2000" dirty="0" err="1" smtClean="0">
                <a:solidFill>
                  <a:srgbClr val="000000"/>
                </a:solidFill>
              </a:rPr>
              <a:t>Longabaugh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Alissa</a:t>
            </a:r>
            <a:r>
              <a:rPr lang="en-US" sz="2000" dirty="0" smtClean="0">
                <a:solidFill>
                  <a:srgbClr val="000000"/>
                </a:solidFill>
              </a:rPr>
              <a:t> Severson, Chris </a:t>
            </a:r>
            <a:r>
              <a:rPr lang="en-US" sz="2000" dirty="0" err="1" smtClean="0">
                <a:solidFill>
                  <a:srgbClr val="000000"/>
                </a:solidFill>
              </a:rPr>
              <a:t>Lausted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 err="1" smtClean="0">
                <a:solidFill>
                  <a:srgbClr val="000000"/>
                </a:solidFill>
              </a:rPr>
              <a:t>Ilya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Shmulevich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96889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C575E"/>
                </a:solidFill>
              </a:rPr>
              <a:t>Thanks especially to our collaborators at</a:t>
            </a:r>
          </a:p>
          <a:p>
            <a:pPr algn="ctr"/>
            <a:r>
              <a:rPr lang="en-US" sz="3200" dirty="0" smtClean="0"/>
              <a:t>The </a:t>
            </a:r>
            <a:r>
              <a:rPr lang="en-US" sz="3200" dirty="0" err="1" smtClean="0"/>
              <a:t>Inova</a:t>
            </a:r>
            <a:r>
              <a:rPr lang="en-US" sz="3200" dirty="0" smtClean="0"/>
              <a:t> Translational Medicine Institute</a:t>
            </a:r>
          </a:p>
          <a:p>
            <a:pPr algn="ctr"/>
            <a:r>
              <a:rPr lang="en-US" sz="2000" dirty="0" smtClean="0">
                <a:solidFill>
                  <a:srgbClr val="4C575E"/>
                </a:solidFill>
              </a:rPr>
              <a:t>for the opportunity to purse this research!</a:t>
            </a:r>
            <a:endParaRPr lang="en-US" sz="2000" dirty="0">
              <a:solidFill>
                <a:srgbClr val="4C57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6733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C575E"/>
                </a:solidFill>
              </a:rPr>
              <a:t> and to these members of the Hood and </a:t>
            </a:r>
            <a:r>
              <a:rPr lang="en-US" sz="2000" dirty="0" err="1" smtClean="0">
                <a:solidFill>
                  <a:srgbClr val="4C575E"/>
                </a:solidFill>
              </a:rPr>
              <a:t>Shmulevich</a:t>
            </a:r>
            <a:r>
              <a:rPr lang="en-US" sz="2000" dirty="0" smtClean="0">
                <a:solidFill>
                  <a:srgbClr val="4C575E"/>
                </a:solidFill>
              </a:rPr>
              <a:t> groups at ISB for</a:t>
            </a:r>
          </a:p>
          <a:p>
            <a:pPr algn="ctr"/>
            <a:r>
              <a:rPr lang="en-US" sz="2000" dirty="0" smtClean="0">
                <a:solidFill>
                  <a:srgbClr val="4C575E"/>
                </a:solidFill>
              </a:rPr>
              <a:t>helpful discussions of this work:</a:t>
            </a:r>
            <a:endParaRPr lang="en-US" sz="2000" dirty="0" smtClean="0">
              <a:solidFill>
                <a:srgbClr val="4C575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0196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Gustavo </a:t>
            </a:r>
            <a:r>
              <a:rPr lang="en-US" sz="2000" dirty="0" err="1" smtClean="0">
                <a:solidFill>
                  <a:srgbClr val="000000"/>
                </a:solidFill>
              </a:rPr>
              <a:t>Glusman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Greg </a:t>
            </a:r>
            <a:r>
              <a:rPr lang="en-US" sz="2000" dirty="0" err="1" smtClean="0">
                <a:solidFill>
                  <a:srgbClr val="000000"/>
                </a:solidFill>
              </a:rPr>
              <a:t>Eley</a:t>
            </a:r>
            <a:r>
              <a:rPr lang="en-US" sz="2000" dirty="0" smtClean="0">
                <a:solidFill>
                  <a:srgbClr val="000000"/>
                </a:solidFill>
              </a:rPr>
              <a:t>, Joseph G. </a:t>
            </a:r>
            <a:r>
              <a:rPr lang="en-US" sz="2000" dirty="0" err="1" smtClean="0">
                <a:solidFill>
                  <a:srgbClr val="000000"/>
                </a:solidFill>
              </a:rPr>
              <a:t>Vockley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and John E. </a:t>
            </a:r>
            <a:r>
              <a:rPr lang="en-US" sz="2000" dirty="0" err="1" smtClean="0">
                <a:solidFill>
                  <a:srgbClr val="000000"/>
                </a:solidFill>
              </a:rPr>
              <a:t>Niederhuber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74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1. Population genetics:  genotypes</a:t>
            </a:r>
            <a:br>
              <a:rPr lang="en-US" dirty="0" smtClean="0"/>
            </a:br>
            <a:r>
              <a:rPr lang="en-US" sz="2000" dirty="0" smtClean="0"/>
              <a:t>1000 Genomes, phase 3 genotypes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92712" y="1466306"/>
            <a:ext cx="6110027" cy="2572126"/>
            <a:chOff x="1492712" y="2116415"/>
            <a:chExt cx="6110027" cy="2572126"/>
          </a:xfrm>
        </p:grpSpPr>
        <p:sp>
          <p:nvSpPr>
            <p:cNvPr id="4" name="Rectangle 3"/>
            <p:cNvSpPr/>
            <p:nvPr/>
          </p:nvSpPr>
          <p:spPr>
            <a:xfrm>
              <a:off x="3208539" y="2504141"/>
              <a:ext cx="4394200" cy="218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2712" y="3122828"/>
              <a:ext cx="1913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 </a:t>
              </a:r>
              <a:r>
                <a:rPr lang="en-US" i="1" dirty="0" smtClean="0">
                  <a:solidFill>
                    <a:srgbClr val="0000FF"/>
                  </a:solidFill>
                </a:rPr>
                <a:t>= 2,504</a:t>
              </a:r>
              <a:endParaRPr lang="en-US" b="1" dirty="0">
                <a:solidFill>
                  <a:srgbClr val="0000FF"/>
                </a:solidFill>
              </a:endParaRPr>
            </a:p>
            <a:p>
              <a:pPr algn="ctr"/>
              <a:r>
                <a:rPr lang="en-US" dirty="0" smtClean="0"/>
                <a:t>DNA samples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8540" y="2116415"/>
              <a:ext cx="437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8000"/>
                  </a:solidFill>
                </a:rPr>
                <a:t>n</a:t>
              </a:r>
              <a:r>
                <a:rPr lang="en-US" i="1" dirty="0" smtClean="0">
                  <a:solidFill>
                    <a:srgbClr val="008000"/>
                  </a:solidFill>
                </a:rPr>
                <a:t> = 212,961</a:t>
              </a:r>
              <a:r>
                <a:rPr lang="en-US" b="1" dirty="0" smtClean="0"/>
                <a:t> </a:t>
              </a:r>
              <a:r>
                <a:rPr lang="en-US" dirty="0" smtClean="0"/>
                <a:t>variant positions (1%, </a:t>
              </a:r>
              <a:r>
                <a:rPr lang="en-US" dirty="0" smtClean="0">
                  <a:solidFill>
                    <a:srgbClr val="FF0000"/>
                  </a:solidFill>
                </a:rPr>
                <a:t>AC ≥ 5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1181" y="2378615"/>
              <a:ext cx="81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A =</a:t>
              </a:r>
              <a:endParaRPr lang="en-US" sz="28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0915" y="3059160"/>
              <a:ext cx="3688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b="1" dirty="0" smtClean="0"/>
                <a:t> =</a:t>
              </a:r>
              <a:r>
                <a:rPr lang="en-US" dirty="0" smtClean="0"/>
                <a:t> sample </a:t>
              </a:r>
              <a:r>
                <a:rPr lang="en-US" i="1" dirty="0" smtClean="0">
                  <a:solidFill>
                    <a:srgbClr val="0000FF"/>
                  </a:solidFill>
                </a:rPr>
                <a:t>i</a:t>
              </a:r>
              <a:r>
                <a:rPr lang="en-US" dirty="0" smtClean="0"/>
                <a:t>’s genotype at variant </a:t>
              </a:r>
              <a:r>
                <a:rPr lang="en-US" i="1" dirty="0" smtClean="0">
                  <a:solidFill>
                    <a:srgbClr val="008000"/>
                  </a:solidFill>
                </a:rPr>
                <a:t>j</a:t>
              </a:r>
            </a:p>
            <a:p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  81,029,508 of the </a:t>
              </a:r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i="1" dirty="0" smtClean="0"/>
                <a:t> &gt; 0	   </a:t>
              </a:r>
              <a:r>
                <a:rPr lang="en-US" dirty="0" smtClean="0"/>
                <a:t>(</a:t>
              </a:r>
              <a:r>
                <a:rPr lang="en-US" i="1" dirty="0" smtClean="0"/>
                <a:t>15%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3597" y="2450961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11</a:t>
              </a:r>
              <a:endParaRPr lang="en-US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31527" y="4270793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m1</a:t>
              </a:r>
              <a:endParaRPr lang="en-US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54972" y="24464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1n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38913" y="42713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mn</a:t>
              </a:r>
              <a:endParaRPr lang="en-US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15330" y="4477482"/>
            <a:ext cx="5814875" cy="1990171"/>
            <a:chOff x="1844030" y="4348314"/>
            <a:chExt cx="5814875" cy="1990171"/>
          </a:xfrm>
        </p:grpSpPr>
        <p:sp>
          <p:nvSpPr>
            <p:cNvPr id="14" name="TextBox 13"/>
            <p:cNvSpPr txBox="1"/>
            <p:nvPr/>
          </p:nvSpPr>
          <p:spPr>
            <a:xfrm>
              <a:off x="1844030" y="4348314"/>
              <a:ext cx="58077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     Variant position </a:t>
              </a:r>
              <a:r>
                <a:rPr lang="en-US" sz="1600" i="1" dirty="0">
                  <a:solidFill>
                    <a:srgbClr val="008000"/>
                  </a:solidFill>
                </a:rPr>
                <a:t>j</a:t>
              </a:r>
              <a:r>
                <a:rPr lang="en-US" sz="1600" dirty="0"/>
                <a:t>:  </a:t>
              </a: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ACG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1</a:t>
              </a:r>
              <a:r>
                <a:rPr lang="en-US" sz="1600" dirty="0" smtClean="0">
                  <a:solidFill>
                    <a:srgbClr val="F2F2F2"/>
                  </a:solidFill>
                </a:rPr>
                <a:t>ATACC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2</a:t>
              </a:r>
              <a:r>
                <a:rPr lang="en-US" sz="1600" dirty="0" smtClean="0">
                  <a:solidFill>
                    <a:srgbClr val="F2F2F2"/>
                  </a:solidFill>
                </a:rPr>
                <a:t>CAAGAGATT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3</a:t>
              </a:r>
              <a:r>
                <a:rPr lang="en-US" sz="1600" dirty="0" smtClean="0">
                  <a:solidFill>
                    <a:srgbClr val="F2F2F2"/>
                  </a:solidFill>
                </a:rPr>
                <a:t>TCGAGT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4</a:t>
              </a:r>
              <a:endParaRPr lang="en-US" sz="1600" dirty="0" smtClean="0"/>
            </a:p>
            <a:p>
              <a:r>
                <a:rPr lang="en-US" sz="1600" dirty="0" smtClean="0"/>
                <a:t>             Variant allele:  </a:t>
              </a:r>
              <a:r>
                <a:rPr lang="en-US" sz="1600" dirty="0" smtClean="0">
                  <a:solidFill>
                    <a:srgbClr val="F2F2F2"/>
                  </a:solidFill>
                </a:rPr>
                <a:t>ACG</a:t>
              </a:r>
              <a:r>
                <a:rPr lang="en-US" sz="1600" b="1" dirty="0" smtClean="0"/>
                <a:t>C</a:t>
              </a:r>
              <a:r>
                <a:rPr lang="en-US" sz="1600" dirty="0" smtClean="0">
                  <a:solidFill>
                    <a:srgbClr val="F2F2F2"/>
                  </a:solidFill>
                </a:rPr>
                <a:t>ATACC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600" dirty="0" smtClean="0">
                  <a:solidFill>
                    <a:srgbClr val="F2F2F2"/>
                  </a:solidFill>
                </a:rPr>
                <a:t>CAAGA GAT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G</a:t>
              </a:r>
              <a:r>
                <a:rPr lang="en-US" sz="1600" dirty="0" smtClean="0">
                  <a:solidFill>
                    <a:srgbClr val="F2F2F2"/>
                  </a:solidFill>
                </a:rPr>
                <a:t>TCGAGT</a:t>
              </a:r>
              <a:r>
                <a:rPr lang="en-US" sz="1600" b="1" dirty="0" smtClean="0"/>
                <a:t>C</a:t>
              </a:r>
              <a:endParaRPr lang="en-US" sz="1600" b="1" dirty="0" smtClean="0">
                <a:solidFill>
                  <a:srgbClr val="FFFFFF"/>
                </a:solidFill>
              </a:endParaRPr>
            </a:p>
            <a:p>
              <a:r>
                <a:rPr lang="en-US" sz="1600" dirty="0" smtClean="0"/>
                <a:t>Reference Sequence:  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ACG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rgbClr val="BFBFBF"/>
                  </a:solidFill>
                </a:rPr>
                <a:t>ATACC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rgbClr val="BFBFBF"/>
                  </a:solidFill>
                </a:rPr>
                <a:t>CAAGAGATT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rgbClr val="BFBFBF"/>
                  </a:solidFill>
                </a:rPr>
                <a:t>TCGAGT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  <a:r>
                <a:rPr lang="en-US" sz="1600" dirty="0" smtClean="0">
                  <a:solidFill>
                    <a:srgbClr val="BFBFBF"/>
                  </a:solidFill>
                </a:rPr>
                <a:t>CGTCGA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44030" y="5261267"/>
              <a:ext cx="5814875" cy="1077218"/>
              <a:chOff x="1844030" y="5261267"/>
              <a:chExt cx="5814875" cy="10772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851205" y="5261267"/>
                <a:ext cx="5807700" cy="107721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Maternal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allele: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ACG</a:t>
                </a:r>
                <a:r>
                  <a:rPr lang="en-US" sz="1600" b="1" dirty="0"/>
                  <a:t>C</a:t>
                </a:r>
                <a:r>
                  <a:rPr lang="en-US" sz="1600" dirty="0">
                    <a:solidFill>
                      <a:srgbClr val="FFFFFF"/>
                    </a:solidFill>
                  </a:rPr>
                  <a:t>ATACC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A</a:t>
                </a:r>
                <a:r>
                  <a:rPr lang="en-US" sz="1600" dirty="0">
                    <a:solidFill>
                      <a:srgbClr val="FFFFFF"/>
                    </a:solidFill>
                  </a:rPr>
                  <a:t>CAAGA GAT </a:t>
                </a:r>
                <a:r>
                  <a:rPr lang="en-US" sz="1600" dirty="0">
                    <a:solidFill>
                      <a:srgbClr val="BFBFBF"/>
                    </a:solidFill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</a:rPr>
                  <a:t>  </a:t>
                </a:r>
                <a:r>
                  <a:rPr lang="en-US" sz="1600" dirty="0">
                    <a:solidFill>
                      <a:srgbClr val="FFFFFF"/>
                    </a:solidFill>
                  </a:rPr>
                  <a:t>TCGAG</a:t>
                </a:r>
                <a:r>
                  <a:rPr lang="en-US" sz="1600" dirty="0">
                    <a:solidFill>
                      <a:srgbClr val="BFBFBF"/>
                    </a:solidFill>
                  </a:rPr>
                  <a:t>G</a:t>
                </a:r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           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rgbClr val="7F7F7F"/>
                    </a:solidFill>
                  </a:rPr>
                  <a:t>Paternal </a:t>
                </a:r>
                <a:r>
                  <a:rPr lang="en-US" sz="1600" dirty="0">
                    <a:solidFill>
                      <a:srgbClr val="7F7F7F"/>
                    </a:solidFill>
                  </a:rPr>
                  <a:t>allele: 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AC  </a:t>
                </a:r>
                <a:r>
                  <a:rPr lang="en-US" sz="1600" dirty="0" smtClean="0">
                    <a:solidFill>
                      <a:srgbClr val="BFBFBF"/>
                    </a:solidFill>
                  </a:rPr>
                  <a:t>T</a:t>
                </a:r>
                <a:r>
                  <a:rPr lang="en-US" sz="1600" dirty="0" smtClean="0">
                    <a:solidFill>
                      <a:srgbClr val="FFFFFF"/>
                    </a:solidFill>
                  </a:rPr>
                  <a:t>ATAC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A</a:t>
                </a:r>
                <a:r>
                  <a:rPr lang="en-US" sz="1600" dirty="0">
                    <a:solidFill>
                      <a:srgbClr val="FFFFFF"/>
                    </a:solidFill>
                  </a:rPr>
                  <a:t>CAAGA GAT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G</a:t>
                </a:r>
                <a:r>
                  <a:rPr lang="en-US" sz="1600" dirty="0">
                    <a:solidFill>
                      <a:srgbClr val="FFFFFF"/>
                    </a:solidFill>
                  </a:rPr>
                  <a:t>TCGAG </a:t>
                </a:r>
                <a:r>
                  <a:rPr lang="en-US" sz="1600" dirty="0" smtClean="0">
                    <a:solidFill>
                      <a:schemeClr val="bg1">
                        <a:lumMod val="75000"/>
                      </a:schemeClr>
                    </a:solidFill>
                  </a:rPr>
                  <a:t>G</a:t>
                </a:r>
              </a:p>
              <a:p>
                <a:r>
                  <a:rPr lang="en-US" sz="1600" dirty="0" smtClean="0"/>
                  <a:t>	Genotype</a:t>
                </a:r>
                <a:r>
                  <a:rPr lang="en-US" sz="1600" dirty="0"/>
                  <a:t>:   </a:t>
                </a:r>
                <a:r>
                  <a:rPr lang="en-US" sz="1600" dirty="0" smtClean="0"/>
                  <a:t>	        </a:t>
                </a:r>
                <a:r>
                  <a:rPr lang="en-US" sz="1600" b="1" i="1" dirty="0"/>
                  <a:t>1            2                      1               </a:t>
                </a:r>
                <a:r>
                  <a:rPr lang="en-US" sz="1600" b="1" i="1" dirty="0" smtClean="0"/>
                  <a:t>0</a:t>
                </a:r>
              </a:p>
              <a:p>
                <a:r>
                  <a:rPr lang="en-US" sz="1600" i="1" dirty="0" smtClean="0">
                    <a:solidFill>
                      <a:srgbClr val="0000FF"/>
                    </a:solidFill>
                  </a:rPr>
                  <a:t>		    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		       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a</a:t>
                </a:r>
                <a:r>
                  <a:rPr lang="en-US" sz="1600" i="1" baseline="-25000" dirty="0">
                    <a:solidFill>
                      <a:srgbClr val="0000FF"/>
                    </a:solidFill>
                  </a:rPr>
                  <a:t>31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          a</a:t>
                </a:r>
                <a:r>
                  <a:rPr lang="en-US" sz="1600" i="1" baseline="-25000" dirty="0">
                    <a:solidFill>
                      <a:srgbClr val="0000FF"/>
                    </a:solidFill>
                  </a:rPr>
                  <a:t>32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                   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1600" i="1" baseline="-25000" dirty="0" smtClean="0">
                    <a:solidFill>
                      <a:srgbClr val="0000FF"/>
                    </a:solidFill>
                  </a:rPr>
                  <a:t>33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a</a:t>
                </a:r>
                <a:r>
                  <a:rPr lang="en-US" sz="1600" i="1" baseline="-25000" dirty="0">
                    <a:solidFill>
                      <a:srgbClr val="0000FF"/>
                    </a:solidFill>
                  </a:rPr>
                  <a:t>34</a:t>
                </a:r>
                <a:endParaRPr lang="en-US" sz="1600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44030" y="5261267"/>
                <a:ext cx="579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 = 3</a:t>
                </a:r>
                <a:endParaRPr lang="en-US" sz="1600" i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231527" y="2456082"/>
            <a:ext cx="4313739" cy="3284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66568" y="1896702"/>
            <a:ext cx="333966" cy="209390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46405" y="5926983"/>
            <a:ext cx="3035144" cy="272669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1. Population genetics:  genotypes</a:t>
            </a:r>
            <a:br>
              <a:rPr lang="en-US" dirty="0" smtClean="0"/>
            </a:br>
            <a:r>
              <a:rPr lang="en-US" sz="2000" dirty="0" smtClean="0"/>
              <a:t>1000 Genomes, phase 3 genotypes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92712" y="1466306"/>
            <a:ext cx="6110027" cy="2572126"/>
            <a:chOff x="1492712" y="2116415"/>
            <a:chExt cx="6110027" cy="2572126"/>
          </a:xfrm>
        </p:grpSpPr>
        <p:sp>
          <p:nvSpPr>
            <p:cNvPr id="4" name="Rectangle 3"/>
            <p:cNvSpPr/>
            <p:nvPr/>
          </p:nvSpPr>
          <p:spPr>
            <a:xfrm>
              <a:off x="3208539" y="2504141"/>
              <a:ext cx="4394200" cy="218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2712" y="3122828"/>
              <a:ext cx="19135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</a:rPr>
                <a:t>m </a:t>
              </a:r>
              <a:r>
                <a:rPr lang="en-US" i="1" dirty="0" smtClean="0">
                  <a:solidFill>
                    <a:srgbClr val="0000FF"/>
                  </a:solidFill>
                </a:rPr>
                <a:t>= 2,504</a:t>
              </a:r>
              <a:endParaRPr lang="en-US" b="1" dirty="0">
                <a:solidFill>
                  <a:srgbClr val="0000FF"/>
                </a:solidFill>
              </a:endParaRPr>
            </a:p>
            <a:p>
              <a:pPr algn="ctr"/>
              <a:r>
                <a:rPr lang="en-US" dirty="0" smtClean="0"/>
                <a:t>DNA samples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8540" y="2116415"/>
              <a:ext cx="437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8000"/>
                  </a:solidFill>
                </a:rPr>
                <a:t>n</a:t>
              </a:r>
              <a:r>
                <a:rPr lang="en-US" i="1" dirty="0" smtClean="0">
                  <a:solidFill>
                    <a:srgbClr val="008000"/>
                  </a:solidFill>
                </a:rPr>
                <a:t> = 212,961</a:t>
              </a:r>
              <a:r>
                <a:rPr lang="en-US" b="1" dirty="0" smtClean="0"/>
                <a:t> </a:t>
              </a:r>
              <a:r>
                <a:rPr lang="en-US" dirty="0" smtClean="0"/>
                <a:t>variant positions (1%, </a:t>
              </a:r>
              <a:r>
                <a:rPr lang="en-US" dirty="0" smtClean="0">
                  <a:solidFill>
                    <a:srgbClr val="FF0000"/>
                  </a:solidFill>
                </a:rPr>
                <a:t>AC ≥ 5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1181" y="2378615"/>
              <a:ext cx="81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A =</a:t>
              </a:r>
              <a:endParaRPr lang="en-US" sz="28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80915" y="3059160"/>
              <a:ext cx="3688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b="1" dirty="0" smtClean="0"/>
                <a:t> =</a:t>
              </a:r>
              <a:r>
                <a:rPr lang="en-US" dirty="0" smtClean="0"/>
                <a:t> sample </a:t>
              </a:r>
              <a:r>
                <a:rPr lang="en-US" i="1" dirty="0" smtClean="0">
                  <a:solidFill>
                    <a:srgbClr val="0000FF"/>
                  </a:solidFill>
                </a:rPr>
                <a:t>i</a:t>
              </a:r>
              <a:r>
                <a:rPr lang="en-US" dirty="0" smtClean="0"/>
                <a:t>’s genotype at variant </a:t>
              </a:r>
              <a:r>
                <a:rPr lang="en-US" i="1" dirty="0" smtClean="0">
                  <a:solidFill>
                    <a:srgbClr val="008000"/>
                  </a:solidFill>
                </a:rPr>
                <a:t>j</a:t>
              </a:r>
            </a:p>
            <a:p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  81,029,508 of the </a:t>
              </a:r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ij</a:t>
              </a:r>
              <a:r>
                <a:rPr lang="en-US" i="1" dirty="0" smtClean="0"/>
                <a:t> &gt; 0	   </a:t>
              </a:r>
              <a:r>
                <a:rPr lang="en-US" dirty="0" smtClean="0"/>
                <a:t>(</a:t>
              </a:r>
              <a:r>
                <a:rPr lang="en-US" i="1" dirty="0" smtClean="0"/>
                <a:t>15%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3597" y="2450961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11</a:t>
              </a:r>
              <a:endParaRPr lang="en-US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31527" y="4270793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m1</a:t>
              </a:r>
              <a:endParaRPr lang="en-US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54972" y="24464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a</a:t>
              </a:r>
              <a:r>
                <a:rPr lang="en-US" b="1" i="1" baseline="-25000" dirty="0" smtClean="0"/>
                <a:t>1n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38913" y="4271380"/>
              <a:ext cx="541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err="1" smtClean="0"/>
                <a:t>a</a:t>
              </a:r>
              <a:r>
                <a:rPr lang="en-US" b="1" i="1" baseline="-25000" dirty="0" err="1" smtClean="0"/>
                <a:t>mn</a:t>
              </a:r>
              <a:endParaRPr lang="en-US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15330" y="4477482"/>
            <a:ext cx="5814875" cy="1990171"/>
            <a:chOff x="1844030" y="4348314"/>
            <a:chExt cx="5814875" cy="1990171"/>
          </a:xfrm>
        </p:grpSpPr>
        <p:sp>
          <p:nvSpPr>
            <p:cNvPr id="14" name="TextBox 13"/>
            <p:cNvSpPr txBox="1"/>
            <p:nvPr/>
          </p:nvSpPr>
          <p:spPr>
            <a:xfrm>
              <a:off x="1844030" y="4348314"/>
              <a:ext cx="5807700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     Variant position </a:t>
              </a:r>
              <a:r>
                <a:rPr lang="en-US" sz="1600" i="1" dirty="0">
                  <a:solidFill>
                    <a:srgbClr val="008000"/>
                  </a:solidFill>
                </a:rPr>
                <a:t>j</a:t>
              </a:r>
              <a:r>
                <a:rPr lang="en-US" sz="1600" dirty="0"/>
                <a:t>:  </a:t>
              </a: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ACG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1</a:t>
              </a:r>
              <a:r>
                <a:rPr lang="en-US" sz="1600" dirty="0" smtClean="0">
                  <a:solidFill>
                    <a:srgbClr val="F2F2F2"/>
                  </a:solidFill>
                </a:rPr>
                <a:t>ATACC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2</a:t>
              </a:r>
              <a:r>
                <a:rPr lang="en-US" sz="1600" dirty="0" smtClean="0">
                  <a:solidFill>
                    <a:srgbClr val="F2F2F2"/>
                  </a:solidFill>
                </a:rPr>
                <a:t>CAAGAGATT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3</a:t>
              </a:r>
              <a:r>
                <a:rPr lang="en-US" sz="1600" dirty="0" smtClean="0">
                  <a:solidFill>
                    <a:srgbClr val="F2F2F2"/>
                  </a:solidFill>
                </a:rPr>
                <a:t>TCGAGT</a:t>
              </a:r>
              <a:r>
                <a:rPr lang="en-US" sz="1600" b="1" i="1" dirty="0" smtClean="0">
                  <a:solidFill>
                    <a:srgbClr val="008000"/>
                  </a:solidFill>
                </a:rPr>
                <a:t>4</a:t>
              </a:r>
              <a:endParaRPr lang="en-US" sz="1600" dirty="0" smtClean="0"/>
            </a:p>
            <a:p>
              <a:r>
                <a:rPr lang="en-US" sz="1600" dirty="0" smtClean="0"/>
                <a:t>             Variant allele:  </a:t>
              </a:r>
              <a:r>
                <a:rPr lang="en-US" sz="1600" dirty="0" smtClean="0">
                  <a:solidFill>
                    <a:srgbClr val="F2F2F2"/>
                  </a:solidFill>
                </a:rPr>
                <a:t>ACG</a:t>
              </a:r>
              <a:r>
                <a:rPr lang="en-US" sz="1600" b="1" dirty="0" smtClean="0"/>
                <a:t>C</a:t>
              </a:r>
              <a:r>
                <a:rPr lang="en-US" sz="1600" dirty="0" smtClean="0">
                  <a:solidFill>
                    <a:srgbClr val="F2F2F2"/>
                  </a:solidFill>
                </a:rPr>
                <a:t>ATACC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1600" dirty="0" smtClean="0">
                  <a:solidFill>
                    <a:srgbClr val="F2F2F2"/>
                  </a:solidFill>
                </a:rPr>
                <a:t>CAAGA GAT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G</a:t>
              </a:r>
              <a:r>
                <a:rPr lang="en-US" sz="1600" dirty="0" smtClean="0">
                  <a:solidFill>
                    <a:srgbClr val="F2F2F2"/>
                  </a:solidFill>
                </a:rPr>
                <a:t>TCGAGT</a:t>
              </a:r>
              <a:r>
                <a:rPr lang="en-US" sz="1600" b="1" dirty="0" smtClean="0"/>
                <a:t>C</a:t>
              </a:r>
              <a:endParaRPr lang="en-US" sz="1600" b="1" dirty="0" smtClean="0">
                <a:solidFill>
                  <a:srgbClr val="FFFFFF"/>
                </a:solidFill>
              </a:endParaRPr>
            </a:p>
            <a:p>
              <a:r>
                <a:rPr lang="en-US" sz="1600" dirty="0" smtClean="0"/>
                <a:t>Reference Sequence:  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ACG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rgbClr val="BFBFBF"/>
                  </a:solidFill>
                </a:rPr>
                <a:t>ATACC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rgbClr val="BFBFBF"/>
                  </a:solidFill>
                </a:rPr>
                <a:t>CAAGAGATT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600" dirty="0" smtClean="0">
                  <a:solidFill>
                    <a:srgbClr val="BFBFBF"/>
                  </a:solidFill>
                </a:rPr>
                <a:t>TCGAGT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  <a:r>
                <a:rPr lang="en-US" sz="1600" dirty="0" smtClean="0">
                  <a:solidFill>
                    <a:srgbClr val="BFBFBF"/>
                  </a:solidFill>
                </a:rPr>
                <a:t>CGTCGA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44030" y="5261267"/>
              <a:ext cx="5814875" cy="1077218"/>
              <a:chOff x="1844030" y="5261267"/>
              <a:chExt cx="5814875" cy="107721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851205" y="5261267"/>
                <a:ext cx="5807700" cy="107721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Maternal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allele: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ACG</a:t>
                </a:r>
                <a:r>
                  <a:rPr lang="en-US" sz="1600" b="1" dirty="0"/>
                  <a:t>C</a:t>
                </a:r>
                <a:r>
                  <a:rPr lang="en-US" sz="1600" dirty="0">
                    <a:solidFill>
                      <a:srgbClr val="FFFFFF"/>
                    </a:solidFill>
                  </a:rPr>
                  <a:t>ATACC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A</a:t>
                </a:r>
                <a:r>
                  <a:rPr lang="en-US" sz="1600" dirty="0">
                    <a:solidFill>
                      <a:srgbClr val="FFFFFF"/>
                    </a:solidFill>
                  </a:rPr>
                  <a:t>CAAGA GAT </a:t>
                </a:r>
                <a:r>
                  <a:rPr lang="en-US" sz="1600" dirty="0">
                    <a:solidFill>
                      <a:srgbClr val="BFBFBF"/>
                    </a:solidFill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</a:rPr>
                  <a:t>  </a:t>
                </a:r>
                <a:r>
                  <a:rPr lang="en-US" sz="1600" dirty="0">
                    <a:solidFill>
                      <a:srgbClr val="FFFFFF"/>
                    </a:solidFill>
                  </a:rPr>
                  <a:t>TCGAG</a:t>
                </a:r>
                <a:r>
                  <a:rPr lang="en-US" sz="1600" dirty="0">
                    <a:solidFill>
                      <a:srgbClr val="BFBFBF"/>
                    </a:solidFill>
                  </a:rPr>
                  <a:t>G</a:t>
                </a:r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           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rgbClr val="7F7F7F"/>
                    </a:solidFill>
                  </a:rPr>
                  <a:t>Paternal </a:t>
                </a:r>
                <a:r>
                  <a:rPr lang="en-US" sz="1600" dirty="0">
                    <a:solidFill>
                      <a:srgbClr val="7F7F7F"/>
                    </a:solidFill>
                  </a:rPr>
                  <a:t>allele: 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AC  </a:t>
                </a:r>
                <a:r>
                  <a:rPr lang="en-US" sz="1600" dirty="0" smtClean="0">
                    <a:solidFill>
                      <a:srgbClr val="BFBFBF"/>
                    </a:solidFill>
                  </a:rPr>
                  <a:t>T</a:t>
                </a:r>
                <a:r>
                  <a:rPr lang="en-US" sz="1600" dirty="0" smtClean="0">
                    <a:solidFill>
                      <a:srgbClr val="FFFFFF"/>
                    </a:solidFill>
                  </a:rPr>
                  <a:t>ATAC 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A</a:t>
                </a:r>
                <a:r>
                  <a:rPr lang="en-US" sz="1600" dirty="0">
                    <a:solidFill>
                      <a:srgbClr val="FFFFFF"/>
                    </a:solidFill>
                  </a:rPr>
                  <a:t>CAAGA GAT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G</a:t>
                </a:r>
                <a:r>
                  <a:rPr lang="en-US" sz="1600" dirty="0">
                    <a:solidFill>
                      <a:srgbClr val="FFFFFF"/>
                    </a:solidFill>
                  </a:rPr>
                  <a:t>TCGAG </a:t>
                </a:r>
                <a:r>
                  <a:rPr lang="en-US" sz="1600" dirty="0" smtClean="0">
                    <a:solidFill>
                      <a:schemeClr val="bg1">
                        <a:lumMod val="75000"/>
                      </a:schemeClr>
                    </a:solidFill>
                  </a:rPr>
                  <a:t>G</a:t>
                </a:r>
              </a:p>
              <a:p>
                <a:r>
                  <a:rPr lang="en-US" sz="1600" dirty="0" smtClean="0"/>
                  <a:t>	Genotype</a:t>
                </a:r>
                <a:r>
                  <a:rPr lang="en-US" sz="1600" dirty="0"/>
                  <a:t>:   </a:t>
                </a:r>
                <a:r>
                  <a:rPr lang="en-US" sz="1600" dirty="0" smtClean="0"/>
                  <a:t>	        </a:t>
                </a:r>
                <a:r>
                  <a:rPr lang="en-US" sz="1600" b="1" i="1" dirty="0"/>
                  <a:t>1            2                      1               </a:t>
                </a:r>
                <a:r>
                  <a:rPr lang="en-US" sz="1600" b="1" i="1" dirty="0" smtClean="0"/>
                  <a:t>0</a:t>
                </a:r>
              </a:p>
              <a:p>
                <a:r>
                  <a:rPr lang="en-US" sz="1600" i="1" dirty="0" smtClean="0">
                    <a:solidFill>
                      <a:srgbClr val="0000FF"/>
                    </a:solidFill>
                  </a:rPr>
                  <a:t>		    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		       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a</a:t>
                </a:r>
                <a:r>
                  <a:rPr lang="en-US" sz="1600" i="1" baseline="-25000" dirty="0">
                    <a:solidFill>
                      <a:srgbClr val="0000FF"/>
                    </a:solidFill>
                  </a:rPr>
                  <a:t>31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          a</a:t>
                </a:r>
                <a:r>
                  <a:rPr lang="en-US" sz="1600" i="1" baseline="-25000" dirty="0">
                    <a:solidFill>
                      <a:srgbClr val="0000FF"/>
                    </a:solidFill>
                  </a:rPr>
                  <a:t>32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                   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1600" i="1" baseline="-25000" dirty="0" smtClean="0">
                    <a:solidFill>
                      <a:srgbClr val="0000FF"/>
                    </a:solidFill>
                  </a:rPr>
                  <a:t>33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sz="1600" i="1" dirty="0">
                    <a:solidFill>
                      <a:srgbClr val="0000FF"/>
                    </a:solidFill>
                  </a:rPr>
                  <a:t>a</a:t>
                </a:r>
                <a:r>
                  <a:rPr lang="en-US" sz="1600" i="1" baseline="-25000" dirty="0">
                    <a:solidFill>
                      <a:srgbClr val="0000FF"/>
                    </a:solidFill>
                  </a:rPr>
                  <a:t>34</a:t>
                </a:r>
                <a:endParaRPr lang="en-US" sz="1600" b="1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44030" y="5261267"/>
                <a:ext cx="579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sz="1600" i="1" dirty="0" smtClean="0">
                    <a:solidFill>
                      <a:srgbClr val="0000FF"/>
                    </a:solidFill>
                  </a:rPr>
                  <a:t> = 3</a:t>
                </a:r>
                <a:endParaRPr lang="en-US" sz="1600" i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231527" y="2456082"/>
            <a:ext cx="4313739" cy="3284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66568" y="1896702"/>
            <a:ext cx="333966" cy="209390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46405" y="5926983"/>
            <a:ext cx="3035144" cy="272669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98813" y="3975217"/>
            <a:ext cx="32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Σ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210264" y="4090056"/>
            <a:ext cx="4394200" cy="3300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a</a:t>
            </a:r>
            <a:r>
              <a:rPr lang="en-US" b="1" i="1" baseline="-25000" dirty="0" smtClean="0"/>
              <a:t>+1</a:t>
            </a:r>
            <a:r>
              <a:rPr lang="en-US" dirty="0" smtClean="0"/>
              <a:t> 			allele count (</a:t>
            </a:r>
            <a:r>
              <a:rPr lang="en-US" dirty="0" smtClean="0">
                <a:solidFill>
                  <a:srgbClr val="FF0000"/>
                </a:solidFill>
              </a:rPr>
              <a:t>AC</a:t>
            </a:r>
            <a:r>
              <a:rPr lang="en-US" dirty="0" smtClean="0"/>
              <a:t>)		   </a:t>
            </a:r>
            <a:r>
              <a:rPr lang="en-US" b="1" i="1" dirty="0" err="1" smtClean="0"/>
              <a:t>a</a:t>
            </a:r>
            <a:r>
              <a:rPr lang="en-US" b="1" i="1" baseline="-25000" dirty="0" err="1" smtClean="0"/>
              <a:t>+n</a:t>
            </a:r>
            <a:endParaRPr lang="en-US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6192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The Espalier Concept</a:t>
            </a:r>
            <a:endParaRPr lang="en-US" dirty="0"/>
          </a:p>
        </p:txBody>
      </p:sp>
      <p:sp>
        <p:nvSpPr>
          <p:cNvPr id="3" name="Content Placeholder 139"/>
          <p:cNvSpPr txBox="1">
            <a:spLocks/>
          </p:cNvSpPr>
          <p:nvPr/>
        </p:nvSpPr>
        <p:spPr>
          <a:xfrm>
            <a:off x="457200" y="4868222"/>
            <a:ext cx="8229600" cy="16275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E6A7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The correlation structure of a data </a:t>
            </a:r>
            <a:r>
              <a:rPr lang="en-US" sz="2400" dirty="0" smtClean="0"/>
              <a:t>matrix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places</a:t>
            </a:r>
            <a:r>
              <a:rPr lang="en-US" sz="2400" dirty="0"/>
              <a:t> </a:t>
            </a:r>
            <a:r>
              <a:rPr lang="en-US" sz="2400" dirty="0" smtClean="0"/>
              <a:t>objects </a:t>
            </a:r>
            <a:r>
              <a:rPr lang="en-US" sz="2400" dirty="0" smtClean="0"/>
              <a:t>and </a:t>
            </a:r>
            <a:r>
              <a:rPr lang="en-US" sz="2400" dirty="0" smtClean="0"/>
              <a:t>attributes in </a:t>
            </a:r>
            <a:r>
              <a:rPr lang="en-US" sz="2400" dirty="0" smtClean="0"/>
              <a:t>related </a:t>
            </a:r>
            <a:r>
              <a:rPr lang="en-US" sz="2400" dirty="0" smtClean="0"/>
              <a:t>positions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along a </a:t>
            </a:r>
            <a:r>
              <a:rPr lang="en-US" sz="2400" i="1" dirty="0" smtClean="0"/>
              <a:t>shared </a:t>
            </a:r>
            <a:r>
              <a:rPr lang="en-US" sz="2400" i="1" dirty="0" smtClean="0"/>
              <a:t>coordinate.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76562" y="1589529"/>
            <a:ext cx="3333490" cy="2781957"/>
            <a:chOff x="688233" y="2144253"/>
            <a:chExt cx="3333490" cy="2781957"/>
          </a:xfrm>
        </p:grpSpPr>
        <p:pic>
          <p:nvPicPr>
            <p:cNvPr id="5" name="Picture 4" descr="Espalier_tree_-_geograph.org.uk_-_77694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33" y="2329216"/>
              <a:ext cx="3251200" cy="23774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75883" y="4649211"/>
              <a:ext cx="2145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photo courtesy of Evelyn </a:t>
              </a:r>
              <a:r>
                <a:rPr lang="en-US" sz="1200" dirty="0" err="1" smtClean="0"/>
                <a:t>Simak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6541" y="2144253"/>
              <a:ext cx="2051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Espaliered fruit tree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97519" y="1589529"/>
            <a:ext cx="182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Phylogenetic tree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53914" y="2025203"/>
            <a:ext cx="3662189" cy="1950574"/>
            <a:chOff x="5448060" y="2696711"/>
            <a:chExt cx="3662189" cy="1950574"/>
          </a:xfrm>
        </p:grpSpPr>
        <p:sp>
          <p:nvSpPr>
            <p:cNvPr id="10" name="Oval 9"/>
            <p:cNvSpPr/>
            <p:nvPr/>
          </p:nvSpPr>
          <p:spPr>
            <a:xfrm>
              <a:off x="6634922" y="2704894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08506" y="3188659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093001" y="3184870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85870" y="3616663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62796" y="3616663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59431" y="3616663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469031" y="3616663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29526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48060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00160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409760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00896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77822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127736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73831" y="4005841"/>
              <a:ext cx="160582" cy="15618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10" idx="3"/>
              <a:endCxn id="11" idx="7"/>
            </p:cNvCxnSpPr>
            <p:nvPr/>
          </p:nvCxnSpPr>
          <p:spPr>
            <a:xfrm flipH="1">
              <a:off x="6245571" y="2838210"/>
              <a:ext cx="412868" cy="373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" idx="5"/>
              <a:endCxn id="12" idx="1"/>
            </p:cNvCxnSpPr>
            <p:nvPr/>
          </p:nvCxnSpPr>
          <p:spPr>
            <a:xfrm>
              <a:off x="6771987" y="2838210"/>
              <a:ext cx="344531" cy="3695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14" idx="7"/>
            </p:cNvCxnSpPr>
            <p:nvPr/>
          </p:nvCxnSpPr>
          <p:spPr>
            <a:xfrm flipH="1">
              <a:off x="5899861" y="3321975"/>
              <a:ext cx="232162" cy="317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1" idx="5"/>
              <a:endCxn id="13" idx="0"/>
            </p:cNvCxnSpPr>
            <p:nvPr/>
          </p:nvCxnSpPr>
          <p:spPr>
            <a:xfrm>
              <a:off x="6245571" y="3321975"/>
              <a:ext cx="220590" cy="2946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3"/>
              <a:endCxn id="15" idx="0"/>
            </p:cNvCxnSpPr>
            <p:nvPr/>
          </p:nvCxnSpPr>
          <p:spPr>
            <a:xfrm flipH="1">
              <a:off x="6939722" y="3318186"/>
              <a:ext cx="176796" cy="2984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5"/>
              <a:endCxn id="16" idx="1"/>
            </p:cNvCxnSpPr>
            <p:nvPr/>
          </p:nvCxnSpPr>
          <p:spPr>
            <a:xfrm>
              <a:off x="7230066" y="3318186"/>
              <a:ext cx="262482" cy="3213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  <a:endCxn id="18" idx="0"/>
            </p:cNvCxnSpPr>
            <p:nvPr/>
          </p:nvCxnSpPr>
          <p:spPr>
            <a:xfrm flipH="1">
              <a:off x="5528351" y="3749979"/>
              <a:ext cx="257962" cy="255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4" idx="5"/>
              <a:endCxn id="22" idx="0"/>
            </p:cNvCxnSpPr>
            <p:nvPr/>
          </p:nvCxnSpPr>
          <p:spPr>
            <a:xfrm>
              <a:off x="5899861" y="3749979"/>
              <a:ext cx="58252" cy="255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3"/>
              <a:endCxn id="17" idx="7"/>
            </p:cNvCxnSpPr>
            <p:nvPr/>
          </p:nvCxnSpPr>
          <p:spPr>
            <a:xfrm flipH="1">
              <a:off x="6266591" y="3749979"/>
              <a:ext cx="142796" cy="2787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3" idx="5"/>
              <a:endCxn id="21" idx="0"/>
            </p:cNvCxnSpPr>
            <p:nvPr/>
          </p:nvCxnSpPr>
          <p:spPr>
            <a:xfrm>
              <a:off x="6522935" y="3749979"/>
              <a:ext cx="58252" cy="255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19" idx="0"/>
            </p:cNvCxnSpPr>
            <p:nvPr/>
          </p:nvCxnSpPr>
          <p:spPr>
            <a:xfrm flipH="1">
              <a:off x="6880451" y="3749979"/>
              <a:ext cx="2497" cy="255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5"/>
              <a:endCxn id="23" idx="1"/>
            </p:cNvCxnSpPr>
            <p:nvPr/>
          </p:nvCxnSpPr>
          <p:spPr>
            <a:xfrm>
              <a:off x="6996496" y="3749979"/>
              <a:ext cx="154757" cy="2787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  <a:endCxn id="20" idx="0"/>
            </p:cNvCxnSpPr>
            <p:nvPr/>
          </p:nvCxnSpPr>
          <p:spPr>
            <a:xfrm flipH="1">
              <a:off x="7490051" y="3749979"/>
              <a:ext cx="2497" cy="255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6" idx="5"/>
              <a:endCxn id="24" idx="1"/>
            </p:cNvCxnSpPr>
            <p:nvPr/>
          </p:nvCxnSpPr>
          <p:spPr>
            <a:xfrm>
              <a:off x="7606096" y="3749979"/>
              <a:ext cx="191252" cy="2787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009157" y="4277953"/>
              <a:ext cx="894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Objects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87150" y="2696711"/>
              <a:ext cx="112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Attributes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6415066" y="2955956"/>
              <a:ext cx="195317" cy="72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326599" y="3064562"/>
              <a:ext cx="195317" cy="72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939715" y="3429512"/>
              <a:ext cx="195317" cy="72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573849" y="3837377"/>
              <a:ext cx="195317" cy="72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453427" y="3849386"/>
              <a:ext cx="195317" cy="72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8642" y="3856684"/>
              <a:ext cx="195317" cy="729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9" idx="1"/>
              <a:endCxn id="24" idx="3"/>
            </p:cNvCxnSpPr>
            <p:nvPr/>
          </p:nvCxnSpPr>
          <p:spPr>
            <a:xfrm flipH="1" flipV="1">
              <a:off x="7797348" y="4139157"/>
              <a:ext cx="211809" cy="323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9" idx="1"/>
              <a:endCxn id="18" idx="5"/>
            </p:cNvCxnSpPr>
            <p:nvPr/>
          </p:nvCxnSpPr>
          <p:spPr>
            <a:xfrm flipH="1" flipV="1">
              <a:off x="5585125" y="4139157"/>
              <a:ext cx="2424032" cy="323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1"/>
              <a:endCxn id="19" idx="5"/>
            </p:cNvCxnSpPr>
            <p:nvPr/>
          </p:nvCxnSpPr>
          <p:spPr>
            <a:xfrm flipH="1" flipV="1">
              <a:off x="6937225" y="4139157"/>
              <a:ext cx="1071932" cy="323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0" idx="1"/>
            </p:cNvCxnSpPr>
            <p:nvPr/>
          </p:nvCxnSpPr>
          <p:spPr>
            <a:xfrm flipH="1">
              <a:off x="6676078" y="2881377"/>
              <a:ext cx="1311072" cy="7457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0" idx="1"/>
            </p:cNvCxnSpPr>
            <p:nvPr/>
          </p:nvCxnSpPr>
          <p:spPr>
            <a:xfrm flipH="1">
              <a:off x="7722494" y="2881377"/>
              <a:ext cx="264656" cy="861303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0" idx="1"/>
            </p:cNvCxnSpPr>
            <p:nvPr/>
          </p:nvCxnSpPr>
          <p:spPr>
            <a:xfrm flipH="1">
              <a:off x="7165852" y="2881377"/>
              <a:ext cx="821298" cy="540836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000954" y="4125688"/>
            <a:ext cx="2753773" cy="413114"/>
            <a:chOff x="5430999" y="1518083"/>
            <a:chExt cx="2753773" cy="413114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5430999" y="1518083"/>
              <a:ext cx="275377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734039" y="1561865"/>
              <a:ext cx="2181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“Espalier coordinate”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95595" y="2082944"/>
            <a:ext cx="369332" cy="1824770"/>
            <a:chOff x="4021160" y="1958861"/>
            <a:chExt cx="369332" cy="182477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379485" y="1958861"/>
              <a:ext cx="7299" cy="18247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6200000">
              <a:off x="3899567" y="2765302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63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Population Structure</a:t>
            </a:r>
            <a:br>
              <a:rPr lang="en-US" dirty="0" smtClean="0"/>
            </a:br>
            <a:r>
              <a:rPr lang="en-US" sz="3100" dirty="0" smtClean="0"/>
              <a:t>via Principal Component Analysis</a:t>
            </a:r>
            <a:endParaRPr lang="en-US" sz="3100" dirty="0"/>
          </a:p>
        </p:txBody>
      </p:sp>
      <p:pic>
        <p:nvPicPr>
          <p:cNvPr id="3" name="Picture 2" descr="Screen Shot 2015-07-31 at 9.28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3393" r="6448" b="10750"/>
          <a:stretch/>
        </p:blipFill>
        <p:spPr>
          <a:xfrm>
            <a:off x="1060617" y="1600186"/>
            <a:ext cx="650779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421234" y="3331135"/>
            <a:ext cx="54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3814" y="4680620"/>
            <a:ext cx="232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Objects (DNA samples)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6427636" y="3787796"/>
            <a:ext cx="367356" cy="892824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591457" y="1865715"/>
            <a:ext cx="1090162" cy="3738258"/>
            <a:chOff x="7591457" y="1671963"/>
            <a:chExt cx="1090162" cy="3738258"/>
          </a:xfrm>
        </p:grpSpPr>
        <p:grpSp>
          <p:nvGrpSpPr>
            <p:cNvPr id="8" name="Group 7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10" name="Picture 9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11" name="Picture 10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 flipV="1">
            <a:off x="2821604" y="4157128"/>
            <a:ext cx="2442210" cy="703777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4843996" y="2035020"/>
            <a:ext cx="1332044" cy="1445106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6040" y="1711854"/>
            <a:ext cx="112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Attributes</a:t>
            </a:r>
          </a:p>
          <a:p>
            <a:pPr algn="ctr"/>
            <a:r>
              <a:rPr lang="en-US" dirty="0" smtClean="0"/>
              <a:t>(variants)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7593" y="6213980"/>
            <a:ext cx="287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Component 1 (PC1)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7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31 at 9.28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3393" r="6448" b="10750"/>
          <a:stretch/>
        </p:blipFill>
        <p:spPr>
          <a:xfrm>
            <a:off x="1060617" y="1600186"/>
            <a:ext cx="650779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421234" y="3331135"/>
            <a:ext cx="54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PC2</a:t>
            </a:r>
            <a:endParaRPr lang="en-US" dirty="0"/>
          </a:p>
        </p:txBody>
      </p:sp>
      <p:pic>
        <p:nvPicPr>
          <p:cNvPr id="5" name="Picture 4" descr="Screen Shot 2015-08-03 at 10.00.5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70895" r="5698" b="11587"/>
          <a:stretch/>
        </p:blipFill>
        <p:spPr>
          <a:xfrm>
            <a:off x="1241300" y="5065914"/>
            <a:ext cx="6311844" cy="10577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91457" y="1865715"/>
            <a:ext cx="1090162" cy="3738258"/>
            <a:chOff x="7591457" y="1671963"/>
            <a:chExt cx="1090162" cy="3738258"/>
          </a:xfrm>
        </p:grpSpPr>
        <p:grpSp>
          <p:nvGrpSpPr>
            <p:cNvPr id="7" name="Group 6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9" name="Picture 8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10" name="Picture 9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63814" y="4680620"/>
            <a:ext cx="89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6157884" y="4865286"/>
            <a:ext cx="579706" cy="616809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79558" y="4865286"/>
            <a:ext cx="1884256" cy="494825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>
            <a:off x="4843995" y="1896520"/>
            <a:ext cx="1332045" cy="1583606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6040" y="1711854"/>
            <a:ext cx="11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Attributes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7593" y="6213980"/>
            <a:ext cx="287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Component 1 (PC1)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-1362742" y="3191531"/>
            <a:ext cx="4267934" cy="10852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9509" y="1233823"/>
            <a:ext cx="499437" cy="3513509"/>
            <a:chOff x="839509" y="1233823"/>
            <a:chExt cx="499437" cy="3513509"/>
          </a:xfrm>
        </p:grpSpPr>
        <p:sp>
          <p:nvSpPr>
            <p:cNvPr id="30" name="TextBox 29"/>
            <p:cNvSpPr txBox="1"/>
            <p:nvPr/>
          </p:nvSpPr>
          <p:spPr>
            <a:xfrm>
              <a:off x="1069109" y="4470333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5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4700" y="4147462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3130" y="3072848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100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8288" y="3389168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5</a:t>
              </a:r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3108" y="2300204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500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2121" y="1985544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1000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9509" y="1233823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5000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 rot="16200000">
            <a:off x="-169893" y="3543275"/>
            <a:ext cx="179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Allele Count </a:t>
            </a:r>
            <a:r>
              <a:rPr lang="en-US" dirty="0" smtClean="0">
                <a:solidFill>
                  <a:srgbClr val="FF0000"/>
                </a:solidFill>
              </a:rPr>
              <a:t>(log)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From PCA to Espalier Plots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047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From PCA to Espalier Plots</a:t>
            </a:r>
            <a:endParaRPr lang="en-US" sz="3100" dirty="0"/>
          </a:p>
        </p:txBody>
      </p:sp>
      <p:pic>
        <p:nvPicPr>
          <p:cNvPr id="3" name="Picture 2" descr="Screen Shot 2015-08-03 at 10.00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6488" r="5698" b="11587"/>
          <a:stretch/>
        </p:blipFill>
        <p:spPr>
          <a:xfrm>
            <a:off x="1248475" y="1176800"/>
            <a:ext cx="6311844" cy="49469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91457" y="1865715"/>
            <a:ext cx="1090162" cy="3738258"/>
            <a:chOff x="7591457" y="1671963"/>
            <a:chExt cx="1090162" cy="3738258"/>
          </a:xfrm>
        </p:grpSpPr>
        <p:grpSp>
          <p:nvGrpSpPr>
            <p:cNvPr id="5" name="Group 4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7" name="Picture 6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8" name="Picture 7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509" y="1233823"/>
            <a:ext cx="499437" cy="3513509"/>
            <a:chOff x="839509" y="1233823"/>
            <a:chExt cx="499437" cy="3513509"/>
          </a:xfrm>
        </p:grpSpPr>
        <p:sp>
          <p:nvSpPr>
            <p:cNvPr id="10" name="TextBox 9"/>
            <p:cNvSpPr txBox="1"/>
            <p:nvPr/>
          </p:nvSpPr>
          <p:spPr>
            <a:xfrm>
              <a:off x="1069109" y="4470333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700" y="4147462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3130" y="3072848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8288" y="3389168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3108" y="2300204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121" y="1985544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1000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9509" y="1233823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5000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76040" y="1711854"/>
            <a:ext cx="11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Attributes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4671109" y="1896520"/>
            <a:ext cx="1504931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200000">
            <a:off x="-169893" y="3543275"/>
            <a:ext cx="179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Allele Count </a:t>
            </a:r>
            <a:r>
              <a:rPr lang="en-US" dirty="0" smtClean="0"/>
              <a:t>(log)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87188" y="6213980"/>
            <a:ext cx="287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Component 1 (PC1)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63814" y="4680620"/>
            <a:ext cx="89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6157884" y="4865286"/>
            <a:ext cx="579706" cy="616809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79558" y="4865286"/>
            <a:ext cx="1884256" cy="494825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1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From PCA to Espalier Plots</a:t>
            </a:r>
            <a:endParaRPr lang="en-US" sz="3100" dirty="0"/>
          </a:p>
        </p:txBody>
      </p:sp>
      <p:pic>
        <p:nvPicPr>
          <p:cNvPr id="3" name="Picture 2" descr="Screen Shot 2015-08-03 at 10.00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6488" r="5698" b="11587"/>
          <a:stretch/>
        </p:blipFill>
        <p:spPr>
          <a:xfrm>
            <a:off x="1248475" y="1176800"/>
            <a:ext cx="6311844" cy="49469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91457" y="1865715"/>
            <a:ext cx="1090162" cy="3738258"/>
            <a:chOff x="7591457" y="1671963"/>
            <a:chExt cx="1090162" cy="3738258"/>
          </a:xfrm>
        </p:grpSpPr>
        <p:grpSp>
          <p:nvGrpSpPr>
            <p:cNvPr id="5" name="Group 4"/>
            <p:cNvGrpSpPr/>
            <p:nvPr/>
          </p:nvGrpSpPr>
          <p:grpSpPr>
            <a:xfrm>
              <a:off x="7603024" y="1958996"/>
              <a:ext cx="1067029" cy="3451225"/>
              <a:chOff x="7594090" y="1958996"/>
              <a:chExt cx="1067029" cy="3451225"/>
            </a:xfrm>
          </p:grpSpPr>
          <p:pic>
            <p:nvPicPr>
              <p:cNvPr id="7" name="Picture 6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464"/>
              <a:stretch/>
            </p:blipFill>
            <p:spPr>
              <a:xfrm>
                <a:off x="7594090" y="1958996"/>
                <a:ext cx="1067029" cy="1994714"/>
              </a:xfrm>
              <a:prstGeom prst="rect">
                <a:avLst/>
              </a:prstGeom>
            </p:spPr>
          </p:pic>
          <p:pic>
            <p:nvPicPr>
              <p:cNvPr id="8" name="Picture 7" descr="Screen Shot 2015-08-03 at 9.48.51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178"/>
              <a:stretch/>
            </p:blipFill>
            <p:spPr>
              <a:xfrm>
                <a:off x="7594090" y="3953710"/>
                <a:ext cx="1067029" cy="14565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591457" y="1671963"/>
              <a:ext cx="1090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Population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509" y="1233823"/>
            <a:ext cx="499437" cy="3513509"/>
            <a:chOff x="839509" y="1233823"/>
            <a:chExt cx="499437" cy="3513509"/>
          </a:xfrm>
        </p:grpSpPr>
        <p:sp>
          <p:nvSpPr>
            <p:cNvPr id="10" name="TextBox 9"/>
            <p:cNvSpPr txBox="1"/>
            <p:nvPr/>
          </p:nvSpPr>
          <p:spPr>
            <a:xfrm>
              <a:off x="1069109" y="4470333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700" y="4147462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3130" y="3072848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8288" y="3389168"/>
              <a:ext cx="340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3108" y="2300204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121" y="1985544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1000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9509" y="1233823"/>
              <a:ext cx="496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5000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27060" y="16234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Common,</a:t>
            </a:r>
          </a:p>
          <a:p>
            <a:r>
              <a:rPr lang="en-US" sz="1200" dirty="0" smtClean="0"/>
              <a:t>ancient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44768" y="427417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Rare,</a:t>
            </a:r>
          </a:p>
          <a:p>
            <a:r>
              <a:rPr lang="en-US" sz="1200" dirty="0" smtClean="0"/>
              <a:t>recent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11458" y="1826958"/>
            <a:ext cx="17663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15263" y="3948118"/>
            <a:ext cx="1880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17878" y="4190955"/>
            <a:ext cx="3156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38359" y="2627614"/>
            <a:ext cx="172729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PCA is capturing</a:t>
            </a:r>
          </a:p>
          <a:p>
            <a:pPr algn="ctr"/>
            <a:r>
              <a:rPr lang="en-US" sz="1400" i="1" dirty="0" smtClean="0"/>
              <a:t>genetic drift</a:t>
            </a:r>
            <a:r>
              <a:rPr lang="en-US" sz="1400" dirty="0" smtClean="0"/>
              <a:t>:</a:t>
            </a:r>
          </a:p>
          <a:p>
            <a:pPr algn="ctr"/>
            <a:r>
              <a:rPr lang="en-US" sz="1400" dirty="0" smtClean="0"/>
              <a:t>differential loss of</a:t>
            </a:r>
          </a:p>
          <a:p>
            <a:pPr algn="ctr"/>
            <a:r>
              <a:rPr lang="en-US" sz="1400" dirty="0" smtClean="0"/>
              <a:t>common variants by</a:t>
            </a:r>
          </a:p>
          <a:p>
            <a:pPr algn="ctr"/>
            <a:r>
              <a:rPr lang="en-US" sz="1400" dirty="0" smtClean="0"/>
              <a:t>separate populations</a:t>
            </a:r>
            <a:endParaRPr lang="en-US" sz="14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226273" y="1547604"/>
            <a:ext cx="1706379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loading (weight)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7188" y="6213980"/>
            <a:ext cx="287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Component 1 (PC1)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-169893" y="3543275"/>
            <a:ext cx="179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Allele Count </a:t>
            </a:r>
            <a:r>
              <a:rPr lang="en-US" dirty="0" smtClean="0"/>
              <a:t>(log)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46301" y="1584121"/>
            <a:ext cx="185055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7429"/>
      </p:ext>
    </p:extLst>
  </p:cSld>
  <p:clrMapOvr>
    <a:masterClrMapping/>
  </p:clrMapOvr>
</p:sld>
</file>

<file path=ppt/theme/theme1.xml><?xml version="1.0" encoding="utf-8"?>
<a:theme xmlns:a="http://schemas.openxmlformats.org/drawingml/2006/main" name="IS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993</Words>
  <Application>Microsoft Macintosh PowerPoint</Application>
  <PresentationFormat>On-screen Show (4:3)</PresentationFormat>
  <Paragraphs>341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Acknowledgements</vt:lpstr>
    </vt:vector>
  </TitlesOfParts>
  <Company>Institute for Systems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Robinson</dc:creator>
  <cp:lastModifiedBy>Max Robinson</cp:lastModifiedBy>
  <cp:revision>22</cp:revision>
  <dcterms:created xsi:type="dcterms:W3CDTF">2015-08-05T19:02:43Z</dcterms:created>
  <dcterms:modified xsi:type="dcterms:W3CDTF">2015-08-06T21:00:24Z</dcterms:modified>
</cp:coreProperties>
</file>