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avi" ContentType="video/x-msvide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 id="2147483688" r:id="rId2"/>
  </p:sldMasterIdLst>
  <p:notesMasterIdLst>
    <p:notesMasterId r:id="rId39"/>
  </p:notesMasterIdLst>
  <p:sldIdLst>
    <p:sldId id="422" r:id="rId3"/>
    <p:sldId id="274" r:id="rId4"/>
    <p:sldId id="278" r:id="rId5"/>
    <p:sldId id="397" r:id="rId6"/>
    <p:sldId id="347" r:id="rId7"/>
    <p:sldId id="348" r:id="rId8"/>
    <p:sldId id="356" r:id="rId9"/>
    <p:sldId id="349" r:id="rId10"/>
    <p:sldId id="359" r:id="rId11"/>
    <p:sldId id="367" r:id="rId12"/>
    <p:sldId id="360" r:id="rId13"/>
    <p:sldId id="398" r:id="rId14"/>
    <p:sldId id="399" r:id="rId15"/>
    <p:sldId id="400" r:id="rId16"/>
    <p:sldId id="401" r:id="rId17"/>
    <p:sldId id="402" r:id="rId18"/>
    <p:sldId id="403" r:id="rId19"/>
    <p:sldId id="404" r:id="rId20"/>
    <p:sldId id="405" r:id="rId21"/>
    <p:sldId id="406" r:id="rId22"/>
    <p:sldId id="407" r:id="rId23"/>
    <p:sldId id="408" r:id="rId24"/>
    <p:sldId id="409" r:id="rId25"/>
    <p:sldId id="410" r:id="rId26"/>
    <p:sldId id="411" r:id="rId27"/>
    <p:sldId id="412" r:id="rId28"/>
    <p:sldId id="413" r:id="rId29"/>
    <p:sldId id="414" r:id="rId30"/>
    <p:sldId id="388" r:id="rId31"/>
    <p:sldId id="389" r:id="rId32"/>
    <p:sldId id="415" r:id="rId33"/>
    <p:sldId id="416" r:id="rId34"/>
    <p:sldId id="420" r:id="rId35"/>
    <p:sldId id="381" r:id="rId36"/>
    <p:sldId id="423" r:id="rId37"/>
    <p:sldId id="361" r:id="rId38"/>
  </p:sldIdLst>
  <p:sldSz cx="9144000" cy="6858000" type="overhead"/>
  <p:notesSz cx="6858000" cy="9144000"/>
  <p:defaultTextStyle>
    <a:defPPr>
      <a:defRPr lang="en-US"/>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2159">
          <p15:clr>
            <a:srgbClr val="A4A3A4"/>
          </p15:clr>
        </p15:guide>
        <p15:guide id="2" pos="28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573" autoAdjust="0"/>
  </p:normalViewPr>
  <p:slideViewPr>
    <p:cSldViewPr snapToGrid="0" snapToObjects="1">
      <p:cViewPr varScale="1">
        <p:scale>
          <a:sx n="73" d="100"/>
          <a:sy n="73" d="100"/>
        </p:scale>
        <p:origin x="998" y="72"/>
      </p:cViewPr>
      <p:guideLst>
        <p:guide orient="horz" pos="2159"/>
        <p:guide pos="287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Ivo\Desktop\Kryde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area3DChart>
        <c:grouping val="standard"/>
        <c:varyColors val="0"/>
        <c:ser>
          <c:idx val="0"/>
          <c:order val="0"/>
          <c:tx>
            <c:strRef>
              <c:f>Resolution!$I$1</c:f>
              <c:strCache>
                <c:ptCount val="1"/>
                <c:pt idx="0">
                  <c:v>Gryo_Byte</c:v>
                </c:pt>
              </c:strCache>
            </c:strRef>
          </c:tx>
          <c:cat>
            <c:strRef>
              <c:f>Resolution!$H$2:$H$6</c:f>
              <c:strCache>
                <c:ptCount val="5"/>
                <c:pt idx="0">
                  <c:v>1 µm</c:v>
                </c:pt>
                <c:pt idx="1">
                  <c:v>10 µm</c:v>
                </c:pt>
                <c:pt idx="2">
                  <c:v>100 µm</c:v>
                </c:pt>
                <c:pt idx="3">
                  <c:v>1mm</c:v>
                </c:pt>
                <c:pt idx="4">
                  <c:v>1cm</c:v>
                </c:pt>
              </c:strCache>
            </c:strRef>
          </c:cat>
          <c:val>
            <c:numRef>
              <c:f>Resolution!$I$2:$I$6</c:f>
              <c:numCache>
                <c:formatCode>General</c:formatCode>
                <c:ptCount val="5"/>
                <c:pt idx="0">
                  <c:v>1620000000000000</c:v>
                </c:pt>
                <c:pt idx="1">
                  <c:v>1620000000000</c:v>
                </c:pt>
                <c:pt idx="2">
                  <c:v>1620000000</c:v>
                </c:pt>
                <c:pt idx="3">
                  <c:v>1620000</c:v>
                </c:pt>
                <c:pt idx="4">
                  <c:v>1620</c:v>
                </c:pt>
              </c:numCache>
            </c:numRef>
          </c:val>
        </c:ser>
        <c:ser>
          <c:idx val="1"/>
          <c:order val="1"/>
          <c:tx>
            <c:strRef>
              <c:f>Resolution!$J$1</c:f>
              <c:strCache>
                <c:ptCount val="1"/>
                <c:pt idx="0">
                  <c:v>Cryo_Short</c:v>
                </c:pt>
              </c:strCache>
            </c:strRef>
          </c:tx>
          <c:cat>
            <c:strRef>
              <c:f>Resolution!$H$2:$H$6</c:f>
              <c:strCache>
                <c:ptCount val="5"/>
                <c:pt idx="0">
                  <c:v>1 µm</c:v>
                </c:pt>
                <c:pt idx="1">
                  <c:v>10 µm</c:v>
                </c:pt>
                <c:pt idx="2">
                  <c:v>100 µm</c:v>
                </c:pt>
                <c:pt idx="3">
                  <c:v>1mm</c:v>
                </c:pt>
                <c:pt idx="4">
                  <c:v>1cm</c:v>
                </c:pt>
              </c:strCache>
            </c:strRef>
          </c:cat>
          <c:val>
            <c:numRef>
              <c:f>Resolution!$J$2:$J$6</c:f>
              <c:numCache>
                <c:formatCode>General</c:formatCode>
                <c:ptCount val="5"/>
                <c:pt idx="0">
                  <c:v>3000000000000000</c:v>
                </c:pt>
                <c:pt idx="1">
                  <c:v>3000000000000</c:v>
                </c:pt>
                <c:pt idx="2">
                  <c:v>3000000000</c:v>
                </c:pt>
                <c:pt idx="3">
                  <c:v>3000000</c:v>
                </c:pt>
                <c:pt idx="4">
                  <c:v>3000</c:v>
                </c:pt>
              </c:numCache>
            </c:numRef>
          </c:val>
        </c:ser>
        <c:ser>
          <c:idx val="2"/>
          <c:order val="2"/>
          <c:tx>
            <c:strRef>
              <c:f>Resolution!$K$1</c:f>
              <c:strCache>
                <c:ptCount val="1"/>
                <c:pt idx="0">
                  <c:v>Cryo_Color</c:v>
                </c:pt>
              </c:strCache>
            </c:strRef>
          </c:tx>
          <c:cat>
            <c:strRef>
              <c:f>Resolution!$H$2:$H$6</c:f>
              <c:strCache>
                <c:ptCount val="5"/>
                <c:pt idx="0">
                  <c:v>1 µm</c:v>
                </c:pt>
                <c:pt idx="1">
                  <c:v>10 µm</c:v>
                </c:pt>
                <c:pt idx="2">
                  <c:v>100 µm</c:v>
                </c:pt>
                <c:pt idx="3">
                  <c:v>1mm</c:v>
                </c:pt>
                <c:pt idx="4">
                  <c:v>1cm</c:v>
                </c:pt>
              </c:strCache>
            </c:strRef>
          </c:cat>
          <c:val>
            <c:numRef>
              <c:f>Resolution!$K$2:$K$6</c:f>
              <c:numCache>
                <c:formatCode>General</c:formatCode>
                <c:ptCount val="5"/>
                <c:pt idx="0">
                  <c:v>4860000000000000</c:v>
                </c:pt>
                <c:pt idx="1">
                  <c:v>4860000000000</c:v>
                </c:pt>
                <c:pt idx="2">
                  <c:v>4860000000</c:v>
                </c:pt>
                <c:pt idx="3">
                  <c:v>4860000</c:v>
                </c:pt>
                <c:pt idx="4">
                  <c:v>4860</c:v>
                </c:pt>
              </c:numCache>
            </c:numRef>
          </c:val>
        </c:ser>
        <c:dLbls>
          <c:showLegendKey val="0"/>
          <c:showVal val="0"/>
          <c:showCatName val="0"/>
          <c:showSerName val="0"/>
          <c:showPercent val="0"/>
          <c:showBubbleSize val="0"/>
        </c:dLbls>
        <c:axId val="936070816"/>
        <c:axId val="936077888"/>
        <c:axId val="1023398768"/>
      </c:area3DChart>
      <c:catAx>
        <c:axId val="936070816"/>
        <c:scaling>
          <c:orientation val="minMax"/>
        </c:scaling>
        <c:delete val="0"/>
        <c:axPos val="b"/>
        <c:numFmt formatCode="General" sourceLinked="0"/>
        <c:majorTickMark val="out"/>
        <c:minorTickMark val="none"/>
        <c:tickLblPos val="nextTo"/>
        <c:crossAx val="936077888"/>
        <c:crosses val="autoZero"/>
        <c:auto val="1"/>
        <c:lblAlgn val="ctr"/>
        <c:lblOffset val="100"/>
        <c:noMultiLvlLbl val="0"/>
      </c:catAx>
      <c:valAx>
        <c:axId val="936077888"/>
        <c:scaling>
          <c:orientation val="minMax"/>
        </c:scaling>
        <c:delete val="0"/>
        <c:axPos val="l"/>
        <c:majorGridlines/>
        <c:numFmt formatCode="General" sourceLinked="1"/>
        <c:majorTickMark val="out"/>
        <c:minorTickMark val="none"/>
        <c:tickLblPos val="nextTo"/>
        <c:crossAx val="936070816"/>
        <c:crosses val="autoZero"/>
        <c:crossBetween val="midCat"/>
      </c:valAx>
      <c:serAx>
        <c:axId val="1023398768"/>
        <c:scaling>
          <c:orientation val="minMax"/>
        </c:scaling>
        <c:delete val="0"/>
        <c:axPos val="b"/>
        <c:majorTickMark val="out"/>
        <c:minorTickMark val="none"/>
        <c:tickLblPos val="nextTo"/>
        <c:crossAx val="936077888"/>
        <c:crosses val="autoZero"/>
      </c:serAx>
    </c:plotArea>
    <c:legend>
      <c:legendPos val="r"/>
      <c:layout>
        <c:manualLayout>
          <c:xMode val="edge"/>
          <c:yMode val="edge"/>
          <c:x val="0.75648919844686791"/>
          <c:y val="0.24942403032954213"/>
          <c:w val="0.10459903625945402"/>
          <c:h val="0.25115157480314959"/>
        </c:manualLayout>
      </c:layout>
      <c:overlay val="0"/>
    </c:legend>
    <c:plotVisOnly val="1"/>
    <c:dispBlanksAs val="zero"/>
    <c:showDLblsOverMax val="0"/>
  </c:chart>
  <c:txPr>
    <a:bodyPr/>
    <a:lstStyle/>
    <a:p>
      <a:pPr>
        <a:defRPr sz="1170" b="1" baseline="0">
          <a:solidFill>
            <a:schemeClr val="bg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line3DChart>
        <c:grouping val="standard"/>
        <c:varyColors val="0"/>
        <c:ser>
          <c:idx val="0"/>
          <c:order val="0"/>
          <c:tx>
            <c:strRef>
              <c:f>Time!$A$1</c:f>
              <c:strCache>
                <c:ptCount val="1"/>
                <c:pt idx="0">
                  <c:v>Neuroimaging(GB)</c:v>
                </c:pt>
              </c:strCache>
            </c:strRef>
          </c:tx>
          <c:spPr>
            <a:ln w="25400">
              <a:noFill/>
            </a:ln>
          </c:spPr>
          <c:cat>
            <c:strRef>
              <c:f>Time!$D$2:$D$8</c:f>
              <c:strCache>
                <c:ptCount val="7"/>
                <c:pt idx="0">
                  <c:v>1985-1989</c:v>
                </c:pt>
                <c:pt idx="1">
                  <c:v>1990-1994</c:v>
                </c:pt>
                <c:pt idx="2">
                  <c:v>1995-1999</c:v>
                </c:pt>
                <c:pt idx="3">
                  <c:v>2000-2004</c:v>
                </c:pt>
                <c:pt idx="4">
                  <c:v>2005-2009</c:v>
                </c:pt>
                <c:pt idx="5">
                  <c:v>2010-2014</c:v>
                </c:pt>
                <c:pt idx="6">
                  <c:v>2015-2019 (estimated)</c:v>
                </c:pt>
              </c:strCache>
            </c:strRef>
          </c:cat>
          <c:val>
            <c:numRef>
              <c:f>Time!$A$2:$A$8</c:f>
              <c:numCache>
                <c:formatCode>General</c:formatCode>
                <c:ptCount val="7"/>
                <c:pt idx="0">
                  <c:v>200</c:v>
                </c:pt>
                <c:pt idx="1">
                  <c:v>1000</c:v>
                </c:pt>
                <c:pt idx="2">
                  <c:v>50000</c:v>
                </c:pt>
                <c:pt idx="3">
                  <c:v>250000</c:v>
                </c:pt>
                <c:pt idx="4">
                  <c:v>1000000</c:v>
                </c:pt>
                <c:pt idx="5">
                  <c:v>5000000</c:v>
                </c:pt>
                <c:pt idx="6">
                  <c:v>10000000</c:v>
                </c:pt>
              </c:numCache>
            </c:numRef>
          </c:val>
          <c:smooth val="0"/>
        </c:ser>
        <c:ser>
          <c:idx val="1"/>
          <c:order val="1"/>
          <c:tx>
            <c:strRef>
              <c:f>Time!$B$1</c:f>
              <c:strCache>
                <c:ptCount val="1"/>
                <c:pt idx="0">
                  <c:v>Genomics_BP(GB)</c:v>
                </c:pt>
              </c:strCache>
            </c:strRef>
          </c:tx>
          <c:spPr>
            <a:ln w="25400">
              <a:noFill/>
            </a:ln>
          </c:spPr>
          <c:cat>
            <c:strRef>
              <c:f>Time!$D$2:$D$8</c:f>
              <c:strCache>
                <c:ptCount val="7"/>
                <c:pt idx="0">
                  <c:v>1985-1989</c:v>
                </c:pt>
                <c:pt idx="1">
                  <c:v>1990-1994</c:v>
                </c:pt>
                <c:pt idx="2">
                  <c:v>1995-1999</c:v>
                </c:pt>
                <c:pt idx="3">
                  <c:v>2000-2004</c:v>
                </c:pt>
                <c:pt idx="4">
                  <c:v>2005-2009</c:v>
                </c:pt>
                <c:pt idx="5">
                  <c:v>2010-2014</c:v>
                </c:pt>
                <c:pt idx="6">
                  <c:v>2015-2019 (estimated)</c:v>
                </c:pt>
              </c:strCache>
            </c:strRef>
          </c:cat>
          <c:val>
            <c:numRef>
              <c:f>Time!$B$2:$B$8</c:f>
              <c:numCache>
                <c:formatCode>General</c:formatCode>
                <c:ptCount val="7"/>
                <c:pt idx="0">
                  <c:v>0.01</c:v>
                </c:pt>
                <c:pt idx="1">
                  <c:v>0.1</c:v>
                </c:pt>
                <c:pt idx="2">
                  <c:v>10</c:v>
                </c:pt>
                <c:pt idx="3">
                  <c:v>1000</c:v>
                </c:pt>
                <c:pt idx="4">
                  <c:v>30000</c:v>
                </c:pt>
                <c:pt idx="5">
                  <c:v>900000</c:v>
                </c:pt>
                <c:pt idx="6">
                  <c:v>13500000</c:v>
                </c:pt>
              </c:numCache>
            </c:numRef>
          </c:val>
          <c:smooth val="0"/>
        </c:ser>
        <c:ser>
          <c:idx val="2"/>
          <c:order val="2"/>
          <c:tx>
            <c:strRef>
              <c:f>Time!$C$1</c:f>
              <c:strCache>
                <c:ptCount val="1"/>
                <c:pt idx="0">
                  <c:v>Moore’s Law (1000'sTrans/CPU)</c:v>
                </c:pt>
              </c:strCache>
            </c:strRef>
          </c:tx>
          <c:spPr>
            <a:ln w="25400">
              <a:noFill/>
            </a:ln>
          </c:spPr>
          <c:cat>
            <c:strRef>
              <c:f>Time!$D$2:$D$8</c:f>
              <c:strCache>
                <c:ptCount val="7"/>
                <c:pt idx="0">
                  <c:v>1985-1989</c:v>
                </c:pt>
                <c:pt idx="1">
                  <c:v>1990-1994</c:v>
                </c:pt>
                <c:pt idx="2">
                  <c:v>1995-1999</c:v>
                </c:pt>
                <c:pt idx="3">
                  <c:v>2000-2004</c:v>
                </c:pt>
                <c:pt idx="4">
                  <c:v>2005-2009</c:v>
                </c:pt>
                <c:pt idx="5">
                  <c:v>2010-2014</c:v>
                </c:pt>
                <c:pt idx="6">
                  <c:v>2015-2019 (estimated)</c:v>
                </c:pt>
              </c:strCache>
            </c:strRef>
          </c:cat>
          <c:val>
            <c:numRef>
              <c:f>Time!$C$2:$C$8</c:f>
              <c:numCache>
                <c:formatCode>General</c:formatCode>
                <c:ptCount val="7"/>
                <c:pt idx="0">
                  <c:v>5000</c:v>
                </c:pt>
                <c:pt idx="1">
                  <c:v>50000</c:v>
                </c:pt>
                <c:pt idx="2">
                  <c:v>250000</c:v>
                </c:pt>
                <c:pt idx="3">
                  <c:v>500000</c:v>
                </c:pt>
                <c:pt idx="4">
                  <c:v>1500000</c:v>
                </c:pt>
                <c:pt idx="5">
                  <c:v>3000000</c:v>
                </c:pt>
                <c:pt idx="6">
                  <c:v>6000000</c:v>
                </c:pt>
              </c:numCache>
            </c:numRef>
          </c:val>
          <c:smooth val="0"/>
        </c:ser>
        <c:dLbls>
          <c:showLegendKey val="0"/>
          <c:showVal val="0"/>
          <c:showCatName val="0"/>
          <c:showSerName val="0"/>
          <c:showPercent val="0"/>
          <c:showBubbleSize val="0"/>
        </c:dLbls>
        <c:axId val="936071904"/>
        <c:axId val="936072992"/>
        <c:axId val="1023395024"/>
      </c:line3DChart>
      <c:catAx>
        <c:axId val="936071904"/>
        <c:scaling>
          <c:orientation val="minMax"/>
        </c:scaling>
        <c:delete val="0"/>
        <c:axPos val="b"/>
        <c:numFmt formatCode="General" sourceLinked="0"/>
        <c:majorTickMark val="out"/>
        <c:minorTickMark val="none"/>
        <c:tickLblPos val="nextTo"/>
        <c:crossAx val="936072992"/>
        <c:crosses val="autoZero"/>
        <c:auto val="1"/>
        <c:lblAlgn val="ctr"/>
        <c:lblOffset val="100"/>
        <c:noMultiLvlLbl val="0"/>
      </c:catAx>
      <c:valAx>
        <c:axId val="936072992"/>
        <c:scaling>
          <c:orientation val="minMax"/>
        </c:scaling>
        <c:delete val="0"/>
        <c:axPos val="l"/>
        <c:majorGridlines/>
        <c:numFmt formatCode="General" sourceLinked="1"/>
        <c:majorTickMark val="out"/>
        <c:minorTickMark val="none"/>
        <c:tickLblPos val="nextTo"/>
        <c:crossAx val="936071904"/>
        <c:crosses val="autoZero"/>
        <c:crossBetween val="between"/>
      </c:valAx>
      <c:serAx>
        <c:axId val="1023395024"/>
        <c:scaling>
          <c:orientation val="minMax"/>
        </c:scaling>
        <c:delete val="0"/>
        <c:axPos val="b"/>
        <c:majorTickMark val="out"/>
        <c:minorTickMark val="none"/>
        <c:tickLblPos val="nextTo"/>
        <c:txPr>
          <a:bodyPr/>
          <a:lstStyle/>
          <a:p>
            <a:pPr>
              <a:defRPr sz="1200"/>
            </a:pPr>
            <a:endParaRPr lang="en-US"/>
          </a:p>
        </c:txPr>
        <c:crossAx val="936072992"/>
        <c:crosses val="autoZero"/>
      </c:serAx>
    </c:plotArea>
    <c:legend>
      <c:legendPos val="r"/>
      <c:layout>
        <c:manualLayout>
          <c:xMode val="edge"/>
          <c:yMode val="edge"/>
          <c:x val="0.54987320541008033"/>
          <c:y val="0.27257217847769027"/>
          <c:w val="0.21665855151498289"/>
          <c:h val="0.25115157480314959"/>
        </c:manualLayout>
      </c:layout>
      <c:overlay val="0"/>
      <c:txPr>
        <a:bodyPr/>
        <a:lstStyle/>
        <a:p>
          <a:pPr>
            <a:defRPr sz="1200"/>
          </a:pPr>
          <a:endParaRPr lang="en-US"/>
        </a:p>
      </c:txPr>
    </c:legend>
    <c:plotVisOnly val="1"/>
    <c:dispBlanksAs val="gap"/>
    <c:showDLblsOverMax val="0"/>
  </c:chart>
  <c:txPr>
    <a:bodyPr/>
    <a:lstStyle/>
    <a:p>
      <a:pPr>
        <a:defRPr sz="1050" b="1">
          <a:solidFill>
            <a:schemeClr val="bg1"/>
          </a:solidFil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E9A2A5-5F2E-4E59-B65C-AA7B657A0F63}" type="datetimeFigureOut">
              <a:rPr lang="en-US" smtClean="0"/>
              <a:t>7/30/2015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E53017-CCEB-43CD-8E34-63EF6DA23899}" type="slidenum">
              <a:rPr lang="en-US" smtClean="0"/>
              <a:t>‹#›</a:t>
            </a:fld>
            <a:endParaRPr lang="en-US"/>
          </a:p>
        </p:txBody>
      </p:sp>
    </p:spTree>
    <p:extLst>
      <p:ext uri="{BB962C8B-B14F-4D97-AF65-F5344CB8AC3E}">
        <p14:creationId xmlns:p14="http://schemas.microsoft.com/office/powerpoint/2010/main" val="833058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ature.com/scientificamerican/journal/v293/n2/full/scientificamerican0805-32.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dx.doi.org/10.4306/pi.2015.12.1.125"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10</a:t>
            </a:r>
            <a:r>
              <a:rPr lang="en-US" baseline="30000" dirty="0" smtClean="0"/>
              <a:t>15</a:t>
            </a:r>
            <a:r>
              <a:rPr lang="en-US" dirty="0" smtClean="0"/>
              <a:t> </a:t>
            </a:r>
            <a:r>
              <a:rPr lang="en-US" dirty="0" err="1" smtClean="0"/>
              <a:t>Peta</a:t>
            </a:r>
            <a:r>
              <a:rPr lang="en-US" dirty="0" smtClean="0"/>
              <a:t>-Byte data demands</a:t>
            </a:r>
            <a:endParaRPr lang="en-US" dirty="0"/>
          </a:p>
        </p:txBody>
      </p:sp>
      <p:sp>
        <p:nvSpPr>
          <p:cNvPr id="4" name="Slide Number Placeholder 3"/>
          <p:cNvSpPr>
            <a:spLocks noGrp="1"/>
          </p:cNvSpPr>
          <p:nvPr>
            <p:ph type="sldNum" sz="quarter" idx="10"/>
          </p:nvPr>
        </p:nvSpPr>
        <p:spPr/>
        <p:txBody>
          <a:bodyPr/>
          <a:lstStyle/>
          <a:p>
            <a:fld id="{F913F962-60B0-45E7-B8A2-AEA58BE83F33}" type="slidenum">
              <a:rPr lang="en-US" smtClean="0"/>
              <a:t>3</a:t>
            </a:fld>
            <a:endParaRPr lang="en-US"/>
          </a:p>
        </p:txBody>
      </p:sp>
    </p:spTree>
    <p:extLst>
      <p:ext uri="{BB962C8B-B14F-4D97-AF65-F5344CB8AC3E}">
        <p14:creationId xmlns:p14="http://schemas.microsoft.com/office/powerpoint/2010/main" val="508567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1" dirty="0" err="1" smtClean="0">
                <a:hlinkClick r:id="rId3"/>
              </a:rPr>
              <a:t>Kryder's</a:t>
            </a:r>
            <a:r>
              <a:rPr lang="en-US" b="1" dirty="0" smtClean="0">
                <a:hlinkClick r:id="rId3"/>
              </a:rPr>
              <a:t> law</a:t>
            </a:r>
            <a:r>
              <a:rPr lang="en-US" b="1" dirty="0" smtClean="0"/>
              <a:t>, </a:t>
            </a:r>
            <a:r>
              <a:rPr lang="en-US" dirty="0" smtClean="0"/>
              <a:t>Chip Walter - Scientific American, 2005 - nature.com</a:t>
            </a:r>
          </a:p>
          <a:p>
            <a:r>
              <a:rPr lang="en-US" b="1" dirty="0" smtClean="0"/>
              <a:t>On Average, Data storage doubles every 1.2 </a:t>
            </a:r>
            <a:r>
              <a:rPr lang="en-US" b="1" dirty="0" err="1" smtClean="0"/>
              <a:t>yrs</a:t>
            </a:r>
            <a:r>
              <a:rPr lang="en-US" b="1" dirty="0" smtClean="0"/>
              <a:t>, Computational</a:t>
            </a:r>
            <a:r>
              <a:rPr lang="en-US" b="1" baseline="0" dirty="0" smtClean="0"/>
              <a:t> power double each 1.6 years.</a:t>
            </a:r>
            <a:endParaRPr lang="en-US" b="1" dirty="0" smtClean="0"/>
          </a:p>
          <a:p>
            <a:endParaRPr lang="en-US" dirty="0"/>
          </a:p>
        </p:txBody>
      </p:sp>
      <p:sp>
        <p:nvSpPr>
          <p:cNvPr id="4" name="Slide Number Placeholder 3"/>
          <p:cNvSpPr>
            <a:spLocks noGrp="1"/>
          </p:cNvSpPr>
          <p:nvPr>
            <p:ph type="sldNum" sz="quarter" idx="10"/>
          </p:nvPr>
        </p:nvSpPr>
        <p:spPr/>
        <p:txBody>
          <a:bodyPr/>
          <a:lstStyle/>
          <a:p>
            <a:fld id="{F913F962-60B0-45E7-B8A2-AEA58BE83F33}" type="slidenum">
              <a:rPr lang="en-US" smtClean="0"/>
              <a:t>12</a:t>
            </a:fld>
            <a:endParaRPr lang="en-US"/>
          </a:p>
        </p:txBody>
      </p:sp>
    </p:spTree>
    <p:extLst>
      <p:ext uri="{BB962C8B-B14F-4D97-AF65-F5344CB8AC3E}">
        <p14:creationId xmlns:p14="http://schemas.microsoft.com/office/powerpoint/2010/main" val="531752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17" indent="-285699" eaLnBrk="0" hangingPunct="0">
              <a:defRPr>
                <a:solidFill>
                  <a:schemeClr val="tx1"/>
                </a:solidFill>
                <a:latin typeface="Arial" charset="0"/>
              </a:defRPr>
            </a:lvl2pPr>
            <a:lvl3pPr marL="1142796" indent="-228560" eaLnBrk="0" hangingPunct="0">
              <a:defRPr>
                <a:solidFill>
                  <a:schemeClr val="tx1"/>
                </a:solidFill>
                <a:latin typeface="Arial" charset="0"/>
              </a:defRPr>
            </a:lvl3pPr>
            <a:lvl4pPr marL="1599914" indent="-228560" eaLnBrk="0" hangingPunct="0">
              <a:defRPr>
                <a:solidFill>
                  <a:schemeClr val="tx1"/>
                </a:solidFill>
                <a:latin typeface="Arial" charset="0"/>
              </a:defRPr>
            </a:lvl4pPr>
            <a:lvl5pPr marL="2057034" indent="-228560" eaLnBrk="0" hangingPunct="0">
              <a:defRPr>
                <a:solidFill>
                  <a:schemeClr val="tx1"/>
                </a:solidFill>
                <a:latin typeface="Arial" charset="0"/>
              </a:defRPr>
            </a:lvl5pPr>
            <a:lvl6pPr marL="2514152" indent="-228560" eaLnBrk="0" fontAlgn="base" hangingPunct="0">
              <a:spcBef>
                <a:spcPct val="0"/>
              </a:spcBef>
              <a:spcAft>
                <a:spcPct val="0"/>
              </a:spcAft>
              <a:defRPr>
                <a:solidFill>
                  <a:schemeClr val="tx1"/>
                </a:solidFill>
                <a:latin typeface="Arial" charset="0"/>
              </a:defRPr>
            </a:lvl6pPr>
            <a:lvl7pPr marL="2971271" indent="-228560" eaLnBrk="0" fontAlgn="base" hangingPunct="0">
              <a:spcBef>
                <a:spcPct val="0"/>
              </a:spcBef>
              <a:spcAft>
                <a:spcPct val="0"/>
              </a:spcAft>
              <a:defRPr>
                <a:solidFill>
                  <a:schemeClr val="tx1"/>
                </a:solidFill>
                <a:latin typeface="Arial" charset="0"/>
              </a:defRPr>
            </a:lvl7pPr>
            <a:lvl8pPr marL="3428389" indent="-228560" eaLnBrk="0" fontAlgn="base" hangingPunct="0">
              <a:spcBef>
                <a:spcPct val="0"/>
              </a:spcBef>
              <a:spcAft>
                <a:spcPct val="0"/>
              </a:spcAft>
              <a:defRPr>
                <a:solidFill>
                  <a:schemeClr val="tx1"/>
                </a:solidFill>
                <a:latin typeface="Arial" charset="0"/>
              </a:defRPr>
            </a:lvl8pPr>
            <a:lvl9pPr marL="3885507" indent="-228560" eaLnBrk="0" fontAlgn="base" hangingPunct="0">
              <a:spcBef>
                <a:spcPct val="0"/>
              </a:spcBef>
              <a:spcAft>
                <a:spcPct val="0"/>
              </a:spcAft>
              <a:defRPr>
                <a:solidFill>
                  <a:schemeClr val="tx1"/>
                </a:solidFill>
                <a:latin typeface="Arial" charset="0"/>
              </a:defRPr>
            </a:lvl9pPr>
          </a:lstStyle>
          <a:p>
            <a:pPr eaLnBrk="1" hangingPunct="1"/>
            <a:fld id="{719F748E-AA79-46E5-950F-A6C53CA7676A}" type="slidenum">
              <a:rPr lang="it-IT" smtClean="0"/>
              <a:pPr eaLnBrk="1" hangingPunct="1"/>
              <a:t>14</a:t>
            </a:fld>
            <a:endParaRPr lang="it-IT" smtClean="0"/>
          </a:p>
        </p:txBody>
      </p:sp>
      <p:sp>
        <p:nvSpPr>
          <p:cNvPr id="34819" name="Rectangle 2"/>
          <p:cNvSpPr>
            <a:spLocks noGrp="1" noRot="1" noChangeAspect="1" noChangeArrowheads="1" noTextEdit="1"/>
          </p:cNvSpPr>
          <p:nvPr>
            <p:ph type="sldImg"/>
          </p:nvPr>
        </p:nvSpPr>
        <p:spPr>
          <a:xfrm>
            <a:off x="1144588" y="685800"/>
            <a:ext cx="4570412" cy="3429000"/>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112"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1217484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 Data has intrinsically multi-dimensional characteristics …</a:t>
            </a:r>
          </a:p>
          <a:p>
            <a:endParaRPr lang="en-US" dirty="0"/>
          </a:p>
        </p:txBody>
      </p:sp>
      <p:sp>
        <p:nvSpPr>
          <p:cNvPr id="4" name="Slide Number Placeholder 3"/>
          <p:cNvSpPr>
            <a:spLocks noGrp="1"/>
          </p:cNvSpPr>
          <p:nvPr>
            <p:ph type="sldNum" sz="quarter" idx="10"/>
          </p:nvPr>
        </p:nvSpPr>
        <p:spPr/>
        <p:txBody>
          <a:bodyPr/>
          <a:lstStyle/>
          <a:p>
            <a:fld id="{10A82DDC-4E89-433E-8809-5C11A4C0EB0E}" type="slidenum">
              <a:rPr lang="en-US" smtClean="0"/>
              <a:t>15</a:t>
            </a:fld>
            <a:endParaRPr lang="en-US"/>
          </a:p>
        </p:txBody>
      </p:sp>
    </p:spTree>
    <p:extLst>
      <p:ext uri="{BB962C8B-B14F-4D97-AF65-F5344CB8AC3E}">
        <p14:creationId xmlns:p14="http://schemas.microsoft.com/office/powerpoint/2010/main" val="190237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 Data has intrinsically multi-dimensional characteristics …</a:t>
            </a:r>
          </a:p>
          <a:p>
            <a:endParaRPr lang="en-US" dirty="0"/>
          </a:p>
        </p:txBody>
      </p:sp>
      <p:sp>
        <p:nvSpPr>
          <p:cNvPr id="4" name="Slide Number Placeholder 3"/>
          <p:cNvSpPr>
            <a:spLocks noGrp="1"/>
          </p:cNvSpPr>
          <p:nvPr>
            <p:ph type="sldNum" sz="quarter" idx="10"/>
          </p:nvPr>
        </p:nvSpPr>
        <p:spPr/>
        <p:txBody>
          <a:bodyPr/>
          <a:lstStyle/>
          <a:p>
            <a:fld id="{10A82DDC-4E89-433E-8809-5C11A4C0EB0E}" type="slidenum">
              <a:rPr lang="en-US" smtClean="0"/>
              <a:t>16</a:t>
            </a:fld>
            <a:endParaRPr lang="en-US"/>
          </a:p>
        </p:txBody>
      </p:sp>
    </p:spTree>
    <p:extLst>
      <p:ext uri="{BB962C8B-B14F-4D97-AF65-F5344CB8AC3E}">
        <p14:creationId xmlns:p14="http://schemas.microsoft.com/office/powerpoint/2010/main" val="2473973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17" indent="-285699" eaLnBrk="0" hangingPunct="0">
              <a:defRPr>
                <a:solidFill>
                  <a:schemeClr val="tx1"/>
                </a:solidFill>
                <a:latin typeface="Arial" charset="0"/>
              </a:defRPr>
            </a:lvl2pPr>
            <a:lvl3pPr marL="1142796" indent="-228560" eaLnBrk="0" hangingPunct="0">
              <a:defRPr>
                <a:solidFill>
                  <a:schemeClr val="tx1"/>
                </a:solidFill>
                <a:latin typeface="Arial" charset="0"/>
              </a:defRPr>
            </a:lvl3pPr>
            <a:lvl4pPr marL="1599914" indent="-228560" eaLnBrk="0" hangingPunct="0">
              <a:defRPr>
                <a:solidFill>
                  <a:schemeClr val="tx1"/>
                </a:solidFill>
                <a:latin typeface="Arial" charset="0"/>
              </a:defRPr>
            </a:lvl4pPr>
            <a:lvl5pPr marL="2057034" indent="-228560" eaLnBrk="0" hangingPunct="0">
              <a:defRPr>
                <a:solidFill>
                  <a:schemeClr val="tx1"/>
                </a:solidFill>
                <a:latin typeface="Arial" charset="0"/>
              </a:defRPr>
            </a:lvl5pPr>
            <a:lvl6pPr marL="2514152" indent="-228560" eaLnBrk="0" fontAlgn="base" hangingPunct="0">
              <a:spcBef>
                <a:spcPct val="0"/>
              </a:spcBef>
              <a:spcAft>
                <a:spcPct val="0"/>
              </a:spcAft>
              <a:defRPr>
                <a:solidFill>
                  <a:schemeClr val="tx1"/>
                </a:solidFill>
                <a:latin typeface="Arial" charset="0"/>
              </a:defRPr>
            </a:lvl6pPr>
            <a:lvl7pPr marL="2971271" indent="-228560" eaLnBrk="0" fontAlgn="base" hangingPunct="0">
              <a:spcBef>
                <a:spcPct val="0"/>
              </a:spcBef>
              <a:spcAft>
                <a:spcPct val="0"/>
              </a:spcAft>
              <a:defRPr>
                <a:solidFill>
                  <a:schemeClr val="tx1"/>
                </a:solidFill>
                <a:latin typeface="Arial" charset="0"/>
              </a:defRPr>
            </a:lvl7pPr>
            <a:lvl8pPr marL="3428389" indent="-228560" eaLnBrk="0" fontAlgn="base" hangingPunct="0">
              <a:spcBef>
                <a:spcPct val="0"/>
              </a:spcBef>
              <a:spcAft>
                <a:spcPct val="0"/>
              </a:spcAft>
              <a:defRPr>
                <a:solidFill>
                  <a:schemeClr val="tx1"/>
                </a:solidFill>
                <a:latin typeface="Arial" charset="0"/>
              </a:defRPr>
            </a:lvl8pPr>
            <a:lvl9pPr marL="3885507" indent="-228560" eaLnBrk="0" fontAlgn="base" hangingPunct="0">
              <a:spcBef>
                <a:spcPct val="0"/>
              </a:spcBef>
              <a:spcAft>
                <a:spcPct val="0"/>
              </a:spcAft>
              <a:defRPr>
                <a:solidFill>
                  <a:schemeClr val="tx1"/>
                </a:solidFill>
                <a:latin typeface="Arial" charset="0"/>
              </a:defRPr>
            </a:lvl9pPr>
          </a:lstStyle>
          <a:p>
            <a:pPr eaLnBrk="1" hangingPunct="1"/>
            <a:fld id="{719F748E-AA79-46E5-950F-A6C53CA7676A}" type="slidenum">
              <a:rPr lang="it-IT" smtClean="0"/>
              <a:pPr eaLnBrk="1" hangingPunct="1"/>
              <a:t>17</a:t>
            </a:fld>
            <a:endParaRPr lang="it-IT" smtClean="0"/>
          </a:p>
        </p:txBody>
      </p:sp>
      <p:sp>
        <p:nvSpPr>
          <p:cNvPr id="34819" name="Rectangle 2"/>
          <p:cNvSpPr>
            <a:spLocks noGrp="1" noRot="1" noChangeAspect="1" noChangeArrowheads="1" noTextEdit="1"/>
          </p:cNvSpPr>
          <p:nvPr>
            <p:ph type="sldImg"/>
          </p:nvPr>
        </p:nvSpPr>
        <p:spPr>
          <a:xfrm>
            <a:off x="1144588" y="685800"/>
            <a:ext cx="4570412" cy="3429000"/>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Imaging </a:t>
            </a:r>
            <a:r>
              <a:rPr lang="en-US" dirty="0" err="1"/>
              <a:t>Pheno</a:t>
            </a:r>
            <a:r>
              <a:rPr lang="en-US" dirty="0"/>
              <a:t>/Genotype Associations:</a:t>
            </a:r>
            <a:br>
              <a:rPr lang="en-US" dirty="0"/>
            </a:br>
            <a:r>
              <a:rPr lang="en-US" dirty="0"/>
              <a:t>Data</a:t>
            </a:r>
            <a:endParaRPr lang="en-US" dirty="0">
              <a:latin typeface="Arial" pitchFamily="-112"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882600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17" indent="-285699" eaLnBrk="0" hangingPunct="0">
              <a:defRPr>
                <a:solidFill>
                  <a:schemeClr val="tx1"/>
                </a:solidFill>
                <a:latin typeface="Arial" charset="0"/>
              </a:defRPr>
            </a:lvl2pPr>
            <a:lvl3pPr marL="1142796" indent="-228560" eaLnBrk="0" hangingPunct="0">
              <a:defRPr>
                <a:solidFill>
                  <a:schemeClr val="tx1"/>
                </a:solidFill>
                <a:latin typeface="Arial" charset="0"/>
              </a:defRPr>
            </a:lvl3pPr>
            <a:lvl4pPr marL="1599914" indent="-228560" eaLnBrk="0" hangingPunct="0">
              <a:defRPr>
                <a:solidFill>
                  <a:schemeClr val="tx1"/>
                </a:solidFill>
                <a:latin typeface="Arial" charset="0"/>
              </a:defRPr>
            </a:lvl4pPr>
            <a:lvl5pPr marL="2057034" indent="-228560" eaLnBrk="0" hangingPunct="0">
              <a:defRPr>
                <a:solidFill>
                  <a:schemeClr val="tx1"/>
                </a:solidFill>
                <a:latin typeface="Arial" charset="0"/>
              </a:defRPr>
            </a:lvl5pPr>
            <a:lvl6pPr marL="2514152" indent="-228560" eaLnBrk="0" fontAlgn="base" hangingPunct="0">
              <a:spcBef>
                <a:spcPct val="0"/>
              </a:spcBef>
              <a:spcAft>
                <a:spcPct val="0"/>
              </a:spcAft>
              <a:defRPr>
                <a:solidFill>
                  <a:schemeClr val="tx1"/>
                </a:solidFill>
                <a:latin typeface="Arial" charset="0"/>
              </a:defRPr>
            </a:lvl6pPr>
            <a:lvl7pPr marL="2971271" indent="-228560" eaLnBrk="0" fontAlgn="base" hangingPunct="0">
              <a:spcBef>
                <a:spcPct val="0"/>
              </a:spcBef>
              <a:spcAft>
                <a:spcPct val="0"/>
              </a:spcAft>
              <a:defRPr>
                <a:solidFill>
                  <a:schemeClr val="tx1"/>
                </a:solidFill>
                <a:latin typeface="Arial" charset="0"/>
              </a:defRPr>
            </a:lvl7pPr>
            <a:lvl8pPr marL="3428389" indent="-228560" eaLnBrk="0" fontAlgn="base" hangingPunct="0">
              <a:spcBef>
                <a:spcPct val="0"/>
              </a:spcBef>
              <a:spcAft>
                <a:spcPct val="0"/>
              </a:spcAft>
              <a:defRPr>
                <a:solidFill>
                  <a:schemeClr val="tx1"/>
                </a:solidFill>
                <a:latin typeface="Arial" charset="0"/>
              </a:defRPr>
            </a:lvl8pPr>
            <a:lvl9pPr marL="3885507" indent="-228560" eaLnBrk="0" fontAlgn="base" hangingPunct="0">
              <a:spcBef>
                <a:spcPct val="0"/>
              </a:spcBef>
              <a:spcAft>
                <a:spcPct val="0"/>
              </a:spcAft>
              <a:defRPr>
                <a:solidFill>
                  <a:schemeClr val="tx1"/>
                </a:solidFill>
                <a:latin typeface="Arial" charset="0"/>
              </a:defRPr>
            </a:lvl9pPr>
          </a:lstStyle>
          <a:p>
            <a:pPr eaLnBrk="1" hangingPunct="1"/>
            <a:fld id="{719F748E-AA79-46E5-950F-A6C53CA7676A}" type="slidenum">
              <a:rPr lang="it-IT" smtClean="0"/>
              <a:pPr eaLnBrk="1" hangingPunct="1"/>
              <a:t>18</a:t>
            </a:fld>
            <a:endParaRPr lang="it-IT" smtClean="0"/>
          </a:p>
        </p:txBody>
      </p:sp>
      <p:sp>
        <p:nvSpPr>
          <p:cNvPr id="34819" name="Rectangle 2"/>
          <p:cNvSpPr>
            <a:spLocks noGrp="1" noRot="1" noChangeAspect="1" noChangeArrowheads="1" noTextEdit="1"/>
          </p:cNvSpPr>
          <p:nvPr>
            <p:ph type="sldImg"/>
          </p:nvPr>
        </p:nvSpPr>
        <p:spPr>
          <a:xfrm>
            <a:off x="1144588" y="685800"/>
            <a:ext cx="4570412" cy="3429000"/>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Imaging </a:t>
            </a:r>
            <a:r>
              <a:rPr lang="en-US" dirty="0" err="1"/>
              <a:t>Pheno</a:t>
            </a:r>
            <a:r>
              <a:rPr lang="en-US" dirty="0"/>
              <a:t>/Genotype Associations</a:t>
            </a:r>
            <a:r>
              <a:rPr lang="en-US" dirty="0" smtClean="0"/>
              <a:t>:</a:t>
            </a:r>
            <a:r>
              <a:rPr lang="en-US" baseline="0" dirty="0"/>
              <a:t> </a:t>
            </a:r>
            <a:r>
              <a:rPr lang="en-US" baseline="0" dirty="0" smtClean="0"/>
              <a:t>Early Onset AD’s</a:t>
            </a:r>
            <a:endParaRPr lang="en-US" dirty="0">
              <a:latin typeface="Arial" pitchFamily="-112"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555114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17" indent="-285699" eaLnBrk="0" hangingPunct="0">
              <a:defRPr>
                <a:solidFill>
                  <a:schemeClr val="tx1"/>
                </a:solidFill>
                <a:latin typeface="Arial" charset="0"/>
              </a:defRPr>
            </a:lvl2pPr>
            <a:lvl3pPr marL="1142796" indent="-228560" eaLnBrk="0" hangingPunct="0">
              <a:defRPr>
                <a:solidFill>
                  <a:schemeClr val="tx1"/>
                </a:solidFill>
                <a:latin typeface="Arial" charset="0"/>
              </a:defRPr>
            </a:lvl3pPr>
            <a:lvl4pPr marL="1599914" indent="-228560" eaLnBrk="0" hangingPunct="0">
              <a:defRPr>
                <a:solidFill>
                  <a:schemeClr val="tx1"/>
                </a:solidFill>
                <a:latin typeface="Arial" charset="0"/>
              </a:defRPr>
            </a:lvl4pPr>
            <a:lvl5pPr marL="2057034" indent="-228560" eaLnBrk="0" hangingPunct="0">
              <a:defRPr>
                <a:solidFill>
                  <a:schemeClr val="tx1"/>
                </a:solidFill>
                <a:latin typeface="Arial" charset="0"/>
              </a:defRPr>
            </a:lvl5pPr>
            <a:lvl6pPr marL="2514152" indent="-228560" eaLnBrk="0" fontAlgn="base" hangingPunct="0">
              <a:spcBef>
                <a:spcPct val="0"/>
              </a:spcBef>
              <a:spcAft>
                <a:spcPct val="0"/>
              </a:spcAft>
              <a:defRPr>
                <a:solidFill>
                  <a:schemeClr val="tx1"/>
                </a:solidFill>
                <a:latin typeface="Arial" charset="0"/>
              </a:defRPr>
            </a:lvl6pPr>
            <a:lvl7pPr marL="2971271" indent="-228560" eaLnBrk="0" fontAlgn="base" hangingPunct="0">
              <a:spcBef>
                <a:spcPct val="0"/>
              </a:spcBef>
              <a:spcAft>
                <a:spcPct val="0"/>
              </a:spcAft>
              <a:defRPr>
                <a:solidFill>
                  <a:schemeClr val="tx1"/>
                </a:solidFill>
                <a:latin typeface="Arial" charset="0"/>
              </a:defRPr>
            </a:lvl7pPr>
            <a:lvl8pPr marL="3428389" indent="-228560" eaLnBrk="0" fontAlgn="base" hangingPunct="0">
              <a:spcBef>
                <a:spcPct val="0"/>
              </a:spcBef>
              <a:spcAft>
                <a:spcPct val="0"/>
              </a:spcAft>
              <a:defRPr>
                <a:solidFill>
                  <a:schemeClr val="tx1"/>
                </a:solidFill>
                <a:latin typeface="Arial" charset="0"/>
              </a:defRPr>
            </a:lvl8pPr>
            <a:lvl9pPr marL="3885507" indent="-228560" eaLnBrk="0" fontAlgn="base" hangingPunct="0">
              <a:spcBef>
                <a:spcPct val="0"/>
              </a:spcBef>
              <a:spcAft>
                <a:spcPct val="0"/>
              </a:spcAft>
              <a:defRPr>
                <a:solidFill>
                  <a:schemeClr val="tx1"/>
                </a:solidFill>
                <a:latin typeface="Arial" charset="0"/>
              </a:defRPr>
            </a:lvl9pPr>
          </a:lstStyle>
          <a:p>
            <a:pPr eaLnBrk="1" hangingPunct="1"/>
            <a:fld id="{719F748E-AA79-46E5-950F-A6C53CA7676A}" type="slidenum">
              <a:rPr lang="it-IT" smtClean="0"/>
              <a:pPr eaLnBrk="1" hangingPunct="1"/>
              <a:t>19</a:t>
            </a:fld>
            <a:endParaRPr lang="it-IT" smtClean="0"/>
          </a:p>
        </p:txBody>
      </p:sp>
      <p:sp>
        <p:nvSpPr>
          <p:cNvPr id="34819" name="Rectangle 2"/>
          <p:cNvSpPr>
            <a:spLocks noGrp="1" noRot="1" noChangeAspect="1" noChangeArrowheads="1" noTextEdit="1"/>
          </p:cNvSpPr>
          <p:nvPr>
            <p:ph type="sldImg"/>
          </p:nvPr>
        </p:nvSpPr>
        <p:spPr>
          <a:xfrm>
            <a:off x="1144588" y="685800"/>
            <a:ext cx="4570412" cy="3429000"/>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 global shape analysis (GSA) pipeline workflow and one example of a 3D scene output file indicating statistically significant (p-value&lt;0.05) volumetric differences between the early-onset Alzheimer's disease and early-onset mild cognitive impairment cohorts. These scene files are generated for each group comparison and each shape or volume metric.       Psychiatry </a:t>
            </a:r>
            <a:r>
              <a:rPr lang="en-US" dirty="0" err="1" smtClean="0"/>
              <a:t>Investig</a:t>
            </a:r>
            <a:r>
              <a:rPr lang="en-US" dirty="0" smtClean="0"/>
              <a:t>. 2015 Jan;12(1):125-135.</a:t>
            </a:r>
            <a:br>
              <a:rPr lang="en-US" dirty="0" smtClean="0"/>
            </a:br>
            <a:r>
              <a:rPr lang="en-US" dirty="0" smtClean="0">
                <a:hlinkClick r:id="rId3"/>
              </a:rPr>
              <a:t>http://dx.doi.org/10.4306/pi.2015.12.1.125</a:t>
            </a:r>
            <a:endParaRPr lang="en-US" dirty="0">
              <a:latin typeface="Arial" pitchFamily="-112"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1084205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17" indent="-285699" eaLnBrk="0" hangingPunct="0">
              <a:defRPr>
                <a:solidFill>
                  <a:schemeClr val="tx1"/>
                </a:solidFill>
                <a:latin typeface="Arial" charset="0"/>
              </a:defRPr>
            </a:lvl2pPr>
            <a:lvl3pPr marL="1142796" indent="-228560" eaLnBrk="0" hangingPunct="0">
              <a:defRPr>
                <a:solidFill>
                  <a:schemeClr val="tx1"/>
                </a:solidFill>
                <a:latin typeface="Arial" charset="0"/>
              </a:defRPr>
            </a:lvl3pPr>
            <a:lvl4pPr marL="1599914" indent="-228560" eaLnBrk="0" hangingPunct="0">
              <a:defRPr>
                <a:solidFill>
                  <a:schemeClr val="tx1"/>
                </a:solidFill>
                <a:latin typeface="Arial" charset="0"/>
              </a:defRPr>
            </a:lvl4pPr>
            <a:lvl5pPr marL="2057034" indent="-228560" eaLnBrk="0" hangingPunct="0">
              <a:defRPr>
                <a:solidFill>
                  <a:schemeClr val="tx1"/>
                </a:solidFill>
                <a:latin typeface="Arial" charset="0"/>
              </a:defRPr>
            </a:lvl5pPr>
            <a:lvl6pPr marL="2514152" indent="-228560" eaLnBrk="0" fontAlgn="base" hangingPunct="0">
              <a:spcBef>
                <a:spcPct val="0"/>
              </a:spcBef>
              <a:spcAft>
                <a:spcPct val="0"/>
              </a:spcAft>
              <a:defRPr>
                <a:solidFill>
                  <a:schemeClr val="tx1"/>
                </a:solidFill>
                <a:latin typeface="Arial" charset="0"/>
              </a:defRPr>
            </a:lvl6pPr>
            <a:lvl7pPr marL="2971271" indent="-228560" eaLnBrk="0" fontAlgn="base" hangingPunct="0">
              <a:spcBef>
                <a:spcPct val="0"/>
              </a:spcBef>
              <a:spcAft>
                <a:spcPct val="0"/>
              </a:spcAft>
              <a:defRPr>
                <a:solidFill>
                  <a:schemeClr val="tx1"/>
                </a:solidFill>
                <a:latin typeface="Arial" charset="0"/>
              </a:defRPr>
            </a:lvl7pPr>
            <a:lvl8pPr marL="3428389" indent="-228560" eaLnBrk="0" fontAlgn="base" hangingPunct="0">
              <a:spcBef>
                <a:spcPct val="0"/>
              </a:spcBef>
              <a:spcAft>
                <a:spcPct val="0"/>
              </a:spcAft>
              <a:defRPr>
                <a:solidFill>
                  <a:schemeClr val="tx1"/>
                </a:solidFill>
                <a:latin typeface="Arial" charset="0"/>
              </a:defRPr>
            </a:lvl8pPr>
            <a:lvl9pPr marL="3885507" indent="-228560" eaLnBrk="0" fontAlgn="base" hangingPunct="0">
              <a:spcBef>
                <a:spcPct val="0"/>
              </a:spcBef>
              <a:spcAft>
                <a:spcPct val="0"/>
              </a:spcAft>
              <a:defRPr>
                <a:solidFill>
                  <a:schemeClr val="tx1"/>
                </a:solidFill>
                <a:latin typeface="Arial" charset="0"/>
              </a:defRPr>
            </a:lvl9pPr>
          </a:lstStyle>
          <a:p>
            <a:pPr eaLnBrk="1" hangingPunct="1"/>
            <a:fld id="{719F748E-AA79-46E5-950F-A6C53CA7676A}" type="slidenum">
              <a:rPr lang="it-IT" smtClean="0"/>
              <a:pPr eaLnBrk="1" hangingPunct="1"/>
              <a:t>20</a:t>
            </a:fld>
            <a:endParaRPr lang="it-IT" smtClean="0"/>
          </a:p>
        </p:txBody>
      </p:sp>
      <p:sp>
        <p:nvSpPr>
          <p:cNvPr id="34819" name="Rectangle 2"/>
          <p:cNvSpPr>
            <a:spLocks noGrp="1" noRot="1" noChangeAspect="1" noChangeArrowheads="1" noTextEdit="1"/>
          </p:cNvSpPr>
          <p:nvPr>
            <p:ph type="sldImg"/>
          </p:nvPr>
        </p:nvSpPr>
        <p:spPr>
          <a:xfrm>
            <a:off x="1144588" y="685800"/>
            <a:ext cx="4570412" cy="3429000"/>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Imaging </a:t>
            </a:r>
            <a:r>
              <a:rPr lang="en-US" dirty="0" err="1"/>
              <a:t>Pheno</a:t>
            </a:r>
            <a:r>
              <a:rPr lang="en-US" dirty="0"/>
              <a:t>/Genotype Associations:</a:t>
            </a:r>
            <a:br>
              <a:rPr lang="en-US" dirty="0"/>
            </a:br>
            <a:r>
              <a:rPr lang="en-US" dirty="0"/>
              <a:t>Data</a:t>
            </a:r>
            <a:endParaRPr lang="en-US" dirty="0">
              <a:latin typeface="Arial" pitchFamily="-112"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1333835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17" indent="-285699" eaLnBrk="0" hangingPunct="0">
              <a:defRPr>
                <a:solidFill>
                  <a:schemeClr val="tx1"/>
                </a:solidFill>
                <a:latin typeface="Arial" charset="0"/>
              </a:defRPr>
            </a:lvl2pPr>
            <a:lvl3pPr marL="1142796" indent="-228560" eaLnBrk="0" hangingPunct="0">
              <a:defRPr>
                <a:solidFill>
                  <a:schemeClr val="tx1"/>
                </a:solidFill>
                <a:latin typeface="Arial" charset="0"/>
              </a:defRPr>
            </a:lvl3pPr>
            <a:lvl4pPr marL="1599914" indent="-228560" eaLnBrk="0" hangingPunct="0">
              <a:defRPr>
                <a:solidFill>
                  <a:schemeClr val="tx1"/>
                </a:solidFill>
                <a:latin typeface="Arial" charset="0"/>
              </a:defRPr>
            </a:lvl4pPr>
            <a:lvl5pPr marL="2057034" indent="-228560" eaLnBrk="0" hangingPunct="0">
              <a:defRPr>
                <a:solidFill>
                  <a:schemeClr val="tx1"/>
                </a:solidFill>
                <a:latin typeface="Arial" charset="0"/>
              </a:defRPr>
            </a:lvl5pPr>
            <a:lvl6pPr marL="2514152" indent="-228560" eaLnBrk="0" fontAlgn="base" hangingPunct="0">
              <a:spcBef>
                <a:spcPct val="0"/>
              </a:spcBef>
              <a:spcAft>
                <a:spcPct val="0"/>
              </a:spcAft>
              <a:defRPr>
                <a:solidFill>
                  <a:schemeClr val="tx1"/>
                </a:solidFill>
                <a:latin typeface="Arial" charset="0"/>
              </a:defRPr>
            </a:lvl6pPr>
            <a:lvl7pPr marL="2971271" indent="-228560" eaLnBrk="0" fontAlgn="base" hangingPunct="0">
              <a:spcBef>
                <a:spcPct val="0"/>
              </a:spcBef>
              <a:spcAft>
                <a:spcPct val="0"/>
              </a:spcAft>
              <a:defRPr>
                <a:solidFill>
                  <a:schemeClr val="tx1"/>
                </a:solidFill>
                <a:latin typeface="Arial" charset="0"/>
              </a:defRPr>
            </a:lvl7pPr>
            <a:lvl8pPr marL="3428389" indent="-228560" eaLnBrk="0" fontAlgn="base" hangingPunct="0">
              <a:spcBef>
                <a:spcPct val="0"/>
              </a:spcBef>
              <a:spcAft>
                <a:spcPct val="0"/>
              </a:spcAft>
              <a:defRPr>
                <a:solidFill>
                  <a:schemeClr val="tx1"/>
                </a:solidFill>
                <a:latin typeface="Arial" charset="0"/>
              </a:defRPr>
            </a:lvl8pPr>
            <a:lvl9pPr marL="3885507" indent="-228560" eaLnBrk="0" fontAlgn="base" hangingPunct="0">
              <a:spcBef>
                <a:spcPct val="0"/>
              </a:spcBef>
              <a:spcAft>
                <a:spcPct val="0"/>
              </a:spcAft>
              <a:defRPr>
                <a:solidFill>
                  <a:schemeClr val="tx1"/>
                </a:solidFill>
                <a:latin typeface="Arial" charset="0"/>
              </a:defRPr>
            </a:lvl9pPr>
          </a:lstStyle>
          <a:p>
            <a:pPr eaLnBrk="1" hangingPunct="1"/>
            <a:fld id="{719F748E-AA79-46E5-950F-A6C53CA7676A}" type="slidenum">
              <a:rPr lang="it-IT" smtClean="0"/>
              <a:pPr eaLnBrk="1" hangingPunct="1"/>
              <a:t>21</a:t>
            </a:fld>
            <a:endParaRPr lang="it-IT" smtClean="0"/>
          </a:p>
        </p:txBody>
      </p:sp>
      <p:sp>
        <p:nvSpPr>
          <p:cNvPr id="34819" name="Rectangle 2"/>
          <p:cNvSpPr>
            <a:spLocks noGrp="1" noRot="1" noChangeAspect="1" noChangeArrowheads="1" noTextEdit="1"/>
          </p:cNvSpPr>
          <p:nvPr>
            <p:ph type="sldImg"/>
          </p:nvPr>
        </p:nvSpPr>
        <p:spPr>
          <a:xfrm>
            <a:off x="1144588" y="685800"/>
            <a:ext cx="4570412" cy="3429000"/>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Imaging </a:t>
            </a:r>
            <a:r>
              <a:rPr lang="en-US" dirty="0" err="1"/>
              <a:t>Pheno</a:t>
            </a:r>
            <a:r>
              <a:rPr lang="en-US" dirty="0"/>
              <a:t>/Genotype Associations:</a:t>
            </a:r>
            <a:br>
              <a:rPr lang="en-US" dirty="0"/>
            </a:br>
            <a:r>
              <a:rPr lang="en-US" dirty="0"/>
              <a:t>Data</a:t>
            </a:r>
            <a:endParaRPr lang="en-US" dirty="0">
              <a:latin typeface="Arial" pitchFamily="-112"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3055340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17" indent="-285699" eaLnBrk="0" hangingPunct="0">
              <a:defRPr>
                <a:solidFill>
                  <a:schemeClr val="tx1"/>
                </a:solidFill>
                <a:latin typeface="Arial" charset="0"/>
              </a:defRPr>
            </a:lvl2pPr>
            <a:lvl3pPr marL="1142796" indent="-228560" eaLnBrk="0" hangingPunct="0">
              <a:defRPr>
                <a:solidFill>
                  <a:schemeClr val="tx1"/>
                </a:solidFill>
                <a:latin typeface="Arial" charset="0"/>
              </a:defRPr>
            </a:lvl3pPr>
            <a:lvl4pPr marL="1599914" indent="-228560" eaLnBrk="0" hangingPunct="0">
              <a:defRPr>
                <a:solidFill>
                  <a:schemeClr val="tx1"/>
                </a:solidFill>
                <a:latin typeface="Arial" charset="0"/>
              </a:defRPr>
            </a:lvl4pPr>
            <a:lvl5pPr marL="2057034" indent="-228560" eaLnBrk="0" hangingPunct="0">
              <a:defRPr>
                <a:solidFill>
                  <a:schemeClr val="tx1"/>
                </a:solidFill>
                <a:latin typeface="Arial" charset="0"/>
              </a:defRPr>
            </a:lvl5pPr>
            <a:lvl6pPr marL="2514152" indent="-228560" eaLnBrk="0" fontAlgn="base" hangingPunct="0">
              <a:spcBef>
                <a:spcPct val="0"/>
              </a:spcBef>
              <a:spcAft>
                <a:spcPct val="0"/>
              </a:spcAft>
              <a:defRPr>
                <a:solidFill>
                  <a:schemeClr val="tx1"/>
                </a:solidFill>
                <a:latin typeface="Arial" charset="0"/>
              </a:defRPr>
            </a:lvl6pPr>
            <a:lvl7pPr marL="2971271" indent="-228560" eaLnBrk="0" fontAlgn="base" hangingPunct="0">
              <a:spcBef>
                <a:spcPct val="0"/>
              </a:spcBef>
              <a:spcAft>
                <a:spcPct val="0"/>
              </a:spcAft>
              <a:defRPr>
                <a:solidFill>
                  <a:schemeClr val="tx1"/>
                </a:solidFill>
                <a:latin typeface="Arial" charset="0"/>
              </a:defRPr>
            </a:lvl7pPr>
            <a:lvl8pPr marL="3428389" indent="-228560" eaLnBrk="0" fontAlgn="base" hangingPunct="0">
              <a:spcBef>
                <a:spcPct val="0"/>
              </a:spcBef>
              <a:spcAft>
                <a:spcPct val="0"/>
              </a:spcAft>
              <a:defRPr>
                <a:solidFill>
                  <a:schemeClr val="tx1"/>
                </a:solidFill>
                <a:latin typeface="Arial" charset="0"/>
              </a:defRPr>
            </a:lvl8pPr>
            <a:lvl9pPr marL="3885507" indent="-228560" eaLnBrk="0" fontAlgn="base" hangingPunct="0">
              <a:spcBef>
                <a:spcPct val="0"/>
              </a:spcBef>
              <a:spcAft>
                <a:spcPct val="0"/>
              </a:spcAft>
              <a:defRPr>
                <a:solidFill>
                  <a:schemeClr val="tx1"/>
                </a:solidFill>
                <a:latin typeface="Arial" charset="0"/>
              </a:defRPr>
            </a:lvl9pPr>
          </a:lstStyle>
          <a:p>
            <a:pPr eaLnBrk="1" hangingPunct="1"/>
            <a:fld id="{719F748E-AA79-46E5-950F-A6C53CA7676A}" type="slidenum">
              <a:rPr lang="it-IT" smtClean="0"/>
              <a:pPr eaLnBrk="1" hangingPunct="1"/>
              <a:t>22</a:t>
            </a:fld>
            <a:endParaRPr lang="it-IT" smtClean="0"/>
          </a:p>
        </p:txBody>
      </p:sp>
      <p:sp>
        <p:nvSpPr>
          <p:cNvPr id="34819" name="Rectangle 2"/>
          <p:cNvSpPr>
            <a:spLocks noGrp="1" noRot="1" noChangeAspect="1" noChangeArrowheads="1" noTextEdit="1"/>
          </p:cNvSpPr>
          <p:nvPr>
            <p:ph type="sldImg"/>
          </p:nvPr>
        </p:nvSpPr>
        <p:spPr>
          <a:xfrm>
            <a:off x="1144588" y="685800"/>
            <a:ext cx="4570412" cy="3429000"/>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Imaging </a:t>
            </a:r>
            <a:r>
              <a:rPr lang="en-US" dirty="0" err="1"/>
              <a:t>Pheno</a:t>
            </a:r>
            <a:r>
              <a:rPr lang="en-US" dirty="0"/>
              <a:t>/Genotype Associations:</a:t>
            </a:r>
            <a:br>
              <a:rPr lang="en-US" dirty="0"/>
            </a:br>
            <a:r>
              <a:rPr lang="en-US" dirty="0"/>
              <a:t>Data</a:t>
            </a:r>
            <a:endParaRPr lang="en-US" dirty="0">
              <a:latin typeface="Arial" pitchFamily="-112"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999781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What is Big Data?</a:t>
            </a:r>
            <a:r>
              <a:rPr lang="en-US" sz="1200" kern="1200" dirty="0" smtClean="0">
                <a:solidFill>
                  <a:schemeClr val="tx1"/>
                </a:solidFill>
                <a:effectLst/>
                <a:latin typeface="+mn-lt"/>
                <a:ea typeface="+mn-ea"/>
                <a:cs typeface="+mn-cs"/>
              </a:rPr>
              <a:t> Big data is very different from traditional (small) data due to the exotic challenges it presents and because of its potential to revolutionize our understanding of the world around us. There are </a:t>
            </a:r>
            <a:r>
              <a:rPr lang="en-US" sz="1200" b="1" kern="1200" dirty="0" smtClean="0">
                <a:solidFill>
                  <a:schemeClr val="tx1"/>
                </a:solidFill>
                <a:effectLst/>
                <a:latin typeface="+mn-lt"/>
                <a:ea typeface="+mn-ea"/>
                <a:cs typeface="+mn-cs"/>
              </a:rPr>
              <a:t>6 characteristics that make Big Data unique</a:t>
            </a:r>
            <a:r>
              <a:rPr lang="en-US" sz="1200" kern="1200" dirty="0" smtClean="0">
                <a:solidFill>
                  <a:schemeClr val="tx1"/>
                </a:solidFill>
                <a:effectLst/>
                <a:latin typeface="+mn-lt"/>
                <a:ea typeface="+mn-ea"/>
                <a:cs typeface="+mn-cs"/>
              </a:rPr>
              <a:t>. These 6-dimensions (6Ds) of Big Data are defined by its unique attributes: </a:t>
            </a:r>
            <a:r>
              <a:rPr lang="en-US" sz="1200" b="1" kern="1200" dirty="0" smtClean="0">
                <a:solidFill>
                  <a:schemeClr val="tx1"/>
                </a:solidFill>
                <a:effectLst/>
                <a:latin typeface="+mn-lt"/>
                <a:ea typeface="+mn-ea"/>
                <a:cs typeface="+mn-cs"/>
              </a:rPr>
              <a:t>(1) Size </a:t>
            </a:r>
            <a:r>
              <a:rPr lang="en-US" sz="1200" kern="1200" dirty="0" smtClean="0">
                <a:solidFill>
                  <a:schemeClr val="tx1"/>
                </a:solidFill>
                <a:effectLst/>
                <a:latin typeface="+mn-lt"/>
                <a:ea typeface="+mn-ea"/>
                <a:cs typeface="+mn-cs"/>
              </a:rPr>
              <a:t>– the volume of data exceeds standard storage, memory and computational capabilities, </a:t>
            </a:r>
            <a:r>
              <a:rPr lang="en-US" sz="1200" b="1" kern="1200" dirty="0" smtClean="0">
                <a:solidFill>
                  <a:schemeClr val="tx1"/>
                </a:solidFill>
                <a:effectLst/>
                <a:latin typeface="+mn-lt"/>
                <a:ea typeface="+mn-ea"/>
                <a:cs typeface="+mn-cs"/>
              </a:rPr>
              <a:t>(2) </a:t>
            </a:r>
            <a:r>
              <a:rPr lang="en-US" sz="1200" b="1" kern="1200" dirty="0" err="1" smtClean="0">
                <a:solidFill>
                  <a:schemeClr val="tx1"/>
                </a:solidFill>
                <a:effectLst/>
                <a:latin typeface="+mn-lt"/>
                <a:ea typeface="+mn-ea"/>
                <a:cs typeface="+mn-cs"/>
              </a:rPr>
              <a:t>Incongruency</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samples, cases and observations in the data may be highly non-homologous, which requires special treatment during the data analytics phase, </a:t>
            </a:r>
            <a:r>
              <a:rPr lang="en-US" sz="1200" b="1" kern="1200" dirty="0" smtClean="0">
                <a:solidFill>
                  <a:schemeClr val="tx1"/>
                </a:solidFill>
                <a:effectLst/>
                <a:latin typeface="+mn-lt"/>
                <a:ea typeface="+mn-ea"/>
                <a:cs typeface="+mn-cs"/>
              </a:rPr>
              <a:t>(3) Incompleteness </a:t>
            </a:r>
            <a:r>
              <a:rPr lang="en-US" sz="1200" kern="1200" dirty="0" smtClean="0">
                <a:solidFill>
                  <a:schemeClr val="tx1"/>
                </a:solidFill>
                <a:effectLst/>
                <a:latin typeface="+mn-lt"/>
                <a:ea typeface="+mn-ea"/>
                <a:cs typeface="+mn-cs"/>
              </a:rPr>
              <a:t>– Big Data may be sparse with (random and non-random causes of) missing values due to the </a:t>
            </a:r>
            <a:r>
              <a:rPr lang="en-US" sz="1200" i="1" kern="1200" dirty="0" err="1" smtClean="0">
                <a:solidFill>
                  <a:schemeClr val="tx1"/>
                </a:solidFill>
                <a:effectLst/>
                <a:latin typeface="+mn-lt"/>
                <a:ea typeface="+mn-ea"/>
                <a:cs typeface="+mn-cs"/>
              </a:rPr>
              <a:t>en</a:t>
            </a:r>
            <a:r>
              <a:rPr lang="en-US" sz="1200" i="1" kern="1200" dirty="0" smtClean="0">
                <a:solidFill>
                  <a:schemeClr val="tx1"/>
                </a:solidFill>
                <a:effectLst/>
                <a:latin typeface="+mn-lt"/>
                <a:ea typeface="+mn-ea"/>
                <a:cs typeface="+mn-cs"/>
              </a:rPr>
              <a:t> masse</a:t>
            </a:r>
            <a:r>
              <a:rPr lang="en-US" sz="1200" kern="1200" dirty="0" smtClean="0">
                <a:solidFill>
                  <a:schemeClr val="tx1"/>
                </a:solidFill>
                <a:effectLst/>
                <a:latin typeface="+mn-lt"/>
                <a:ea typeface="+mn-ea"/>
                <a:cs typeface="+mn-cs"/>
              </a:rPr>
              <a:t> nature of generation and collection of data elements, </a:t>
            </a:r>
            <a:r>
              <a:rPr lang="en-US" sz="1200" b="1" kern="1200" dirty="0" smtClean="0">
                <a:solidFill>
                  <a:schemeClr val="tx1"/>
                </a:solidFill>
                <a:effectLst/>
                <a:latin typeface="+mn-lt"/>
                <a:ea typeface="+mn-ea"/>
                <a:cs typeface="+mn-cs"/>
              </a:rPr>
              <a:t>(4) Complexity </a:t>
            </a:r>
            <a:r>
              <a:rPr lang="en-US" sz="1200" kern="1200" dirty="0" smtClean="0">
                <a:solidFill>
                  <a:schemeClr val="tx1"/>
                </a:solidFill>
                <a:effectLst/>
                <a:latin typeface="+mn-lt"/>
                <a:ea typeface="+mn-ea"/>
                <a:cs typeface="+mn-cs"/>
              </a:rPr>
              <a:t>– as the dimension of the data increases distance metrics between observations become degenerate (curse of dimensionality) leading to considerable computational and interpretation challenges,     </a:t>
            </a:r>
            <a:r>
              <a:rPr lang="en-US" sz="1200" b="1" kern="1200" dirty="0" smtClean="0">
                <a:solidFill>
                  <a:schemeClr val="tx1"/>
                </a:solidFill>
                <a:effectLst/>
                <a:latin typeface="+mn-lt"/>
                <a:ea typeface="+mn-ea"/>
                <a:cs typeface="+mn-cs"/>
              </a:rPr>
              <a:t>(5) Multi-scale </a:t>
            </a:r>
            <a:r>
              <a:rPr lang="en-US" sz="1200" kern="1200" dirty="0" smtClean="0">
                <a:solidFill>
                  <a:schemeClr val="tx1"/>
                </a:solidFill>
                <a:effectLst/>
                <a:latin typeface="+mn-lt"/>
                <a:ea typeface="+mn-ea"/>
                <a:cs typeface="+mn-cs"/>
              </a:rPr>
              <a:t>– Big Data frequently includes observations from micro to </a:t>
            </a:r>
            <a:r>
              <a:rPr lang="en-US" sz="1200" kern="1200" dirty="0" err="1" smtClean="0">
                <a:solidFill>
                  <a:schemeClr val="tx1"/>
                </a:solidFill>
                <a:effectLst/>
                <a:latin typeface="+mn-lt"/>
                <a:ea typeface="+mn-ea"/>
                <a:cs typeface="+mn-cs"/>
              </a:rPr>
              <a:t>meso</a:t>
            </a:r>
            <a:r>
              <a:rPr lang="en-US" sz="1200" kern="1200" dirty="0" smtClean="0">
                <a:solidFill>
                  <a:schemeClr val="tx1"/>
                </a:solidFill>
                <a:effectLst/>
                <a:latin typeface="+mn-lt"/>
                <a:ea typeface="+mn-ea"/>
                <a:cs typeface="+mn-cs"/>
              </a:rPr>
              <a:t> to macro levels, across time, space and frequency spectra, and (</a:t>
            </a:r>
            <a:r>
              <a:rPr lang="en-US" sz="1200" b="1" kern="1200" dirty="0" smtClean="0">
                <a:solidFill>
                  <a:schemeClr val="tx1"/>
                </a:solidFill>
                <a:effectLst/>
                <a:latin typeface="+mn-lt"/>
                <a:ea typeface="+mn-ea"/>
                <a:cs typeface="+mn-cs"/>
              </a:rPr>
              <a:t>6) Multi-source </a:t>
            </a:r>
            <a:r>
              <a:rPr lang="en-US" sz="1200" kern="1200" dirty="0" smtClean="0">
                <a:solidFill>
                  <a:schemeClr val="tx1"/>
                </a:solidFill>
                <a:effectLst/>
                <a:latin typeface="+mn-lt"/>
                <a:ea typeface="+mn-ea"/>
                <a:cs typeface="+mn-cs"/>
              </a:rPr>
              <a:t>– numerous digital, analogous and mixed data is produced by devices and instruments demand integration (fusion) of relevant data within and beyond the scope of any specific research study. These 6Ds allow us to begin the processes of model, algorithm and tool development necessary to cope with the specific challenges that make “standard scientific methods” impractical for Big Data. Big Data science is team-based and highly trans-disciplinary. It requires diverse, broad, and complementary expertise, specialized training, continuous development efforts, high-throughput analytics, and powerful techniques for data interrogation. The scope of Big Data challenges are illustrated by the problem of analyzing observational data of 1,000’s Parkinson’s disease patients based on 10,000’s signature biomarkers derived from multi-source imaging, genetics, clinical, physiologic, </a:t>
            </a:r>
            <a:r>
              <a:rPr lang="en-US" sz="1200" kern="1200" dirty="0" err="1" smtClean="0">
                <a:solidFill>
                  <a:schemeClr val="tx1"/>
                </a:solidFill>
                <a:effectLst/>
                <a:latin typeface="+mn-lt"/>
                <a:ea typeface="+mn-ea"/>
                <a:cs typeface="+mn-cs"/>
              </a:rPr>
              <a:t>phenomics</a:t>
            </a:r>
            <a:r>
              <a:rPr lang="en-US" sz="1200" kern="1200" dirty="0" smtClean="0">
                <a:solidFill>
                  <a:schemeClr val="tx1"/>
                </a:solidFill>
                <a:effectLst/>
                <a:latin typeface="+mn-lt"/>
                <a:ea typeface="+mn-ea"/>
                <a:cs typeface="+mn-cs"/>
              </a:rPr>
              <a:t> and demographic data elements. Similar data-driven exploratory and confirmatory analytic examples can be demonstrated in other disciplines.  Software developments, student training, service platforms and methodological advances associated with the Big Data Discovery Science all present existing opportunities for learners, educators, researchers, practitioners and policy makers</a:t>
            </a:r>
          </a:p>
          <a:p>
            <a:endParaRPr lang="en-US" sz="1200" kern="1200" dirty="0" smtClean="0">
              <a:solidFill>
                <a:schemeClr val="tx1"/>
              </a:solidFill>
              <a:effectLst/>
              <a:latin typeface="+mn-lt"/>
              <a:ea typeface="+mn-ea"/>
              <a:cs typeface="+mn-cs"/>
            </a:endParaRPr>
          </a:p>
          <a:p>
            <a:r>
              <a:rPr lang="en-US" dirty="0" smtClean="0"/>
              <a:t>http://www.onlinecharttool.com/graph?selected_graph=radar</a:t>
            </a:r>
          </a:p>
          <a:p>
            <a:endParaRPr lang="en-US" dirty="0"/>
          </a:p>
        </p:txBody>
      </p:sp>
      <p:sp>
        <p:nvSpPr>
          <p:cNvPr id="4" name="Slide Number Placeholder 3"/>
          <p:cNvSpPr>
            <a:spLocks noGrp="1"/>
          </p:cNvSpPr>
          <p:nvPr>
            <p:ph type="sldNum" sz="quarter" idx="10"/>
          </p:nvPr>
        </p:nvSpPr>
        <p:spPr/>
        <p:txBody>
          <a:bodyPr/>
          <a:lstStyle/>
          <a:p>
            <a:fld id="{10A82DDC-4E89-433E-8809-5C11A4C0EB0E}" type="slidenum">
              <a:rPr lang="en-US" smtClean="0"/>
              <a:t>4</a:t>
            </a:fld>
            <a:endParaRPr lang="en-US"/>
          </a:p>
        </p:txBody>
      </p:sp>
    </p:spTree>
    <p:extLst>
      <p:ext uri="{BB962C8B-B14F-4D97-AF65-F5344CB8AC3E}">
        <p14:creationId xmlns:p14="http://schemas.microsoft.com/office/powerpoint/2010/main" val="3770693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A2BEA155-207E-48F1-A456-C665DDB1CDAC}" type="slidenum">
              <a:rPr lang="en-US"/>
              <a:pPr/>
              <a:t>23</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r>
              <a:rPr lang="en-US" dirty="0" smtClean="0"/>
              <a:t>EO = Early</a:t>
            </a:r>
            <a:r>
              <a:rPr lang="en-US" baseline="0" dirty="0" smtClean="0"/>
              <a:t> Onset</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SNP = Single-nucleotide polymorphism</a:t>
            </a:r>
          </a:p>
        </p:txBody>
      </p:sp>
    </p:spTree>
    <p:extLst>
      <p:ext uri="{BB962C8B-B14F-4D97-AF65-F5344CB8AC3E}">
        <p14:creationId xmlns:p14="http://schemas.microsoft.com/office/powerpoint/2010/main" val="1733474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17" indent="-285699" eaLnBrk="0" hangingPunct="0">
              <a:defRPr>
                <a:solidFill>
                  <a:schemeClr val="tx1"/>
                </a:solidFill>
                <a:latin typeface="Arial" charset="0"/>
              </a:defRPr>
            </a:lvl2pPr>
            <a:lvl3pPr marL="1142796" indent="-228560" eaLnBrk="0" hangingPunct="0">
              <a:defRPr>
                <a:solidFill>
                  <a:schemeClr val="tx1"/>
                </a:solidFill>
                <a:latin typeface="Arial" charset="0"/>
              </a:defRPr>
            </a:lvl3pPr>
            <a:lvl4pPr marL="1599914" indent="-228560" eaLnBrk="0" hangingPunct="0">
              <a:defRPr>
                <a:solidFill>
                  <a:schemeClr val="tx1"/>
                </a:solidFill>
                <a:latin typeface="Arial" charset="0"/>
              </a:defRPr>
            </a:lvl4pPr>
            <a:lvl5pPr marL="2057034" indent="-228560" eaLnBrk="0" hangingPunct="0">
              <a:defRPr>
                <a:solidFill>
                  <a:schemeClr val="tx1"/>
                </a:solidFill>
                <a:latin typeface="Arial" charset="0"/>
              </a:defRPr>
            </a:lvl5pPr>
            <a:lvl6pPr marL="2514152" indent="-228560" eaLnBrk="0" fontAlgn="base" hangingPunct="0">
              <a:spcBef>
                <a:spcPct val="0"/>
              </a:spcBef>
              <a:spcAft>
                <a:spcPct val="0"/>
              </a:spcAft>
              <a:defRPr>
                <a:solidFill>
                  <a:schemeClr val="tx1"/>
                </a:solidFill>
                <a:latin typeface="Arial" charset="0"/>
              </a:defRPr>
            </a:lvl6pPr>
            <a:lvl7pPr marL="2971271" indent="-228560" eaLnBrk="0" fontAlgn="base" hangingPunct="0">
              <a:spcBef>
                <a:spcPct val="0"/>
              </a:spcBef>
              <a:spcAft>
                <a:spcPct val="0"/>
              </a:spcAft>
              <a:defRPr>
                <a:solidFill>
                  <a:schemeClr val="tx1"/>
                </a:solidFill>
                <a:latin typeface="Arial" charset="0"/>
              </a:defRPr>
            </a:lvl7pPr>
            <a:lvl8pPr marL="3428389" indent="-228560" eaLnBrk="0" fontAlgn="base" hangingPunct="0">
              <a:spcBef>
                <a:spcPct val="0"/>
              </a:spcBef>
              <a:spcAft>
                <a:spcPct val="0"/>
              </a:spcAft>
              <a:defRPr>
                <a:solidFill>
                  <a:schemeClr val="tx1"/>
                </a:solidFill>
                <a:latin typeface="Arial" charset="0"/>
              </a:defRPr>
            </a:lvl8pPr>
            <a:lvl9pPr marL="3885507" indent="-228560" eaLnBrk="0" fontAlgn="base" hangingPunct="0">
              <a:spcBef>
                <a:spcPct val="0"/>
              </a:spcBef>
              <a:spcAft>
                <a:spcPct val="0"/>
              </a:spcAft>
              <a:defRPr>
                <a:solidFill>
                  <a:schemeClr val="tx1"/>
                </a:solidFill>
                <a:latin typeface="Arial" charset="0"/>
              </a:defRPr>
            </a:lvl9pPr>
          </a:lstStyle>
          <a:p>
            <a:pPr eaLnBrk="1" hangingPunct="1"/>
            <a:fld id="{719F748E-AA79-46E5-950F-A6C53CA7676A}" type="slidenum">
              <a:rPr lang="it-IT" smtClean="0"/>
              <a:pPr eaLnBrk="1" hangingPunct="1"/>
              <a:t>24</a:t>
            </a:fld>
            <a:endParaRPr lang="it-IT" smtClean="0"/>
          </a:p>
        </p:txBody>
      </p:sp>
      <p:sp>
        <p:nvSpPr>
          <p:cNvPr id="34819" name="Rectangle 2"/>
          <p:cNvSpPr>
            <a:spLocks noGrp="1" noRot="1" noChangeAspect="1" noChangeArrowheads="1" noTextEdit="1"/>
          </p:cNvSpPr>
          <p:nvPr>
            <p:ph type="sldImg"/>
          </p:nvPr>
        </p:nvSpPr>
        <p:spPr>
          <a:xfrm>
            <a:off x="1144588" y="685800"/>
            <a:ext cx="4570412" cy="3429000"/>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Imaging </a:t>
            </a:r>
            <a:r>
              <a:rPr lang="en-US" dirty="0" err="1"/>
              <a:t>Pheno</a:t>
            </a:r>
            <a:r>
              <a:rPr lang="en-US" dirty="0"/>
              <a:t>/Genotype Associations:</a:t>
            </a:r>
            <a:br>
              <a:rPr lang="en-US" dirty="0"/>
            </a:br>
            <a:r>
              <a:rPr lang="en-US" dirty="0"/>
              <a:t>Data</a:t>
            </a:r>
            <a:endParaRPr lang="en-US" dirty="0">
              <a:latin typeface="Arial" pitchFamily="-112"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4239248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17" indent="-285699" eaLnBrk="0" hangingPunct="0">
              <a:defRPr>
                <a:solidFill>
                  <a:schemeClr val="tx1"/>
                </a:solidFill>
                <a:latin typeface="Arial" charset="0"/>
              </a:defRPr>
            </a:lvl2pPr>
            <a:lvl3pPr marL="1142796" indent="-228560" eaLnBrk="0" hangingPunct="0">
              <a:defRPr>
                <a:solidFill>
                  <a:schemeClr val="tx1"/>
                </a:solidFill>
                <a:latin typeface="Arial" charset="0"/>
              </a:defRPr>
            </a:lvl3pPr>
            <a:lvl4pPr marL="1599914" indent="-228560" eaLnBrk="0" hangingPunct="0">
              <a:defRPr>
                <a:solidFill>
                  <a:schemeClr val="tx1"/>
                </a:solidFill>
                <a:latin typeface="Arial" charset="0"/>
              </a:defRPr>
            </a:lvl4pPr>
            <a:lvl5pPr marL="2057034" indent="-228560" eaLnBrk="0" hangingPunct="0">
              <a:defRPr>
                <a:solidFill>
                  <a:schemeClr val="tx1"/>
                </a:solidFill>
                <a:latin typeface="Arial" charset="0"/>
              </a:defRPr>
            </a:lvl5pPr>
            <a:lvl6pPr marL="2514152" indent="-228560" eaLnBrk="0" fontAlgn="base" hangingPunct="0">
              <a:spcBef>
                <a:spcPct val="0"/>
              </a:spcBef>
              <a:spcAft>
                <a:spcPct val="0"/>
              </a:spcAft>
              <a:defRPr>
                <a:solidFill>
                  <a:schemeClr val="tx1"/>
                </a:solidFill>
                <a:latin typeface="Arial" charset="0"/>
              </a:defRPr>
            </a:lvl6pPr>
            <a:lvl7pPr marL="2971271" indent="-228560" eaLnBrk="0" fontAlgn="base" hangingPunct="0">
              <a:spcBef>
                <a:spcPct val="0"/>
              </a:spcBef>
              <a:spcAft>
                <a:spcPct val="0"/>
              </a:spcAft>
              <a:defRPr>
                <a:solidFill>
                  <a:schemeClr val="tx1"/>
                </a:solidFill>
                <a:latin typeface="Arial" charset="0"/>
              </a:defRPr>
            </a:lvl7pPr>
            <a:lvl8pPr marL="3428389" indent="-228560" eaLnBrk="0" fontAlgn="base" hangingPunct="0">
              <a:spcBef>
                <a:spcPct val="0"/>
              </a:spcBef>
              <a:spcAft>
                <a:spcPct val="0"/>
              </a:spcAft>
              <a:defRPr>
                <a:solidFill>
                  <a:schemeClr val="tx1"/>
                </a:solidFill>
                <a:latin typeface="Arial" charset="0"/>
              </a:defRPr>
            </a:lvl8pPr>
            <a:lvl9pPr marL="3885507" indent="-228560" eaLnBrk="0" fontAlgn="base" hangingPunct="0">
              <a:spcBef>
                <a:spcPct val="0"/>
              </a:spcBef>
              <a:spcAft>
                <a:spcPct val="0"/>
              </a:spcAft>
              <a:defRPr>
                <a:solidFill>
                  <a:schemeClr val="tx1"/>
                </a:solidFill>
                <a:latin typeface="Arial" charset="0"/>
              </a:defRPr>
            </a:lvl9pPr>
          </a:lstStyle>
          <a:p>
            <a:pPr eaLnBrk="1" hangingPunct="1"/>
            <a:fld id="{719F748E-AA79-46E5-950F-A6C53CA7676A}" type="slidenum">
              <a:rPr lang="it-IT" smtClean="0"/>
              <a:pPr eaLnBrk="1" hangingPunct="1"/>
              <a:t>25</a:t>
            </a:fld>
            <a:endParaRPr lang="it-IT" smtClean="0"/>
          </a:p>
        </p:txBody>
      </p:sp>
      <p:sp>
        <p:nvSpPr>
          <p:cNvPr id="34819" name="Rectangle 2"/>
          <p:cNvSpPr>
            <a:spLocks noGrp="1" noRot="1" noChangeAspect="1" noChangeArrowheads="1" noTextEdit="1"/>
          </p:cNvSpPr>
          <p:nvPr>
            <p:ph type="sldImg"/>
          </p:nvPr>
        </p:nvSpPr>
        <p:spPr>
          <a:xfrm>
            <a:off x="1144588" y="685800"/>
            <a:ext cx="4570412" cy="3429000"/>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Imaging </a:t>
            </a:r>
            <a:r>
              <a:rPr lang="en-US" dirty="0" err="1"/>
              <a:t>Pheno</a:t>
            </a:r>
            <a:r>
              <a:rPr lang="en-US" dirty="0"/>
              <a:t>/Genotype Associations:</a:t>
            </a:r>
            <a:br>
              <a:rPr lang="en-US" dirty="0"/>
            </a:br>
            <a:r>
              <a:rPr lang="en-US" dirty="0"/>
              <a:t>Data</a:t>
            </a:r>
            <a:endParaRPr lang="en-US" dirty="0">
              <a:latin typeface="Arial" pitchFamily="-112"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2591706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17" indent="-285699" eaLnBrk="0" hangingPunct="0">
              <a:defRPr>
                <a:solidFill>
                  <a:schemeClr val="tx1"/>
                </a:solidFill>
                <a:latin typeface="Arial" charset="0"/>
              </a:defRPr>
            </a:lvl2pPr>
            <a:lvl3pPr marL="1142796" indent="-228560" eaLnBrk="0" hangingPunct="0">
              <a:defRPr>
                <a:solidFill>
                  <a:schemeClr val="tx1"/>
                </a:solidFill>
                <a:latin typeface="Arial" charset="0"/>
              </a:defRPr>
            </a:lvl3pPr>
            <a:lvl4pPr marL="1599914" indent="-228560" eaLnBrk="0" hangingPunct="0">
              <a:defRPr>
                <a:solidFill>
                  <a:schemeClr val="tx1"/>
                </a:solidFill>
                <a:latin typeface="Arial" charset="0"/>
              </a:defRPr>
            </a:lvl4pPr>
            <a:lvl5pPr marL="2057034" indent="-228560" eaLnBrk="0" hangingPunct="0">
              <a:defRPr>
                <a:solidFill>
                  <a:schemeClr val="tx1"/>
                </a:solidFill>
                <a:latin typeface="Arial" charset="0"/>
              </a:defRPr>
            </a:lvl5pPr>
            <a:lvl6pPr marL="2514152" indent="-228560" eaLnBrk="0" fontAlgn="base" hangingPunct="0">
              <a:spcBef>
                <a:spcPct val="0"/>
              </a:spcBef>
              <a:spcAft>
                <a:spcPct val="0"/>
              </a:spcAft>
              <a:defRPr>
                <a:solidFill>
                  <a:schemeClr val="tx1"/>
                </a:solidFill>
                <a:latin typeface="Arial" charset="0"/>
              </a:defRPr>
            </a:lvl6pPr>
            <a:lvl7pPr marL="2971271" indent="-228560" eaLnBrk="0" fontAlgn="base" hangingPunct="0">
              <a:spcBef>
                <a:spcPct val="0"/>
              </a:spcBef>
              <a:spcAft>
                <a:spcPct val="0"/>
              </a:spcAft>
              <a:defRPr>
                <a:solidFill>
                  <a:schemeClr val="tx1"/>
                </a:solidFill>
                <a:latin typeface="Arial" charset="0"/>
              </a:defRPr>
            </a:lvl7pPr>
            <a:lvl8pPr marL="3428389" indent="-228560" eaLnBrk="0" fontAlgn="base" hangingPunct="0">
              <a:spcBef>
                <a:spcPct val="0"/>
              </a:spcBef>
              <a:spcAft>
                <a:spcPct val="0"/>
              </a:spcAft>
              <a:defRPr>
                <a:solidFill>
                  <a:schemeClr val="tx1"/>
                </a:solidFill>
                <a:latin typeface="Arial" charset="0"/>
              </a:defRPr>
            </a:lvl8pPr>
            <a:lvl9pPr marL="3885507" indent="-228560" eaLnBrk="0" fontAlgn="base" hangingPunct="0">
              <a:spcBef>
                <a:spcPct val="0"/>
              </a:spcBef>
              <a:spcAft>
                <a:spcPct val="0"/>
              </a:spcAft>
              <a:defRPr>
                <a:solidFill>
                  <a:schemeClr val="tx1"/>
                </a:solidFill>
                <a:latin typeface="Arial" charset="0"/>
              </a:defRPr>
            </a:lvl9pPr>
          </a:lstStyle>
          <a:p>
            <a:pPr eaLnBrk="1" hangingPunct="1"/>
            <a:fld id="{719F748E-AA79-46E5-950F-A6C53CA7676A}" type="slidenum">
              <a:rPr lang="it-IT" smtClean="0"/>
              <a:pPr eaLnBrk="1" hangingPunct="1"/>
              <a:t>26</a:t>
            </a:fld>
            <a:endParaRPr lang="it-IT" smtClean="0"/>
          </a:p>
        </p:txBody>
      </p:sp>
      <p:sp>
        <p:nvSpPr>
          <p:cNvPr id="34819" name="Rectangle 2"/>
          <p:cNvSpPr>
            <a:spLocks noGrp="1" noRot="1" noChangeAspect="1" noChangeArrowheads="1" noTextEdit="1"/>
          </p:cNvSpPr>
          <p:nvPr>
            <p:ph type="sldImg"/>
          </p:nvPr>
        </p:nvSpPr>
        <p:spPr>
          <a:xfrm>
            <a:off x="1144588" y="685800"/>
            <a:ext cx="4570412" cy="3429000"/>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Mean geometric models of the left and right hippocampi (turquoise), middle frontal gyri (pink), and the middle temporal gyri (yellow). The surface-based statistical maps are computed on each vertex of these atlas shapes</a:t>
            </a:r>
            <a:endParaRPr lang="en-US" dirty="0">
              <a:latin typeface="Arial" pitchFamily="-112"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796184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17" indent="-285699" eaLnBrk="0" hangingPunct="0">
              <a:defRPr>
                <a:solidFill>
                  <a:schemeClr val="tx1"/>
                </a:solidFill>
                <a:latin typeface="Arial" charset="0"/>
              </a:defRPr>
            </a:lvl2pPr>
            <a:lvl3pPr marL="1142796" indent="-228560" eaLnBrk="0" hangingPunct="0">
              <a:defRPr>
                <a:solidFill>
                  <a:schemeClr val="tx1"/>
                </a:solidFill>
                <a:latin typeface="Arial" charset="0"/>
              </a:defRPr>
            </a:lvl3pPr>
            <a:lvl4pPr marL="1599914" indent="-228560" eaLnBrk="0" hangingPunct="0">
              <a:defRPr>
                <a:solidFill>
                  <a:schemeClr val="tx1"/>
                </a:solidFill>
                <a:latin typeface="Arial" charset="0"/>
              </a:defRPr>
            </a:lvl4pPr>
            <a:lvl5pPr marL="2057034" indent="-228560" eaLnBrk="0" hangingPunct="0">
              <a:defRPr>
                <a:solidFill>
                  <a:schemeClr val="tx1"/>
                </a:solidFill>
                <a:latin typeface="Arial" charset="0"/>
              </a:defRPr>
            </a:lvl5pPr>
            <a:lvl6pPr marL="2514152" indent="-228560" eaLnBrk="0" fontAlgn="base" hangingPunct="0">
              <a:spcBef>
                <a:spcPct val="0"/>
              </a:spcBef>
              <a:spcAft>
                <a:spcPct val="0"/>
              </a:spcAft>
              <a:defRPr>
                <a:solidFill>
                  <a:schemeClr val="tx1"/>
                </a:solidFill>
                <a:latin typeface="Arial" charset="0"/>
              </a:defRPr>
            </a:lvl6pPr>
            <a:lvl7pPr marL="2971271" indent="-228560" eaLnBrk="0" fontAlgn="base" hangingPunct="0">
              <a:spcBef>
                <a:spcPct val="0"/>
              </a:spcBef>
              <a:spcAft>
                <a:spcPct val="0"/>
              </a:spcAft>
              <a:defRPr>
                <a:solidFill>
                  <a:schemeClr val="tx1"/>
                </a:solidFill>
                <a:latin typeface="Arial" charset="0"/>
              </a:defRPr>
            </a:lvl7pPr>
            <a:lvl8pPr marL="3428389" indent="-228560" eaLnBrk="0" fontAlgn="base" hangingPunct="0">
              <a:spcBef>
                <a:spcPct val="0"/>
              </a:spcBef>
              <a:spcAft>
                <a:spcPct val="0"/>
              </a:spcAft>
              <a:defRPr>
                <a:solidFill>
                  <a:schemeClr val="tx1"/>
                </a:solidFill>
                <a:latin typeface="Arial" charset="0"/>
              </a:defRPr>
            </a:lvl8pPr>
            <a:lvl9pPr marL="3885507" indent="-228560" eaLnBrk="0" fontAlgn="base" hangingPunct="0">
              <a:spcBef>
                <a:spcPct val="0"/>
              </a:spcBef>
              <a:spcAft>
                <a:spcPct val="0"/>
              </a:spcAft>
              <a:defRPr>
                <a:solidFill>
                  <a:schemeClr val="tx1"/>
                </a:solidFill>
                <a:latin typeface="Arial" charset="0"/>
              </a:defRPr>
            </a:lvl9pPr>
          </a:lstStyle>
          <a:p>
            <a:pPr eaLnBrk="1" hangingPunct="1"/>
            <a:fld id="{719F748E-AA79-46E5-950F-A6C53CA7676A}" type="slidenum">
              <a:rPr lang="it-IT" smtClean="0"/>
              <a:pPr eaLnBrk="1" hangingPunct="1"/>
              <a:t>27</a:t>
            </a:fld>
            <a:endParaRPr lang="it-IT" smtClean="0"/>
          </a:p>
        </p:txBody>
      </p:sp>
      <p:sp>
        <p:nvSpPr>
          <p:cNvPr id="34819" name="Rectangle 2"/>
          <p:cNvSpPr>
            <a:spLocks noGrp="1" noRot="1" noChangeAspect="1" noChangeArrowheads="1" noTextEdit="1"/>
          </p:cNvSpPr>
          <p:nvPr>
            <p:ph type="sldImg"/>
          </p:nvPr>
        </p:nvSpPr>
        <p:spPr>
          <a:xfrm>
            <a:off x="1144588" y="685800"/>
            <a:ext cx="4570412" cy="3429000"/>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Statistical maps generated by the LSA workflow. Each insert image illustrates on the three-dimensional shapes the statistically significant </a:t>
            </a:r>
            <a:r>
              <a:rPr lang="en-US" i="1" dirty="0" smtClean="0"/>
              <a:t>P</a:t>
            </a:r>
            <a:r>
              <a:rPr lang="en-US" dirty="0" smtClean="0"/>
              <a:t> values, which are generated by fitting linear models at each vertex on the triangulated shapes. The dependent variable was the radial distance morphometry measure (deviation of individual shape model from mean shape atlas) and independent </a:t>
            </a:r>
            <a:r>
              <a:rPr lang="en-US" dirty="0" err="1" smtClean="0"/>
              <a:t>regressors</a:t>
            </a:r>
            <a:r>
              <a:rPr lang="en-US" dirty="0" smtClean="0"/>
              <a:t> including diagnosis, age, education years, APOE (</a:t>
            </a:r>
            <a:r>
              <a:rPr lang="el-GR" dirty="0" smtClean="0"/>
              <a:t>ε4), </a:t>
            </a:r>
            <a:r>
              <a:rPr lang="en-US" dirty="0" smtClean="0"/>
              <a:t>MMSE, visiting times, and logical memory (immediate and delayed recall). </a:t>
            </a:r>
            <a:r>
              <a:rPr lang="en-US" i="1" dirty="0" smtClean="0"/>
              <a:t>Legend: P-maps (A) for Lt. hippocampus, P-maps (B,C) for Rt. Hippocampus, P-maps (D,E) for Lt. middle frontal gyrus, P-maps (F,G,H) for Rt. middle frontal gyrus, P-maps (I, J) for Lt. middle temporal gyrus</a:t>
            </a:r>
            <a:r>
              <a:rPr lang="en-US" dirty="0" smtClean="0"/>
              <a:t>.</a:t>
            </a:r>
            <a:endParaRPr lang="en-US" dirty="0">
              <a:latin typeface="Arial" pitchFamily="-112"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2618975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A82DDC-4E89-433E-8809-5C11A4C0EB0E}" type="slidenum">
              <a:rPr lang="en-US" smtClean="0"/>
              <a:t>28</a:t>
            </a:fld>
            <a:endParaRPr lang="en-US"/>
          </a:p>
        </p:txBody>
      </p:sp>
    </p:spTree>
    <p:extLst>
      <p:ext uri="{BB962C8B-B14F-4D97-AF65-F5344CB8AC3E}">
        <p14:creationId xmlns:p14="http://schemas.microsoft.com/office/powerpoint/2010/main" val="3591114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17" indent="-285699" eaLnBrk="0" hangingPunct="0">
              <a:defRPr>
                <a:solidFill>
                  <a:schemeClr val="tx1"/>
                </a:solidFill>
                <a:latin typeface="Arial" charset="0"/>
              </a:defRPr>
            </a:lvl2pPr>
            <a:lvl3pPr marL="1142796" indent="-228560" eaLnBrk="0" hangingPunct="0">
              <a:defRPr>
                <a:solidFill>
                  <a:schemeClr val="tx1"/>
                </a:solidFill>
                <a:latin typeface="Arial" charset="0"/>
              </a:defRPr>
            </a:lvl3pPr>
            <a:lvl4pPr marL="1599914" indent="-228560" eaLnBrk="0" hangingPunct="0">
              <a:defRPr>
                <a:solidFill>
                  <a:schemeClr val="tx1"/>
                </a:solidFill>
                <a:latin typeface="Arial" charset="0"/>
              </a:defRPr>
            </a:lvl4pPr>
            <a:lvl5pPr marL="2057034" indent="-228560" eaLnBrk="0" hangingPunct="0">
              <a:defRPr>
                <a:solidFill>
                  <a:schemeClr val="tx1"/>
                </a:solidFill>
                <a:latin typeface="Arial" charset="0"/>
              </a:defRPr>
            </a:lvl5pPr>
            <a:lvl6pPr marL="2514152" indent="-228560" eaLnBrk="0" fontAlgn="base" hangingPunct="0">
              <a:spcBef>
                <a:spcPct val="0"/>
              </a:spcBef>
              <a:spcAft>
                <a:spcPct val="0"/>
              </a:spcAft>
              <a:defRPr>
                <a:solidFill>
                  <a:schemeClr val="tx1"/>
                </a:solidFill>
                <a:latin typeface="Arial" charset="0"/>
              </a:defRPr>
            </a:lvl6pPr>
            <a:lvl7pPr marL="2971271" indent="-228560" eaLnBrk="0" fontAlgn="base" hangingPunct="0">
              <a:spcBef>
                <a:spcPct val="0"/>
              </a:spcBef>
              <a:spcAft>
                <a:spcPct val="0"/>
              </a:spcAft>
              <a:defRPr>
                <a:solidFill>
                  <a:schemeClr val="tx1"/>
                </a:solidFill>
                <a:latin typeface="Arial" charset="0"/>
              </a:defRPr>
            </a:lvl7pPr>
            <a:lvl8pPr marL="3428389" indent="-228560" eaLnBrk="0" fontAlgn="base" hangingPunct="0">
              <a:spcBef>
                <a:spcPct val="0"/>
              </a:spcBef>
              <a:spcAft>
                <a:spcPct val="0"/>
              </a:spcAft>
              <a:defRPr>
                <a:solidFill>
                  <a:schemeClr val="tx1"/>
                </a:solidFill>
                <a:latin typeface="Arial" charset="0"/>
              </a:defRPr>
            </a:lvl8pPr>
            <a:lvl9pPr marL="3885507" indent="-228560" eaLnBrk="0" fontAlgn="base" hangingPunct="0">
              <a:spcBef>
                <a:spcPct val="0"/>
              </a:spcBef>
              <a:spcAft>
                <a:spcPct val="0"/>
              </a:spcAft>
              <a:defRPr>
                <a:solidFill>
                  <a:schemeClr val="tx1"/>
                </a:solidFill>
                <a:latin typeface="Arial" charset="0"/>
              </a:defRPr>
            </a:lvl9pPr>
          </a:lstStyle>
          <a:p>
            <a:pPr eaLnBrk="1" hangingPunct="1"/>
            <a:fld id="{719F748E-AA79-46E5-950F-A6C53CA7676A}" type="slidenum">
              <a:rPr lang="it-IT" smtClean="0"/>
              <a:pPr eaLnBrk="1" hangingPunct="1"/>
              <a:t>29</a:t>
            </a:fld>
            <a:endParaRPr lang="it-IT" smtClean="0"/>
          </a:p>
        </p:txBody>
      </p:sp>
      <p:sp>
        <p:nvSpPr>
          <p:cNvPr id="34819" name="Rectangle 2"/>
          <p:cNvSpPr>
            <a:spLocks noGrp="1" noRot="1" noChangeAspect="1" noChangeArrowheads="1" noTextEdit="1"/>
          </p:cNvSpPr>
          <p:nvPr>
            <p:ph type="sldImg"/>
          </p:nvPr>
        </p:nvSpPr>
        <p:spPr>
          <a:xfrm>
            <a:off x="1144588" y="685800"/>
            <a:ext cx="4570412" cy="3429000"/>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Imaging </a:t>
            </a:r>
            <a:r>
              <a:rPr lang="en-US" dirty="0" err="1"/>
              <a:t>Pheno</a:t>
            </a:r>
            <a:r>
              <a:rPr lang="en-US" dirty="0"/>
              <a:t>/Genotype Associations:</a:t>
            </a:r>
            <a:br>
              <a:rPr lang="en-US" dirty="0"/>
            </a:br>
            <a:r>
              <a:rPr lang="en-US" dirty="0"/>
              <a:t>Data</a:t>
            </a:r>
            <a:endParaRPr lang="en-US" dirty="0">
              <a:latin typeface="Arial" pitchFamily="-112"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2177038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17" indent="-285699" eaLnBrk="0" hangingPunct="0">
              <a:defRPr>
                <a:solidFill>
                  <a:schemeClr val="tx1"/>
                </a:solidFill>
                <a:latin typeface="Arial" charset="0"/>
              </a:defRPr>
            </a:lvl2pPr>
            <a:lvl3pPr marL="1142796" indent="-228560" eaLnBrk="0" hangingPunct="0">
              <a:defRPr>
                <a:solidFill>
                  <a:schemeClr val="tx1"/>
                </a:solidFill>
                <a:latin typeface="Arial" charset="0"/>
              </a:defRPr>
            </a:lvl3pPr>
            <a:lvl4pPr marL="1599914" indent="-228560" eaLnBrk="0" hangingPunct="0">
              <a:defRPr>
                <a:solidFill>
                  <a:schemeClr val="tx1"/>
                </a:solidFill>
                <a:latin typeface="Arial" charset="0"/>
              </a:defRPr>
            </a:lvl4pPr>
            <a:lvl5pPr marL="2057034" indent="-228560" eaLnBrk="0" hangingPunct="0">
              <a:defRPr>
                <a:solidFill>
                  <a:schemeClr val="tx1"/>
                </a:solidFill>
                <a:latin typeface="Arial" charset="0"/>
              </a:defRPr>
            </a:lvl5pPr>
            <a:lvl6pPr marL="2514152" indent="-228560" eaLnBrk="0" fontAlgn="base" hangingPunct="0">
              <a:spcBef>
                <a:spcPct val="0"/>
              </a:spcBef>
              <a:spcAft>
                <a:spcPct val="0"/>
              </a:spcAft>
              <a:defRPr>
                <a:solidFill>
                  <a:schemeClr val="tx1"/>
                </a:solidFill>
                <a:latin typeface="Arial" charset="0"/>
              </a:defRPr>
            </a:lvl6pPr>
            <a:lvl7pPr marL="2971271" indent="-228560" eaLnBrk="0" fontAlgn="base" hangingPunct="0">
              <a:spcBef>
                <a:spcPct val="0"/>
              </a:spcBef>
              <a:spcAft>
                <a:spcPct val="0"/>
              </a:spcAft>
              <a:defRPr>
                <a:solidFill>
                  <a:schemeClr val="tx1"/>
                </a:solidFill>
                <a:latin typeface="Arial" charset="0"/>
              </a:defRPr>
            </a:lvl7pPr>
            <a:lvl8pPr marL="3428389" indent="-228560" eaLnBrk="0" fontAlgn="base" hangingPunct="0">
              <a:spcBef>
                <a:spcPct val="0"/>
              </a:spcBef>
              <a:spcAft>
                <a:spcPct val="0"/>
              </a:spcAft>
              <a:defRPr>
                <a:solidFill>
                  <a:schemeClr val="tx1"/>
                </a:solidFill>
                <a:latin typeface="Arial" charset="0"/>
              </a:defRPr>
            </a:lvl8pPr>
            <a:lvl9pPr marL="3885507" indent="-228560" eaLnBrk="0" fontAlgn="base" hangingPunct="0">
              <a:spcBef>
                <a:spcPct val="0"/>
              </a:spcBef>
              <a:spcAft>
                <a:spcPct val="0"/>
              </a:spcAft>
              <a:defRPr>
                <a:solidFill>
                  <a:schemeClr val="tx1"/>
                </a:solidFill>
                <a:latin typeface="Arial" charset="0"/>
              </a:defRPr>
            </a:lvl9pPr>
          </a:lstStyle>
          <a:p>
            <a:pPr eaLnBrk="1" hangingPunct="1"/>
            <a:fld id="{719F748E-AA79-46E5-950F-A6C53CA7676A}" type="slidenum">
              <a:rPr lang="it-IT" smtClean="0"/>
              <a:pPr eaLnBrk="1" hangingPunct="1"/>
              <a:t>30</a:t>
            </a:fld>
            <a:endParaRPr lang="it-IT" smtClean="0"/>
          </a:p>
        </p:txBody>
      </p:sp>
      <p:sp>
        <p:nvSpPr>
          <p:cNvPr id="34819" name="Rectangle 2"/>
          <p:cNvSpPr>
            <a:spLocks noGrp="1" noRot="1" noChangeAspect="1" noChangeArrowheads="1" noTextEdit="1"/>
          </p:cNvSpPr>
          <p:nvPr>
            <p:ph type="sldImg"/>
          </p:nvPr>
        </p:nvSpPr>
        <p:spPr>
          <a:xfrm>
            <a:off x="1144588" y="685800"/>
            <a:ext cx="4570412" cy="3429000"/>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Imaging </a:t>
            </a:r>
            <a:r>
              <a:rPr lang="en-US" dirty="0" err="1"/>
              <a:t>Pheno</a:t>
            </a:r>
            <a:r>
              <a:rPr lang="en-US" dirty="0"/>
              <a:t>/Genotype Associations:</a:t>
            </a:r>
            <a:br>
              <a:rPr lang="en-US" dirty="0"/>
            </a:br>
            <a:r>
              <a:rPr lang="en-US" dirty="0"/>
              <a:t>Data</a:t>
            </a:r>
            <a:endParaRPr lang="en-US" dirty="0">
              <a:latin typeface="Arial" pitchFamily="-112"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10263132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13F962-60B0-45E7-B8A2-AEA58BE83F33}" type="slidenum">
              <a:rPr lang="en-US" smtClean="0"/>
              <a:t>31</a:t>
            </a:fld>
            <a:endParaRPr lang="en-US"/>
          </a:p>
        </p:txBody>
      </p:sp>
    </p:spTree>
    <p:extLst>
      <p:ext uri="{BB962C8B-B14F-4D97-AF65-F5344CB8AC3E}">
        <p14:creationId xmlns:p14="http://schemas.microsoft.com/office/powerpoint/2010/main" val="1056795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13F962-60B0-45E7-B8A2-AEA58BE83F33}" type="slidenum">
              <a:rPr lang="en-US" smtClean="0"/>
              <a:t>32</a:t>
            </a:fld>
            <a:endParaRPr lang="en-US"/>
          </a:p>
        </p:txBody>
      </p:sp>
    </p:spTree>
    <p:extLst>
      <p:ext uri="{BB962C8B-B14F-4D97-AF65-F5344CB8AC3E}">
        <p14:creationId xmlns:p14="http://schemas.microsoft.com/office/powerpoint/2010/main" val="1260598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1" i="0" u="none" strike="noStrike" kern="1200" dirty="0" smtClean="0">
                <a:solidFill>
                  <a:schemeClr val="tx1"/>
                </a:solidFill>
                <a:effectLst/>
                <a:latin typeface="+mn-lt"/>
                <a:ea typeface="+mn-ea"/>
                <a:cs typeface="+mn-cs"/>
              </a:rPr>
              <a:t>Name</a:t>
            </a:r>
            <a:r>
              <a:rPr lang="en-US" dirty="0" smtClean="0"/>
              <a:t> </a:t>
            </a:r>
            <a:r>
              <a:rPr lang="en-US" sz="1200" b="1" i="0" u="none" strike="noStrike" kern="1200" dirty="0" smtClean="0">
                <a:solidFill>
                  <a:schemeClr val="tx1"/>
                </a:solidFill>
                <a:effectLst/>
                <a:latin typeface="+mn-lt"/>
                <a:ea typeface="+mn-ea"/>
                <a:cs typeface="+mn-cs"/>
              </a:rPr>
              <a:t>time</a:t>
            </a:r>
            <a:r>
              <a:rPr lang="en-US" dirty="0" smtClean="0"/>
              <a:t> </a:t>
            </a:r>
            <a:r>
              <a:rPr lang="en-US" sz="1200" b="1" i="0" u="none" strike="noStrike" kern="1200" dirty="0" smtClean="0">
                <a:solidFill>
                  <a:schemeClr val="tx1"/>
                </a:solidFill>
                <a:effectLst/>
                <a:latin typeface="+mn-lt"/>
                <a:ea typeface="+mn-ea"/>
                <a:cs typeface="+mn-cs"/>
              </a:rPr>
              <a:t>Index</a:t>
            </a:r>
            <a:r>
              <a:rPr lang="en-US" dirty="0" smtClean="0"/>
              <a:t> </a:t>
            </a:r>
            <a:r>
              <a:rPr lang="en-US" sz="1200" b="1" i="0" u="none" strike="noStrike" kern="1200" dirty="0" smtClean="0">
                <a:solidFill>
                  <a:schemeClr val="tx1"/>
                </a:solidFill>
                <a:effectLst/>
                <a:latin typeface="+mn-lt"/>
                <a:ea typeface="+mn-ea"/>
                <a:cs typeface="+mn-cs"/>
              </a:rPr>
              <a:t>x</a:t>
            </a:r>
            <a:r>
              <a:rPr lang="en-US" dirty="0" smtClean="0"/>
              <a:t> </a:t>
            </a:r>
            <a:r>
              <a:rPr lang="en-US" sz="1200" b="1" i="0" u="none" strike="noStrike" kern="1200" dirty="0" smtClean="0">
                <a:solidFill>
                  <a:schemeClr val="tx1"/>
                </a:solidFill>
                <a:effectLst/>
                <a:latin typeface="+mn-lt"/>
                <a:ea typeface="+mn-ea"/>
                <a:cs typeface="+mn-cs"/>
              </a:rPr>
              <a:t>y</a:t>
            </a:r>
            <a:r>
              <a:rPr lang="en-US" dirty="0" smtClean="0"/>
              <a:t> </a:t>
            </a:r>
            <a:r>
              <a:rPr lang="en-US" sz="1200" b="1" i="0" u="none" strike="noStrike" kern="1200" dirty="0" smtClean="0">
                <a:solidFill>
                  <a:schemeClr val="tx1"/>
                </a:solidFill>
                <a:effectLst/>
                <a:latin typeface="+mn-lt"/>
                <a:ea typeface="+mn-ea"/>
                <a:cs typeface="+mn-cs"/>
              </a:rPr>
              <a:t>size</a:t>
            </a:r>
            <a:r>
              <a:rPr lang="en-US" dirty="0" smtClean="0"/>
              <a:t> </a:t>
            </a:r>
            <a:r>
              <a:rPr lang="en-US" sz="1200" b="0" i="0" u="none" strike="noStrike" kern="1200" dirty="0" smtClean="0">
                <a:solidFill>
                  <a:schemeClr val="tx1"/>
                </a:solidFill>
                <a:effectLst/>
                <a:latin typeface="+mn-lt"/>
                <a:ea typeface="+mn-ea"/>
                <a:cs typeface="+mn-cs"/>
              </a:rPr>
              <a:t>Computer &amp; Electronic Products</a:t>
            </a:r>
            <a:r>
              <a:rPr lang="en-US" dirty="0" smtClean="0"/>
              <a:t> </a:t>
            </a:r>
            <a:r>
              <a:rPr lang="en-US" sz="1200" b="0" i="0" u="none" strike="noStrike" kern="1200" dirty="0" smtClean="0">
                <a:solidFill>
                  <a:schemeClr val="tx1"/>
                </a:solidFill>
                <a:effectLst/>
                <a:latin typeface="+mn-lt"/>
                <a:ea typeface="+mn-ea"/>
                <a:cs typeface="+mn-cs"/>
              </a:rPr>
              <a:t>1</a:t>
            </a:r>
            <a:r>
              <a:rPr lang="en-US" dirty="0" smtClean="0"/>
              <a:t> </a:t>
            </a:r>
            <a:r>
              <a:rPr lang="en-US" sz="1200" b="0" i="0" u="none" strike="noStrike" kern="1200" dirty="0" smtClean="0">
                <a:solidFill>
                  <a:schemeClr val="tx1"/>
                </a:solidFill>
                <a:effectLst/>
                <a:latin typeface="+mn-lt"/>
                <a:ea typeface="+mn-ea"/>
                <a:cs typeface="+mn-cs"/>
              </a:rPr>
              <a:t>1</a:t>
            </a:r>
            <a:r>
              <a:rPr lang="en-US" dirty="0" smtClean="0"/>
              <a:t> </a:t>
            </a:r>
            <a:r>
              <a:rPr lang="en-US" sz="1200" b="0" i="0" u="none" strike="noStrike" kern="1200" dirty="0" smtClean="0">
                <a:solidFill>
                  <a:schemeClr val="tx1"/>
                </a:solidFill>
                <a:effectLst/>
                <a:latin typeface="+mn-lt"/>
                <a:ea typeface="+mn-ea"/>
                <a:cs typeface="+mn-cs"/>
              </a:rPr>
              <a:t>0.7</a:t>
            </a:r>
            <a:r>
              <a:rPr lang="en-US" dirty="0" smtClean="0"/>
              <a:t> </a:t>
            </a:r>
            <a:r>
              <a:rPr lang="en-US" sz="1200" b="0" i="0" u="none" strike="noStrike" kern="1200" dirty="0" smtClean="0">
                <a:solidFill>
                  <a:schemeClr val="tx1"/>
                </a:solidFill>
                <a:effectLst/>
                <a:latin typeface="+mn-lt"/>
                <a:ea typeface="+mn-ea"/>
                <a:cs typeface="+mn-cs"/>
              </a:rPr>
              <a:t>22</a:t>
            </a:r>
            <a:r>
              <a:rPr lang="en-US" dirty="0" smtClean="0"/>
              <a:t> </a:t>
            </a:r>
            <a:r>
              <a:rPr lang="en-US" sz="1200" b="0" i="0" u="none" strike="noStrike" kern="1200" dirty="0" smtClean="0">
                <a:solidFill>
                  <a:schemeClr val="tx1"/>
                </a:solidFill>
                <a:effectLst/>
                <a:latin typeface="+mn-lt"/>
                <a:ea typeface="+mn-ea"/>
                <a:cs typeface="+mn-cs"/>
              </a:rPr>
              <a:t>0.2</a:t>
            </a:r>
            <a:r>
              <a:rPr lang="en-US" dirty="0" smtClean="0"/>
              <a:t> </a:t>
            </a:r>
            <a:r>
              <a:rPr lang="en-US" sz="1200" b="0" i="0" u="none" strike="noStrike" kern="1200" dirty="0" smtClean="0">
                <a:solidFill>
                  <a:schemeClr val="tx1"/>
                </a:solidFill>
                <a:effectLst/>
                <a:latin typeface="+mn-lt"/>
                <a:ea typeface="+mn-ea"/>
                <a:cs typeface="+mn-cs"/>
              </a:rPr>
              <a:t>Information Services</a:t>
            </a:r>
            <a:r>
              <a:rPr lang="en-US" dirty="0" smtClean="0"/>
              <a:t> </a:t>
            </a:r>
            <a:r>
              <a:rPr lang="en-US" sz="1200" b="0" i="0" u="none" strike="noStrike" kern="1200" dirty="0" smtClean="0">
                <a:solidFill>
                  <a:schemeClr val="tx1"/>
                </a:solidFill>
                <a:effectLst/>
                <a:latin typeface="+mn-lt"/>
                <a:ea typeface="+mn-ea"/>
                <a:cs typeface="+mn-cs"/>
              </a:rPr>
              <a:t>1</a:t>
            </a:r>
            <a:r>
              <a:rPr lang="en-US" dirty="0" smtClean="0"/>
              <a:t> </a:t>
            </a:r>
            <a:r>
              <a:rPr lang="en-US" sz="1200" b="0" i="0" u="none" strike="noStrike" kern="1200" dirty="0" smtClean="0">
                <a:solidFill>
                  <a:schemeClr val="tx1"/>
                </a:solidFill>
                <a:effectLst/>
                <a:latin typeface="+mn-lt"/>
                <a:ea typeface="+mn-ea"/>
                <a:cs typeface="+mn-cs"/>
              </a:rPr>
              <a:t>2</a:t>
            </a:r>
            <a:r>
              <a:rPr lang="en-US" dirty="0" smtClean="0"/>
              <a:t> </a:t>
            </a:r>
            <a:r>
              <a:rPr lang="en-US" sz="1200" b="0" i="0" u="none" strike="noStrike" kern="1200" dirty="0" smtClean="0">
                <a:solidFill>
                  <a:schemeClr val="tx1"/>
                </a:solidFill>
                <a:effectLst/>
                <a:latin typeface="+mn-lt"/>
                <a:ea typeface="+mn-ea"/>
                <a:cs typeface="+mn-cs"/>
              </a:rPr>
              <a:t>1.2</a:t>
            </a:r>
            <a:r>
              <a:rPr lang="en-US" dirty="0" smtClean="0"/>
              <a:t> </a:t>
            </a:r>
            <a:r>
              <a:rPr lang="en-US" sz="1200" b="0" i="0" u="none" strike="noStrike" kern="1200" dirty="0" smtClean="0">
                <a:solidFill>
                  <a:schemeClr val="tx1"/>
                </a:solidFill>
                <a:effectLst/>
                <a:latin typeface="+mn-lt"/>
                <a:ea typeface="+mn-ea"/>
                <a:cs typeface="+mn-cs"/>
              </a:rPr>
              <a:t>15</a:t>
            </a:r>
            <a:r>
              <a:rPr lang="en-US" dirty="0" smtClean="0"/>
              <a:t> </a:t>
            </a:r>
            <a:r>
              <a:rPr lang="en-US" sz="1200" b="0" i="0" u="none" strike="noStrike" kern="1200" dirty="0" smtClean="0">
                <a:solidFill>
                  <a:schemeClr val="tx1"/>
                </a:solidFill>
                <a:effectLst/>
                <a:latin typeface="+mn-lt"/>
                <a:ea typeface="+mn-ea"/>
                <a:cs typeface="+mn-cs"/>
              </a:rPr>
              <a:t>0.5</a:t>
            </a:r>
            <a:r>
              <a:rPr lang="en-US" dirty="0" smtClean="0"/>
              <a:t> </a:t>
            </a:r>
            <a:r>
              <a:rPr lang="en-US" sz="1200" b="0" i="0" u="none" strike="noStrike" kern="1200" dirty="0" smtClean="0">
                <a:solidFill>
                  <a:schemeClr val="tx1"/>
                </a:solidFill>
                <a:effectLst/>
                <a:latin typeface="+mn-lt"/>
                <a:ea typeface="+mn-ea"/>
                <a:cs typeface="+mn-cs"/>
              </a:rPr>
              <a:t>Manufacturing</a:t>
            </a:r>
            <a:r>
              <a:rPr lang="en-US" dirty="0" smtClean="0"/>
              <a:t> </a:t>
            </a:r>
            <a:r>
              <a:rPr lang="en-US" sz="1200" b="0" i="0" u="none" strike="noStrike" kern="1200" dirty="0" smtClean="0">
                <a:solidFill>
                  <a:schemeClr val="tx1"/>
                </a:solidFill>
                <a:effectLst/>
                <a:latin typeface="+mn-lt"/>
                <a:ea typeface="+mn-ea"/>
                <a:cs typeface="+mn-cs"/>
              </a:rPr>
              <a:t>1</a:t>
            </a:r>
            <a:r>
              <a:rPr lang="en-US" dirty="0" smtClean="0"/>
              <a:t> </a:t>
            </a:r>
            <a:r>
              <a:rPr lang="en-US" sz="1200" b="0" i="0" u="none" strike="noStrike" kern="1200" dirty="0" smtClean="0">
                <a:solidFill>
                  <a:schemeClr val="tx1"/>
                </a:solidFill>
                <a:effectLst/>
                <a:latin typeface="+mn-lt"/>
                <a:ea typeface="+mn-ea"/>
                <a:cs typeface="+mn-cs"/>
              </a:rPr>
              <a:t>3</a:t>
            </a:r>
            <a:r>
              <a:rPr lang="en-US" dirty="0" smtClean="0"/>
              <a:t> </a:t>
            </a:r>
            <a:r>
              <a:rPr lang="en-US" sz="1200" b="0" i="0" u="none" strike="noStrike" kern="1200" dirty="0" smtClean="0">
                <a:solidFill>
                  <a:schemeClr val="tx1"/>
                </a:solidFill>
                <a:effectLst/>
                <a:latin typeface="+mn-lt"/>
                <a:ea typeface="+mn-ea"/>
                <a:cs typeface="+mn-cs"/>
              </a:rPr>
              <a:t>0.6</a:t>
            </a:r>
            <a:r>
              <a:rPr lang="en-US" dirty="0" smtClean="0"/>
              <a:t> </a:t>
            </a:r>
            <a:r>
              <a:rPr lang="en-US" sz="1200" b="0" i="0" u="none" strike="noStrike" kern="1200" dirty="0" smtClean="0">
                <a:solidFill>
                  <a:schemeClr val="tx1"/>
                </a:solidFill>
                <a:effectLst/>
                <a:latin typeface="+mn-lt"/>
                <a:ea typeface="+mn-ea"/>
                <a:cs typeface="+mn-cs"/>
              </a:rPr>
              <a:t>3.1</a:t>
            </a:r>
            <a:r>
              <a:rPr lang="en-US" dirty="0" smtClean="0"/>
              <a:t> </a:t>
            </a:r>
            <a:r>
              <a:rPr lang="en-US" sz="1200" b="0" i="0" u="none" strike="noStrike" kern="1200" dirty="0" smtClean="0">
                <a:solidFill>
                  <a:schemeClr val="tx1"/>
                </a:solidFill>
                <a:effectLst/>
                <a:latin typeface="+mn-lt"/>
                <a:ea typeface="+mn-ea"/>
                <a:cs typeface="+mn-cs"/>
              </a:rPr>
              <a:t>0.8</a:t>
            </a:r>
            <a:r>
              <a:rPr lang="en-US" dirty="0" smtClean="0"/>
              <a:t> </a:t>
            </a:r>
            <a:r>
              <a:rPr lang="en-US" sz="1200" b="0" i="0" u="none" strike="noStrike" kern="1200" dirty="0" smtClean="0">
                <a:solidFill>
                  <a:schemeClr val="tx1"/>
                </a:solidFill>
                <a:effectLst/>
                <a:latin typeface="+mn-lt"/>
                <a:ea typeface="+mn-ea"/>
                <a:cs typeface="+mn-cs"/>
              </a:rPr>
              <a:t>Admin, support &amp; waste management</a:t>
            </a:r>
            <a:r>
              <a:rPr lang="en-US" dirty="0" smtClean="0"/>
              <a:t> </a:t>
            </a:r>
            <a:r>
              <a:rPr lang="en-US" sz="1200" b="0" i="0" u="none" strike="noStrike" kern="1200" dirty="0" smtClean="0">
                <a:solidFill>
                  <a:schemeClr val="tx1"/>
                </a:solidFill>
                <a:effectLst/>
                <a:latin typeface="+mn-lt"/>
                <a:ea typeface="+mn-ea"/>
                <a:cs typeface="+mn-cs"/>
              </a:rPr>
              <a:t>1</a:t>
            </a:r>
            <a:r>
              <a:rPr lang="en-US" dirty="0" smtClean="0"/>
              <a:t> </a:t>
            </a:r>
            <a:r>
              <a:rPr lang="en-US" sz="1200" b="0" i="0" u="none" strike="noStrike" kern="1200" dirty="0" smtClean="0">
                <a:solidFill>
                  <a:schemeClr val="tx1"/>
                </a:solidFill>
                <a:effectLst/>
                <a:latin typeface="+mn-lt"/>
                <a:ea typeface="+mn-ea"/>
                <a:cs typeface="+mn-cs"/>
              </a:rPr>
              <a:t>4</a:t>
            </a:r>
            <a:r>
              <a:rPr lang="en-US" dirty="0" smtClean="0"/>
              <a:t> </a:t>
            </a:r>
            <a:r>
              <a:rPr lang="en-US" sz="1200" b="0" i="0" u="none" strike="noStrike" kern="1200" dirty="0" smtClean="0">
                <a:solidFill>
                  <a:schemeClr val="tx1"/>
                </a:solidFill>
                <a:effectLst/>
                <a:latin typeface="+mn-lt"/>
                <a:ea typeface="+mn-ea"/>
                <a:cs typeface="+mn-cs"/>
              </a:rPr>
              <a:t>0.5</a:t>
            </a:r>
            <a:r>
              <a:rPr lang="en-US" dirty="0" smtClean="0"/>
              <a:t> </a:t>
            </a:r>
            <a:r>
              <a:rPr lang="en-US" sz="1200" b="0" i="0" u="none" strike="noStrike" kern="1200" dirty="0" smtClean="0">
                <a:solidFill>
                  <a:schemeClr val="tx1"/>
                </a:solidFill>
                <a:effectLst/>
                <a:latin typeface="+mn-lt"/>
                <a:ea typeface="+mn-ea"/>
                <a:cs typeface="+mn-cs"/>
              </a:rPr>
              <a:t>3</a:t>
            </a:r>
            <a:r>
              <a:rPr lang="en-US" dirty="0" smtClean="0"/>
              <a:t> </a:t>
            </a:r>
            <a:r>
              <a:rPr lang="en-US" sz="1200" b="0" i="0" u="none" strike="noStrike" kern="1200" dirty="0" smtClean="0">
                <a:solidFill>
                  <a:schemeClr val="tx1"/>
                </a:solidFill>
                <a:effectLst/>
                <a:latin typeface="+mn-lt"/>
                <a:ea typeface="+mn-ea"/>
                <a:cs typeface="+mn-cs"/>
              </a:rPr>
              <a:t>0.3</a:t>
            </a:r>
            <a:r>
              <a:rPr lang="en-US" dirty="0" smtClean="0"/>
              <a:t> </a:t>
            </a:r>
            <a:r>
              <a:rPr lang="en-US" sz="1200" b="0" i="0" u="none" strike="noStrike" kern="1200" dirty="0" smtClean="0">
                <a:solidFill>
                  <a:schemeClr val="tx1"/>
                </a:solidFill>
                <a:effectLst/>
                <a:latin typeface="+mn-lt"/>
                <a:ea typeface="+mn-ea"/>
                <a:cs typeface="+mn-cs"/>
              </a:rPr>
              <a:t>Transportation &amp; Warehousing</a:t>
            </a:r>
            <a:r>
              <a:rPr lang="en-US" dirty="0" smtClean="0"/>
              <a:t> </a:t>
            </a:r>
            <a:r>
              <a:rPr lang="en-US" sz="1200" b="0" i="0" u="none" strike="noStrike" kern="1200" dirty="0" smtClean="0">
                <a:solidFill>
                  <a:schemeClr val="tx1"/>
                </a:solidFill>
                <a:effectLst/>
                <a:latin typeface="+mn-lt"/>
                <a:ea typeface="+mn-ea"/>
                <a:cs typeface="+mn-cs"/>
              </a:rPr>
              <a:t>1</a:t>
            </a:r>
            <a:r>
              <a:rPr lang="en-US" dirty="0" smtClean="0"/>
              <a:t> </a:t>
            </a:r>
            <a:r>
              <a:rPr lang="en-US" sz="1200" b="0" i="0" u="none" strike="noStrike" kern="1200" dirty="0" smtClean="0">
                <a:solidFill>
                  <a:schemeClr val="tx1"/>
                </a:solidFill>
                <a:effectLst/>
                <a:latin typeface="+mn-lt"/>
                <a:ea typeface="+mn-ea"/>
                <a:cs typeface="+mn-cs"/>
              </a:rPr>
              <a:t>5</a:t>
            </a:r>
            <a:r>
              <a:rPr lang="en-US" dirty="0" smtClean="0"/>
              <a:t> </a:t>
            </a:r>
            <a:r>
              <a:rPr lang="en-US" sz="1200" b="0" i="0" u="none" strike="noStrike" kern="1200" dirty="0" smtClean="0">
                <a:solidFill>
                  <a:schemeClr val="tx1"/>
                </a:solidFill>
                <a:effectLst/>
                <a:latin typeface="+mn-lt"/>
                <a:ea typeface="+mn-ea"/>
                <a:cs typeface="+mn-cs"/>
              </a:rPr>
              <a:t>0.85</a:t>
            </a:r>
            <a:r>
              <a:rPr lang="en-US" dirty="0" smtClean="0"/>
              <a:t> </a:t>
            </a:r>
            <a:r>
              <a:rPr lang="en-US" sz="1200" b="0" i="0" u="none" strike="noStrike" kern="1200" dirty="0" smtClean="0">
                <a:solidFill>
                  <a:schemeClr val="tx1"/>
                </a:solidFill>
                <a:effectLst/>
                <a:latin typeface="+mn-lt"/>
                <a:ea typeface="+mn-ea"/>
                <a:cs typeface="+mn-cs"/>
              </a:rPr>
              <a:t>2.2</a:t>
            </a:r>
            <a:r>
              <a:rPr lang="en-US" dirty="0" smtClean="0"/>
              <a:t> </a:t>
            </a:r>
            <a:r>
              <a:rPr lang="en-US" sz="1200" b="0" i="0" u="none" strike="noStrike" kern="1200" dirty="0" smtClean="0">
                <a:solidFill>
                  <a:schemeClr val="tx1"/>
                </a:solidFill>
                <a:effectLst/>
                <a:latin typeface="+mn-lt"/>
                <a:ea typeface="+mn-ea"/>
                <a:cs typeface="+mn-cs"/>
              </a:rPr>
              <a:t>0.3</a:t>
            </a:r>
            <a:r>
              <a:rPr lang="en-US" dirty="0" smtClean="0"/>
              <a:t> </a:t>
            </a:r>
            <a:r>
              <a:rPr lang="en-US" sz="1200" b="0" i="0" u="none" strike="noStrike" kern="1200" dirty="0" smtClean="0">
                <a:solidFill>
                  <a:schemeClr val="tx1"/>
                </a:solidFill>
                <a:effectLst/>
                <a:latin typeface="+mn-lt"/>
                <a:ea typeface="+mn-ea"/>
                <a:cs typeface="+mn-cs"/>
              </a:rPr>
              <a:t>Wholesale Trade</a:t>
            </a:r>
            <a:r>
              <a:rPr lang="en-US" dirty="0" smtClean="0"/>
              <a:t> </a:t>
            </a:r>
            <a:r>
              <a:rPr lang="en-US" sz="1200" b="0" i="0" u="none" strike="noStrike" kern="1200" dirty="0" smtClean="0">
                <a:solidFill>
                  <a:schemeClr val="tx1"/>
                </a:solidFill>
                <a:effectLst/>
                <a:latin typeface="+mn-lt"/>
                <a:ea typeface="+mn-ea"/>
                <a:cs typeface="+mn-cs"/>
              </a:rPr>
              <a:t>1</a:t>
            </a:r>
            <a:r>
              <a:rPr lang="en-US" dirty="0" smtClean="0"/>
              <a:t> </a:t>
            </a:r>
            <a:r>
              <a:rPr lang="en-US" sz="1200" b="0" i="0" u="none" strike="noStrike" kern="1200" dirty="0" smtClean="0">
                <a:solidFill>
                  <a:schemeClr val="tx1"/>
                </a:solidFill>
                <a:effectLst/>
                <a:latin typeface="+mn-lt"/>
                <a:ea typeface="+mn-ea"/>
                <a:cs typeface="+mn-cs"/>
              </a:rPr>
              <a:t>6</a:t>
            </a:r>
            <a:r>
              <a:rPr lang="en-US" dirty="0" smtClean="0"/>
              <a:t> </a:t>
            </a:r>
            <a:r>
              <a:rPr lang="en-US" sz="1200" b="0" i="0" u="none" strike="noStrike" kern="1200" dirty="0" smtClean="0">
                <a:solidFill>
                  <a:schemeClr val="tx1"/>
                </a:solidFill>
                <a:effectLst/>
                <a:latin typeface="+mn-lt"/>
                <a:ea typeface="+mn-ea"/>
                <a:cs typeface="+mn-cs"/>
              </a:rPr>
              <a:t>0.9</a:t>
            </a:r>
            <a:r>
              <a:rPr lang="en-US" dirty="0" smtClean="0"/>
              <a:t> </a:t>
            </a:r>
            <a:r>
              <a:rPr lang="en-US" sz="1200" b="0" i="0" u="none" strike="noStrike" kern="1200" dirty="0" smtClean="0">
                <a:solidFill>
                  <a:schemeClr val="tx1"/>
                </a:solidFill>
                <a:effectLst/>
                <a:latin typeface="+mn-lt"/>
                <a:ea typeface="+mn-ea"/>
                <a:cs typeface="+mn-cs"/>
              </a:rPr>
              <a:t>3</a:t>
            </a:r>
            <a:r>
              <a:rPr lang="en-US" dirty="0" smtClean="0"/>
              <a:t> </a:t>
            </a:r>
            <a:r>
              <a:rPr lang="en-US" sz="1200" b="0" i="0" u="none" strike="noStrike" kern="1200" dirty="0" smtClean="0">
                <a:solidFill>
                  <a:schemeClr val="tx1"/>
                </a:solidFill>
                <a:effectLst/>
                <a:latin typeface="+mn-lt"/>
                <a:ea typeface="+mn-ea"/>
                <a:cs typeface="+mn-cs"/>
              </a:rPr>
              <a:t>0.6</a:t>
            </a:r>
            <a:r>
              <a:rPr lang="en-US" dirty="0" smtClean="0"/>
              <a:t> </a:t>
            </a:r>
            <a:r>
              <a:rPr lang="en-US" sz="1200" b="0" i="0" u="none" strike="noStrike" kern="1200" dirty="0" smtClean="0">
                <a:solidFill>
                  <a:schemeClr val="tx1"/>
                </a:solidFill>
                <a:effectLst/>
                <a:latin typeface="+mn-lt"/>
                <a:ea typeface="+mn-ea"/>
                <a:cs typeface="+mn-cs"/>
              </a:rPr>
              <a:t>Professional Services</a:t>
            </a:r>
            <a:r>
              <a:rPr lang="en-US" dirty="0" smtClean="0"/>
              <a:t> </a:t>
            </a:r>
            <a:r>
              <a:rPr lang="en-US" sz="1200" b="0" i="0" u="none" strike="noStrike" kern="1200" dirty="0" smtClean="0">
                <a:solidFill>
                  <a:schemeClr val="tx1"/>
                </a:solidFill>
                <a:effectLst/>
                <a:latin typeface="+mn-lt"/>
                <a:ea typeface="+mn-ea"/>
                <a:cs typeface="+mn-cs"/>
              </a:rPr>
              <a:t>1</a:t>
            </a:r>
            <a:r>
              <a:rPr lang="en-US" dirty="0" smtClean="0"/>
              <a:t> </a:t>
            </a:r>
            <a:r>
              <a:rPr lang="en-US" sz="1200" b="0" i="0" u="none" strike="noStrike" kern="1200" dirty="0" smtClean="0">
                <a:solidFill>
                  <a:schemeClr val="tx1"/>
                </a:solidFill>
                <a:effectLst/>
                <a:latin typeface="+mn-lt"/>
                <a:ea typeface="+mn-ea"/>
                <a:cs typeface="+mn-cs"/>
              </a:rPr>
              <a:t>7</a:t>
            </a:r>
            <a:r>
              <a:rPr lang="en-US" dirty="0" smtClean="0"/>
              <a:t> </a:t>
            </a:r>
            <a:r>
              <a:rPr lang="en-US" sz="1200" b="0" i="0" u="none" strike="noStrike" kern="1200" dirty="0" smtClean="0">
                <a:solidFill>
                  <a:schemeClr val="tx1"/>
                </a:solidFill>
                <a:effectLst/>
                <a:latin typeface="+mn-lt"/>
                <a:ea typeface="+mn-ea"/>
                <a:cs typeface="+mn-cs"/>
              </a:rPr>
              <a:t>0.75</a:t>
            </a:r>
            <a:r>
              <a:rPr lang="en-US" dirty="0" smtClean="0"/>
              <a:t> </a:t>
            </a:r>
            <a:r>
              <a:rPr lang="en-US" sz="1200" b="0" i="0" u="none" strike="noStrike" kern="1200" dirty="0" smtClean="0">
                <a:solidFill>
                  <a:schemeClr val="tx1"/>
                </a:solidFill>
                <a:effectLst/>
                <a:latin typeface="+mn-lt"/>
                <a:ea typeface="+mn-ea"/>
                <a:cs typeface="+mn-cs"/>
              </a:rPr>
              <a:t>1.75</a:t>
            </a:r>
            <a:r>
              <a:rPr lang="en-US" dirty="0" smtClean="0"/>
              <a:t> </a:t>
            </a:r>
            <a:r>
              <a:rPr lang="en-US" sz="1200" b="0" i="0" u="none" strike="noStrike" kern="1200" dirty="0" smtClean="0">
                <a:solidFill>
                  <a:schemeClr val="tx1"/>
                </a:solidFill>
                <a:effectLst/>
                <a:latin typeface="+mn-lt"/>
                <a:ea typeface="+mn-ea"/>
                <a:cs typeface="+mn-cs"/>
              </a:rPr>
              <a:t>0.7</a:t>
            </a:r>
            <a:r>
              <a:rPr lang="en-US" dirty="0" smtClean="0"/>
              <a:t> </a:t>
            </a:r>
            <a:r>
              <a:rPr lang="en-US" sz="1200" b="0" i="0" u="none" strike="noStrike" kern="1200" dirty="0" smtClean="0">
                <a:solidFill>
                  <a:schemeClr val="tx1"/>
                </a:solidFill>
                <a:effectLst/>
                <a:latin typeface="+mn-lt"/>
                <a:ea typeface="+mn-ea"/>
                <a:cs typeface="+mn-cs"/>
              </a:rPr>
              <a:t>Healthcare Providers</a:t>
            </a:r>
            <a:r>
              <a:rPr lang="en-US" dirty="0" smtClean="0"/>
              <a:t> </a:t>
            </a:r>
            <a:r>
              <a:rPr lang="en-US" sz="1200" b="0" i="0" u="none" strike="noStrike" kern="1200" dirty="0" smtClean="0">
                <a:solidFill>
                  <a:schemeClr val="tx1"/>
                </a:solidFill>
                <a:effectLst/>
                <a:latin typeface="+mn-lt"/>
                <a:ea typeface="+mn-ea"/>
                <a:cs typeface="+mn-cs"/>
              </a:rPr>
              <a:t>1</a:t>
            </a:r>
            <a:r>
              <a:rPr lang="en-US" dirty="0" smtClean="0"/>
              <a:t> </a:t>
            </a:r>
            <a:r>
              <a:rPr lang="en-US" sz="1200" b="0" i="0" u="none" strike="noStrike" kern="1200" dirty="0" smtClean="0">
                <a:solidFill>
                  <a:schemeClr val="tx1"/>
                </a:solidFill>
                <a:effectLst/>
                <a:latin typeface="+mn-lt"/>
                <a:ea typeface="+mn-ea"/>
                <a:cs typeface="+mn-cs"/>
              </a:rPr>
              <a:t>8</a:t>
            </a:r>
            <a:r>
              <a:rPr lang="en-US" dirty="0" smtClean="0"/>
              <a:t> </a:t>
            </a:r>
            <a:r>
              <a:rPr lang="en-US" sz="1200" b="0" i="0" u="none" strike="noStrike" kern="1200" dirty="0" smtClean="0">
                <a:solidFill>
                  <a:schemeClr val="tx1"/>
                </a:solidFill>
                <a:effectLst/>
                <a:latin typeface="+mn-lt"/>
                <a:ea typeface="+mn-ea"/>
                <a:cs typeface="+mn-cs"/>
              </a:rPr>
              <a:t>0.8</a:t>
            </a:r>
            <a:r>
              <a:rPr lang="en-US" dirty="0" smtClean="0"/>
              <a:t> </a:t>
            </a:r>
            <a:r>
              <a:rPr lang="en-US" sz="1200" b="0" i="0" u="none" strike="noStrike" kern="1200" dirty="0" smtClean="0">
                <a:solidFill>
                  <a:schemeClr val="tx1"/>
                </a:solidFill>
                <a:effectLst/>
                <a:latin typeface="+mn-lt"/>
                <a:ea typeface="+mn-ea"/>
                <a:cs typeface="+mn-cs"/>
              </a:rPr>
              <a:t>1</a:t>
            </a:r>
            <a:r>
              <a:rPr lang="en-US" dirty="0" smtClean="0"/>
              <a:t> </a:t>
            </a:r>
            <a:r>
              <a:rPr lang="en-US" sz="1200" b="0" i="0" u="none" strike="noStrike" kern="1200" dirty="0" smtClean="0">
                <a:solidFill>
                  <a:schemeClr val="tx1"/>
                </a:solidFill>
                <a:effectLst/>
                <a:latin typeface="+mn-lt"/>
                <a:ea typeface="+mn-ea"/>
                <a:cs typeface="+mn-cs"/>
              </a:rPr>
              <a:t>0.7</a:t>
            </a:r>
            <a:r>
              <a:rPr lang="en-US" dirty="0" smtClean="0"/>
              <a:t> </a:t>
            </a:r>
            <a:r>
              <a:rPr lang="en-US" sz="1200" b="0" i="0" u="none" strike="noStrike" kern="1200" dirty="0" smtClean="0">
                <a:solidFill>
                  <a:schemeClr val="tx1"/>
                </a:solidFill>
                <a:effectLst/>
                <a:latin typeface="+mn-lt"/>
                <a:ea typeface="+mn-ea"/>
                <a:cs typeface="+mn-cs"/>
              </a:rPr>
              <a:t>Real Estate and Rental</a:t>
            </a:r>
            <a:r>
              <a:rPr lang="en-US" dirty="0" smtClean="0"/>
              <a:t> </a:t>
            </a:r>
            <a:r>
              <a:rPr lang="en-US" sz="1200" b="0" i="0" u="none" strike="noStrike" kern="1200" dirty="0" smtClean="0">
                <a:solidFill>
                  <a:schemeClr val="tx1"/>
                </a:solidFill>
                <a:effectLst/>
                <a:latin typeface="+mn-lt"/>
                <a:ea typeface="+mn-ea"/>
                <a:cs typeface="+mn-cs"/>
              </a:rPr>
              <a:t>1</a:t>
            </a:r>
            <a:r>
              <a:rPr lang="en-US" dirty="0" smtClean="0"/>
              <a:t> </a:t>
            </a:r>
            <a:r>
              <a:rPr lang="en-US" sz="1200" b="0" i="0" u="none" strike="noStrike" kern="1200" dirty="0" smtClean="0">
                <a:solidFill>
                  <a:schemeClr val="tx1"/>
                </a:solidFill>
                <a:effectLst/>
                <a:latin typeface="+mn-lt"/>
                <a:ea typeface="+mn-ea"/>
                <a:cs typeface="+mn-cs"/>
              </a:rPr>
              <a:t>9</a:t>
            </a:r>
            <a:r>
              <a:rPr lang="en-US" dirty="0" smtClean="0"/>
              <a:t> </a:t>
            </a:r>
            <a:r>
              <a:rPr lang="en-US" sz="1200" b="0" i="0" u="none" strike="noStrike" kern="1200" dirty="0" smtClean="0">
                <a:solidFill>
                  <a:schemeClr val="tx1"/>
                </a:solidFill>
                <a:effectLst/>
                <a:latin typeface="+mn-lt"/>
                <a:ea typeface="+mn-ea"/>
                <a:cs typeface="+mn-cs"/>
              </a:rPr>
              <a:t>0.87</a:t>
            </a:r>
            <a:r>
              <a:rPr lang="en-US" dirty="0" smtClean="0"/>
              <a:t> </a:t>
            </a:r>
            <a:r>
              <a:rPr lang="en-US" sz="1200" b="0" i="0" u="none" strike="noStrike" kern="1200" dirty="0" smtClean="0">
                <a:solidFill>
                  <a:schemeClr val="tx1"/>
                </a:solidFill>
                <a:effectLst/>
                <a:latin typeface="+mn-lt"/>
                <a:ea typeface="+mn-ea"/>
                <a:cs typeface="+mn-cs"/>
              </a:rPr>
              <a:t>1.3</a:t>
            </a:r>
            <a:r>
              <a:rPr lang="en-US" dirty="0" smtClean="0"/>
              <a:t> </a:t>
            </a:r>
            <a:r>
              <a:rPr lang="en-US" sz="1200" b="0" i="0" u="none" strike="noStrike" kern="1200" dirty="0" smtClean="0">
                <a:solidFill>
                  <a:schemeClr val="tx1"/>
                </a:solidFill>
                <a:effectLst/>
                <a:latin typeface="+mn-lt"/>
                <a:ea typeface="+mn-ea"/>
                <a:cs typeface="+mn-cs"/>
              </a:rPr>
              <a:t>1.1</a:t>
            </a:r>
            <a:r>
              <a:rPr lang="en-US" dirty="0" smtClean="0"/>
              <a:t> </a:t>
            </a:r>
            <a:r>
              <a:rPr lang="en-US" sz="1200" b="0" i="0" u="none" strike="noStrike" kern="1200" dirty="0" smtClean="0">
                <a:solidFill>
                  <a:schemeClr val="tx1"/>
                </a:solidFill>
                <a:effectLst/>
                <a:latin typeface="+mn-lt"/>
                <a:ea typeface="+mn-ea"/>
                <a:cs typeface="+mn-cs"/>
              </a:rPr>
              <a:t>Finance and Insurance</a:t>
            </a:r>
            <a:r>
              <a:rPr lang="en-US" dirty="0" smtClean="0"/>
              <a:t> </a:t>
            </a:r>
            <a:r>
              <a:rPr lang="en-US" sz="1200" b="0" i="0" u="none" strike="noStrike" kern="1200" dirty="0" smtClean="0">
                <a:solidFill>
                  <a:schemeClr val="tx1"/>
                </a:solidFill>
                <a:effectLst/>
                <a:latin typeface="+mn-lt"/>
                <a:ea typeface="+mn-ea"/>
                <a:cs typeface="+mn-cs"/>
              </a:rPr>
              <a:t>1</a:t>
            </a:r>
            <a:r>
              <a:rPr lang="en-US" dirty="0" smtClean="0"/>
              <a:t> </a:t>
            </a:r>
            <a:r>
              <a:rPr lang="en-US" sz="1200" b="0" i="0" u="none" strike="noStrike" kern="1200" dirty="0" smtClean="0">
                <a:solidFill>
                  <a:schemeClr val="tx1"/>
                </a:solidFill>
                <a:effectLst/>
                <a:latin typeface="+mn-lt"/>
                <a:ea typeface="+mn-ea"/>
                <a:cs typeface="+mn-cs"/>
              </a:rPr>
              <a:t>10</a:t>
            </a:r>
            <a:r>
              <a:rPr lang="en-US" dirty="0" smtClean="0"/>
              <a:t> </a:t>
            </a:r>
            <a:r>
              <a:rPr lang="en-US" sz="1200" b="0" i="0" u="none" strike="noStrike" kern="1200" dirty="0" smtClean="0">
                <a:solidFill>
                  <a:schemeClr val="tx1"/>
                </a:solidFill>
                <a:effectLst/>
                <a:latin typeface="+mn-lt"/>
                <a:ea typeface="+mn-ea"/>
                <a:cs typeface="+mn-cs"/>
              </a:rPr>
              <a:t>1.4</a:t>
            </a:r>
            <a:r>
              <a:rPr lang="en-US" dirty="0" smtClean="0"/>
              <a:t> </a:t>
            </a:r>
            <a:r>
              <a:rPr lang="en-US" sz="1200" b="0" i="0" u="none" strike="noStrike" kern="1200" dirty="0" smtClean="0">
                <a:solidFill>
                  <a:schemeClr val="tx1"/>
                </a:solidFill>
                <a:effectLst/>
                <a:latin typeface="+mn-lt"/>
                <a:ea typeface="+mn-ea"/>
                <a:cs typeface="+mn-cs"/>
              </a:rPr>
              <a:t>1.7</a:t>
            </a:r>
            <a:r>
              <a:rPr lang="en-US" dirty="0" smtClean="0"/>
              <a:t> </a:t>
            </a:r>
            <a:r>
              <a:rPr lang="en-US" sz="1200" b="0" i="0" u="none" strike="noStrike" kern="1200" dirty="0" smtClean="0">
                <a:solidFill>
                  <a:schemeClr val="tx1"/>
                </a:solidFill>
                <a:effectLst/>
                <a:latin typeface="+mn-lt"/>
                <a:ea typeface="+mn-ea"/>
                <a:cs typeface="+mn-cs"/>
              </a:rPr>
              <a:t>0.75</a:t>
            </a:r>
            <a:r>
              <a:rPr lang="en-US" dirty="0" smtClean="0"/>
              <a:t> </a:t>
            </a:r>
            <a:r>
              <a:rPr lang="en-US" sz="1200" b="0" i="0" u="none" strike="noStrike" kern="1200" dirty="0" smtClean="0">
                <a:solidFill>
                  <a:schemeClr val="tx1"/>
                </a:solidFill>
                <a:effectLst/>
                <a:latin typeface="+mn-lt"/>
                <a:ea typeface="+mn-ea"/>
                <a:cs typeface="+mn-cs"/>
              </a:rPr>
              <a:t>Utilities</a:t>
            </a:r>
            <a:r>
              <a:rPr lang="en-US" dirty="0" smtClean="0"/>
              <a:t> </a:t>
            </a:r>
            <a:r>
              <a:rPr lang="en-US" sz="1200" b="0" i="0" u="none" strike="noStrike" kern="1200" dirty="0" smtClean="0">
                <a:solidFill>
                  <a:schemeClr val="tx1"/>
                </a:solidFill>
                <a:effectLst/>
                <a:latin typeface="+mn-lt"/>
                <a:ea typeface="+mn-ea"/>
                <a:cs typeface="+mn-cs"/>
              </a:rPr>
              <a:t>1</a:t>
            </a:r>
            <a:r>
              <a:rPr lang="en-US" dirty="0" smtClean="0"/>
              <a:t> </a:t>
            </a:r>
            <a:r>
              <a:rPr lang="en-US" sz="1200" b="0" i="0" u="none" strike="noStrike" kern="1200" dirty="0" smtClean="0">
                <a:solidFill>
                  <a:schemeClr val="tx1"/>
                </a:solidFill>
                <a:effectLst/>
                <a:latin typeface="+mn-lt"/>
                <a:ea typeface="+mn-ea"/>
                <a:cs typeface="+mn-cs"/>
              </a:rPr>
              <a:t>11</a:t>
            </a:r>
            <a:r>
              <a:rPr lang="en-US" dirty="0" smtClean="0"/>
              <a:t> </a:t>
            </a:r>
            <a:r>
              <a:rPr lang="en-US" sz="1200" b="0" i="0" u="none" strike="noStrike" kern="1200" dirty="0" smtClean="0">
                <a:solidFill>
                  <a:schemeClr val="tx1"/>
                </a:solidFill>
                <a:effectLst/>
                <a:latin typeface="+mn-lt"/>
                <a:ea typeface="+mn-ea"/>
                <a:cs typeface="+mn-cs"/>
              </a:rPr>
              <a:t>0.65</a:t>
            </a:r>
            <a:r>
              <a:rPr lang="en-US" dirty="0" smtClean="0"/>
              <a:t> </a:t>
            </a:r>
            <a:r>
              <a:rPr lang="en-US" sz="1200" b="0" i="0" u="none" strike="noStrike" kern="1200" dirty="0" smtClean="0">
                <a:solidFill>
                  <a:schemeClr val="tx1"/>
                </a:solidFill>
                <a:effectLst/>
                <a:latin typeface="+mn-lt"/>
                <a:ea typeface="+mn-ea"/>
                <a:cs typeface="+mn-cs"/>
              </a:rPr>
              <a:t>1.1</a:t>
            </a:r>
            <a:r>
              <a:rPr lang="en-US" dirty="0" smtClean="0"/>
              <a:t> </a:t>
            </a:r>
            <a:r>
              <a:rPr lang="en-US" sz="1200" b="0" i="0" u="none" strike="noStrike" kern="1200" dirty="0" smtClean="0">
                <a:solidFill>
                  <a:schemeClr val="tx1"/>
                </a:solidFill>
                <a:effectLst/>
                <a:latin typeface="+mn-lt"/>
                <a:ea typeface="+mn-ea"/>
                <a:cs typeface="+mn-cs"/>
              </a:rPr>
              <a:t>0.2</a:t>
            </a:r>
            <a:r>
              <a:rPr lang="en-US" dirty="0" smtClean="0"/>
              <a:t> </a:t>
            </a:r>
            <a:r>
              <a:rPr lang="en-US" sz="1200" b="0" i="0" u="none" strike="noStrike" kern="1200" dirty="0" smtClean="0">
                <a:solidFill>
                  <a:schemeClr val="tx1"/>
                </a:solidFill>
                <a:effectLst/>
                <a:latin typeface="+mn-lt"/>
                <a:ea typeface="+mn-ea"/>
                <a:cs typeface="+mn-cs"/>
              </a:rPr>
              <a:t>Retail Trade</a:t>
            </a:r>
            <a:r>
              <a:rPr lang="en-US" dirty="0" smtClean="0"/>
              <a:t> </a:t>
            </a:r>
            <a:r>
              <a:rPr lang="en-US" sz="1200" b="0" i="0" u="none" strike="noStrike" kern="1200" dirty="0" smtClean="0">
                <a:solidFill>
                  <a:schemeClr val="tx1"/>
                </a:solidFill>
                <a:effectLst/>
                <a:latin typeface="+mn-lt"/>
                <a:ea typeface="+mn-ea"/>
                <a:cs typeface="+mn-cs"/>
              </a:rPr>
              <a:t>1</a:t>
            </a:r>
            <a:r>
              <a:rPr lang="en-US" dirty="0" smtClean="0"/>
              <a:t> </a:t>
            </a:r>
            <a:r>
              <a:rPr lang="en-US" sz="1200" b="0" i="0" u="none" strike="noStrike" kern="1200" dirty="0" smtClean="0">
                <a:solidFill>
                  <a:schemeClr val="tx1"/>
                </a:solidFill>
                <a:effectLst/>
                <a:latin typeface="+mn-lt"/>
                <a:ea typeface="+mn-ea"/>
                <a:cs typeface="+mn-cs"/>
              </a:rPr>
              <a:t>12</a:t>
            </a:r>
            <a:r>
              <a:rPr lang="en-US" dirty="0" smtClean="0"/>
              <a:t> </a:t>
            </a:r>
            <a:r>
              <a:rPr lang="en-US" sz="1200" b="0" i="0" u="none" strike="noStrike" kern="1200" dirty="0" smtClean="0">
                <a:solidFill>
                  <a:schemeClr val="tx1"/>
                </a:solidFill>
                <a:effectLst/>
                <a:latin typeface="+mn-lt"/>
                <a:ea typeface="+mn-ea"/>
                <a:cs typeface="+mn-cs"/>
              </a:rPr>
              <a:t>0.76</a:t>
            </a:r>
            <a:r>
              <a:rPr lang="en-US" dirty="0" smtClean="0"/>
              <a:t> </a:t>
            </a:r>
            <a:r>
              <a:rPr lang="en-US" sz="1200" b="0" i="0" u="none" strike="noStrike" kern="1200" dirty="0" smtClean="0">
                <a:solidFill>
                  <a:schemeClr val="tx1"/>
                </a:solidFill>
                <a:effectLst/>
                <a:latin typeface="+mn-lt"/>
                <a:ea typeface="+mn-ea"/>
                <a:cs typeface="+mn-cs"/>
              </a:rPr>
              <a:t>0.5</a:t>
            </a:r>
            <a:r>
              <a:rPr lang="en-US" dirty="0" smtClean="0"/>
              <a:t> </a:t>
            </a:r>
            <a:r>
              <a:rPr lang="en-US" sz="1200" b="0" i="0" u="none" strike="noStrike" kern="1200" dirty="0" smtClean="0">
                <a:solidFill>
                  <a:schemeClr val="tx1"/>
                </a:solidFill>
                <a:effectLst/>
                <a:latin typeface="+mn-lt"/>
                <a:ea typeface="+mn-ea"/>
                <a:cs typeface="+mn-cs"/>
              </a:rPr>
              <a:t>0.6</a:t>
            </a:r>
            <a:r>
              <a:rPr lang="en-US" dirty="0" smtClean="0"/>
              <a:t> </a:t>
            </a:r>
            <a:r>
              <a:rPr lang="en-US" sz="1200" b="0" i="0" u="none" strike="noStrike" kern="1200" dirty="0" smtClean="0">
                <a:solidFill>
                  <a:schemeClr val="tx1"/>
                </a:solidFill>
                <a:effectLst/>
                <a:latin typeface="+mn-lt"/>
                <a:ea typeface="+mn-ea"/>
                <a:cs typeface="+mn-cs"/>
              </a:rPr>
              <a:t>Government</a:t>
            </a:r>
            <a:r>
              <a:rPr lang="en-US" dirty="0" smtClean="0"/>
              <a:t> </a:t>
            </a:r>
            <a:r>
              <a:rPr lang="en-US" sz="1200" b="0" i="0" u="none" strike="noStrike" kern="1200" dirty="0" smtClean="0">
                <a:solidFill>
                  <a:schemeClr val="tx1"/>
                </a:solidFill>
                <a:effectLst/>
                <a:latin typeface="+mn-lt"/>
                <a:ea typeface="+mn-ea"/>
                <a:cs typeface="+mn-cs"/>
              </a:rPr>
              <a:t>1</a:t>
            </a:r>
            <a:r>
              <a:rPr lang="en-US" dirty="0" smtClean="0"/>
              <a:t> </a:t>
            </a:r>
            <a:r>
              <a:rPr lang="en-US" sz="1200" b="0" i="0" u="none" strike="noStrike" kern="1200" dirty="0" smtClean="0">
                <a:solidFill>
                  <a:schemeClr val="tx1"/>
                </a:solidFill>
                <a:effectLst/>
                <a:latin typeface="+mn-lt"/>
                <a:ea typeface="+mn-ea"/>
                <a:cs typeface="+mn-cs"/>
              </a:rPr>
              <a:t>13</a:t>
            </a:r>
            <a:r>
              <a:rPr lang="en-US" dirty="0" smtClean="0"/>
              <a:t> </a:t>
            </a:r>
            <a:r>
              <a:rPr lang="en-US" sz="1200" b="0" i="0" u="none" strike="noStrike" kern="1200" dirty="0" smtClean="0">
                <a:solidFill>
                  <a:schemeClr val="tx1"/>
                </a:solidFill>
                <a:effectLst/>
                <a:latin typeface="+mn-lt"/>
                <a:ea typeface="+mn-ea"/>
                <a:cs typeface="+mn-cs"/>
              </a:rPr>
              <a:t>1.1</a:t>
            </a:r>
            <a:r>
              <a:rPr lang="en-US" dirty="0" smtClean="0"/>
              <a:t> </a:t>
            </a:r>
            <a:r>
              <a:rPr lang="en-US" sz="1200" b="0" i="0" u="none" strike="noStrike" kern="1200" dirty="0" smtClean="0">
                <a:solidFill>
                  <a:schemeClr val="tx1"/>
                </a:solidFill>
                <a:effectLst/>
                <a:latin typeface="+mn-lt"/>
                <a:ea typeface="+mn-ea"/>
                <a:cs typeface="+mn-cs"/>
              </a:rPr>
              <a:t>0.1</a:t>
            </a:r>
            <a:r>
              <a:rPr lang="en-US" dirty="0" smtClean="0"/>
              <a:t> </a:t>
            </a:r>
            <a:r>
              <a:rPr lang="en-US" sz="1200" b="0" i="0" u="none" strike="noStrike" kern="1200" dirty="0" smtClean="0">
                <a:solidFill>
                  <a:schemeClr val="tx1"/>
                </a:solidFill>
                <a:effectLst/>
                <a:latin typeface="+mn-lt"/>
                <a:ea typeface="+mn-ea"/>
                <a:cs typeface="+mn-cs"/>
              </a:rPr>
              <a:t>1</a:t>
            </a:r>
            <a:r>
              <a:rPr lang="en-US" dirty="0" smtClean="0"/>
              <a:t> </a:t>
            </a:r>
            <a:r>
              <a:rPr lang="en-US" sz="1200" b="0" i="0" u="none" strike="noStrike" kern="1200" dirty="0" err="1" smtClean="0">
                <a:solidFill>
                  <a:schemeClr val="tx1"/>
                </a:solidFill>
                <a:effectLst/>
                <a:latin typeface="+mn-lt"/>
                <a:ea typeface="+mn-ea"/>
                <a:cs typeface="+mn-cs"/>
              </a:rPr>
              <a:t>Accomodation</a:t>
            </a:r>
            <a:r>
              <a:rPr lang="en-US" sz="1200" b="0" i="0" u="none" strike="noStrike" kern="1200" dirty="0" smtClean="0">
                <a:solidFill>
                  <a:schemeClr val="tx1"/>
                </a:solidFill>
                <a:effectLst/>
                <a:latin typeface="+mn-lt"/>
                <a:ea typeface="+mn-ea"/>
                <a:cs typeface="+mn-cs"/>
              </a:rPr>
              <a:t> &amp; Food</a:t>
            </a:r>
            <a:r>
              <a:rPr lang="en-US" dirty="0" smtClean="0"/>
              <a:t> </a:t>
            </a:r>
            <a:r>
              <a:rPr lang="en-US" sz="1200" b="0" i="0" u="none" strike="noStrike" kern="1200" dirty="0" smtClean="0">
                <a:solidFill>
                  <a:schemeClr val="tx1"/>
                </a:solidFill>
                <a:effectLst/>
                <a:latin typeface="+mn-lt"/>
                <a:ea typeface="+mn-ea"/>
                <a:cs typeface="+mn-cs"/>
              </a:rPr>
              <a:t>1</a:t>
            </a:r>
            <a:r>
              <a:rPr lang="en-US" dirty="0" smtClean="0"/>
              <a:t> </a:t>
            </a:r>
            <a:r>
              <a:rPr lang="en-US" sz="1200" b="0" i="0" u="none" strike="noStrike" kern="1200" dirty="0" smtClean="0">
                <a:solidFill>
                  <a:schemeClr val="tx1"/>
                </a:solidFill>
                <a:effectLst/>
                <a:latin typeface="+mn-lt"/>
                <a:ea typeface="+mn-ea"/>
                <a:cs typeface="+mn-cs"/>
              </a:rPr>
              <a:t>14</a:t>
            </a:r>
            <a:r>
              <a:rPr lang="en-US" dirty="0" smtClean="0"/>
              <a:t> </a:t>
            </a:r>
            <a:r>
              <a:rPr lang="en-US" sz="1200" b="0" i="0" u="none" strike="noStrike" kern="1200" dirty="0" smtClean="0">
                <a:solidFill>
                  <a:schemeClr val="tx1"/>
                </a:solidFill>
                <a:effectLst/>
                <a:latin typeface="+mn-lt"/>
                <a:ea typeface="+mn-ea"/>
                <a:cs typeface="+mn-cs"/>
              </a:rPr>
              <a:t>0.6</a:t>
            </a:r>
            <a:r>
              <a:rPr lang="en-US" dirty="0" smtClean="0"/>
              <a:t> </a:t>
            </a:r>
            <a:r>
              <a:rPr lang="en-US" sz="1200" b="0" i="0" u="none" strike="noStrike" kern="1200" dirty="0" smtClean="0">
                <a:solidFill>
                  <a:schemeClr val="tx1"/>
                </a:solidFill>
                <a:effectLst/>
                <a:latin typeface="+mn-lt"/>
                <a:ea typeface="+mn-ea"/>
                <a:cs typeface="+mn-cs"/>
              </a:rPr>
              <a:t>-0.4</a:t>
            </a:r>
            <a:r>
              <a:rPr lang="en-US" dirty="0" smtClean="0"/>
              <a:t> </a:t>
            </a:r>
            <a:r>
              <a:rPr lang="en-US" sz="1200" b="0" i="0" u="none" strike="noStrike" kern="1200" dirty="0" smtClean="0">
                <a:solidFill>
                  <a:schemeClr val="tx1"/>
                </a:solidFill>
                <a:effectLst/>
                <a:latin typeface="+mn-lt"/>
                <a:ea typeface="+mn-ea"/>
                <a:cs typeface="+mn-cs"/>
              </a:rPr>
              <a:t>0.3</a:t>
            </a:r>
            <a:r>
              <a:rPr lang="en-US" dirty="0" smtClean="0"/>
              <a:t> </a:t>
            </a:r>
            <a:r>
              <a:rPr lang="en-US" sz="1200" b="0" i="0" u="none" strike="noStrike" kern="1200" dirty="0" smtClean="0">
                <a:solidFill>
                  <a:schemeClr val="tx1"/>
                </a:solidFill>
                <a:effectLst/>
                <a:latin typeface="+mn-lt"/>
                <a:ea typeface="+mn-ea"/>
                <a:cs typeface="+mn-cs"/>
              </a:rPr>
              <a:t>Arts &amp; </a:t>
            </a:r>
            <a:r>
              <a:rPr lang="en-US" sz="1200" b="0" i="0" u="none" strike="noStrike" kern="1200" dirty="0" err="1" smtClean="0">
                <a:solidFill>
                  <a:schemeClr val="tx1"/>
                </a:solidFill>
                <a:effectLst/>
                <a:latin typeface="+mn-lt"/>
                <a:ea typeface="+mn-ea"/>
                <a:cs typeface="+mn-cs"/>
              </a:rPr>
              <a:t>Enterntainment</a:t>
            </a:r>
            <a:r>
              <a:rPr lang="en-US" sz="1200" b="0" i="0" u="none" strike="noStrike" kern="1200" dirty="0" smtClean="0">
                <a:solidFill>
                  <a:schemeClr val="tx1"/>
                </a:solidFill>
                <a:effectLst/>
                <a:latin typeface="+mn-lt"/>
                <a:ea typeface="+mn-ea"/>
                <a:cs typeface="+mn-cs"/>
              </a:rPr>
              <a:t> </a:t>
            </a:r>
            <a:r>
              <a:rPr lang="en-US" dirty="0" smtClean="0"/>
              <a:t> </a:t>
            </a:r>
            <a:r>
              <a:rPr lang="en-US" sz="1200" b="0" i="0" u="none" strike="noStrike" kern="1200" dirty="0" smtClean="0">
                <a:solidFill>
                  <a:schemeClr val="tx1"/>
                </a:solidFill>
                <a:effectLst/>
                <a:latin typeface="+mn-lt"/>
                <a:ea typeface="+mn-ea"/>
                <a:cs typeface="+mn-cs"/>
              </a:rPr>
              <a:t>1</a:t>
            </a:r>
            <a:r>
              <a:rPr lang="en-US" dirty="0" smtClean="0"/>
              <a:t> </a:t>
            </a:r>
            <a:r>
              <a:rPr lang="en-US" sz="1200" b="0" i="0" u="none" strike="noStrike" kern="1200" dirty="0" smtClean="0">
                <a:solidFill>
                  <a:schemeClr val="tx1"/>
                </a:solidFill>
                <a:effectLst/>
                <a:latin typeface="+mn-lt"/>
                <a:ea typeface="+mn-ea"/>
                <a:cs typeface="+mn-cs"/>
              </a:rPr>
              <a:t>15</a:t>
            </a:r>
            <a:r>
              <a:rPr lang="en-US" dirty="0" smtClean="0"/>
              <a:t> </a:t>
            </a:r>
            <a:r>
              <a:rPr lang="en-US" sz="1200" b="0" i="0" u="none" strike="noStrike" kern="1200" dirty="0" smtClean="0">
                <a:solidFill>
                  <a:schemeClr val="tx1"/>
                </a:solidFill>
                <a:effectLst/>
                <a:latin typeface="+mn-lt"/>
                <a:ea typeface="+mn-ea"/>
                <a:cs typeface="+mn-cs"/>
              </a:rPr>
              <a:t>0.6</a:t>
            </a:r>
            <a:r>
              <a:rPr lang="en-US" dirty="0" smtClean="0"/>
              <a:t> </a:t>
            </a:r>
            <a:r>
              <a:rPr lang="en-US" sz="1200" b="0" i="0" u="none" strike="noStrike" kern="1200" dirty="0" smtClean="0">
                <a:solidFill>
                  <a:schemeClr val="tx1"/>
                </a:solidFill>
                <a:effectLst/>
                <a:latin typeface="+mn-lt"/>
                <a:ea typeface="+mn-ea"/>
                <a:cs typeface="+mn-cs"/>
              </a:rPr>
              <a:t>-1</a:t>
            </a:r>
            <a:r>
              <a:rPr lang="en-US" dirty="0" smtClean="0"/>
              <a:t> </a:t>
            </a:r>
            <a:r>
              <a:rPr lang="en-US" sz="1200" b="0" i="0" u="none" strike="noStrike" kern="1200" dirty="0" smtClean="0">
                <a:solidFill>
                  <a:schemeClr val="tx1"/>
                </a:solidFill>
                <a:effectLst/>
                <a:latin typeface="+mn-lt"/>
                <a:ea typeface="+mn-ea"/>
                <a:cs typeface="+mn-cs"/>
              </a:rPr>
              <a:t>0.1</a:t>
            </a:r>
            <a:r>
              <a:rPr lang="en-US" dirty="0" smtClean="0"/>
              <a:t> </a:t>
            </a:r>
            <a:r>
              <a:rPr lang="en-US" sz="1200" b="0" i="0" u="none" strike="noStrike" kern="1200" dirty="0" smtClean="0">
                <a:solidFill>
                  <a:schemeClr val="tx1"/>
                </a:solidFill>
                <a:effectLst/>
                <a:latin typeface="+mn-lt"/>
                <a:ea typeface="+mn-ea"/>
                <a:cs typeface="+mn-cs"/>
              </a:rPr>
              <a:t>Corporate Management</a:t>
            </a:r>
            <a:r>
              <a:rPr lang="en-US" dirty="0" smtClean="0"/>
              <a:t> </a:t>
            </a:r>
            <a:r>
              <a:rPr lang="en-US" sz="1200" b="0" i="0" u="none" strike="noStrike" kern="1200" dirty="0" smtClean="0">
                <a:solidFill>
                  <a:schemeClr val="tx1"/>
                </a:solidFill>
                <a:effectLst/>
                <a:latin typeface="+mn-lt"/>
                <a:ea typeface="+mn-ea"/>
                <a:cs typeface="+mn-cs"/>
              </a:rPr>
              <a:t>1</a:t>
            </a:r>
            <a:r>
              <a:rPr lang="en-US" dirty="0" smtClean="0"/>
              <a:t> </a:t>
            </a:r>
            <a:r>
              <a:rPr lang="en-US" sz="1200" b="0" i="0" u="none" strike="noStrike" kern="1200" dirty="0" smtClean="0">
                <a:solidFill>
                  <a:schemeClr val="tx1"/>
                </a:solidFill>
                <a:effectLst/>
                <a:latin typeface="+mn-lt"/>
                <a:ea typeface="+mn-ea"/>
                <a:cs typeface="+mn-cs"/>
              </a:rPr>
              <a:t>16</a:t>
            </a:r>
            <a:r>
              <a:rPr lang="en-US" dirty="0" smtClean="0"/>
              <a:t> </a:t>
            </a:r>
            <a:r>
              <a:rPr lang="en-US" sz="1200" b="0" i="0" u="none" strike="noStrike" kern="1200" dirty="0" smtClean="0">
                <a:solidFill>
                  <a:schemeClr val="tx1"/>
                </a:solidFill>
                <a:effectLst/>
                <a:latin typeface="+mn-lt"/>
                <a:ea typeface="+mn-ea"/>
                <a:cs typeface="+mn-cs"/>
              </a:rPr>
              <a:t>0.8</a:t>
            </a:r>
            <a:r>
              <a:rPr lang="en-US" dirty="0" smtClean="0"/>
              <a:t> </a:t>
            </a:r>
            <a:r>
              <a:rPr lang="en-US" sz="1200" b="0" i="0" u="none" strike="noStrike" kern="1200" dirty="0" smtClean="0">
                <a:solidFill>
                  <a:schemeClr val="tx1"/>
                </a:solidFill>
                <a:effectLst/>
                <a:latin typeface="+mn-lt"/>
                <a:ea typeface="+mn-ea"/>
                <a:cs typeface="+mn-cs"/>
              </a:rPr>
              <a:t>-1.3</a:t>
            </a:r>
            <a:r>
              <a:rPr lang="en-US" dirty="0" smtClean="0"/>
              <a:t> </a:t>
            </a:r>
            <a:r>
              <a:rPr lang="en-US" sz="1200" b="0" i="0" u="none" strike="noStrike" kern="1200" dirty="0" smtClean="0">
                <a:solidFill>
                  <a:schemeClr val="tx1"/>
                </a:solidFill>
                <a:effectLst/>
                <a:latin typeface="+mn-lt"/>
                <a:ea typeface="+mn-ea"/>
                <a:cs typeface="+mn-cs"/>
              </a:rPr>
              <a:t>0.2</a:t>
            </a:r>
            <a:r>
              <a:rPr lang="en-US" dirty="0" smtClean="0"/>
              <a:t> </a:t>
            </a:r>
            <a:r>
              <a:rPr lang="en-US" sz="1200" b="0" i="0" u="none" strike="noStrike" kern="1200" dirty="0" smtClean="0">
                <a:solidFill>
                  <a:schemeClr val="tx1"/>
                </a:solidFill>
                <a:effectLst/>
                <a:latin typeface="+mn-lt"/>
                <a:ea typeface="+mn-ea"/>
                <a:cs typeface="+mn-cs"/>
              </a:rPr>
              <a:t>Other Services</a:t>
            </a:r>
            <a:r>
              <a:rPr lang="en-US" dirty="0" smtClean="0"/>
              <a:t> </a:t>
            </a:r>
            <a:r>
              <a:rPr lang="en-US" sz="1200" b="0" i="0" u="none" strike="noStrike" kern="1200" dirty="0" smtClean="0">
                <a:solidFill>
                  <a:schemeClr val="tx1"/>
                </a:solidFill>
                <a:effectLst/>
                <a:latin typeface="+mn-lt"/>
                <a:ea typeface="+mn-ea"/>
                <a:cs typeface="+mn-cs"/>
              </a:rPr>
              <a:t>1</a:t>
            </a:r>
            <a:r>
              <a:rPr lang="en-US" dirty="0" smtClean="0"/>
              <a:t> </a:t>
            </a:r>
            <a:r>
              <a:rPr lang="en-US" sz="1200" b="0" i="0" u="none" strike="noStrike" kern="1200" dirty="0" smtClean="0">
                <a:solidFill>
                  <a:schemeClr val="tx1"/>
                </a:solidFill>
                <a:effectLst/>
                <a:latin typeface="+mn-lt"/>
                <a:ea typeface="+mn-ea"/>
                <a:cs typeface="+mn-cs"/>
              </a:rPr>
              <a:t>17</a:t>
            </a:r>
            <a:r>
              <a:rPr lang="en-US" dirty="0" smtClean="0"/>
              <a:t> </a:t>
            </a:r>
            <a:r>
              <a:rPr lang="en-US" sz="1200" b="0" i="0" u="none" strike="noStrike" kern="1200" dirty="0" smtClean="0">
                <a:solidFill>
                  <a:schemeClr val="tx1"/>
                </a:solidFill>
                <a:effectLst/>
                <a:latin typeface="+mn-lt"/>
                <a:ea typeface="+mn-ea"/>
                <a:cs typeface="+mn-cs"/>
              </a:rPr>
              <a:t>0.58</a:t>
            </a:r>
            <a:r>
              <a:rPr lang="en-US" dirty="0" smtClean="0"/>
              <a:t> </a:t>
            </a:r>
            <a:r>
              <a:rPr lang="en-US" sz="1200" b="0" i="0" u="none" strike="noStrike" kern="1200" dirty="0" smtClean="0">
                <a:solidFill>
                  <a:schemeClr val="tx1"/>
                </a:solidFill>
                <a:effectLst/>
                <a:latin typeface="+mn-lt"/>
                <a:ea typeface="+mn-ea"/>
                <a:cs typeface="+mn-cs"/>
              </a:rPr>
              <a:t>-2.2</a:t>
            </a:r>
            <a:r>
              <a:rPr lang="en-US" dirty="0" smtClean="0"/>
              <a:t> </a:t>
            </a:r>
            <a:r>
              <a:rPr lang="en-US" sz="1200" b="0" i="0" u="none" strike="noStrike" kern="1200" dirty="0" smtClean="0">
                <a:solidFill>
                  <a:schemeClr val="tx1"/>
                </a:solidFill>
                <a:effectLst/>
                <a:latin typeface="+mn-lt"/>
                <a:ea typeface="+mn-ea"/>
                <a:cs typeface="+mn-cs"/>
              </a:rPr>
              <a:t>0.2</a:t>
            </a:r>
            <a:r>
              <a:rPr lang="en-US" dirty="0" smtClean="0"/>
              <a:t> </a:t>
            </a:r>
            <a:r>
              <a:rPr lang="en-US" sz="1200" b="0" i="0" u="none" strike="noStrike" kern="1200" dirty="0" smtClean="0">
                <a:solidFill>
                  <a:schemeClr val="tx1"/>
                </a:solidFill>
                <a:effectLst/>
                <a:latin typeface="+mn-lt"/>
                <a:ea typeface="+mn-ea"/>
                <a:cs typeface="+mn-cs"/>
              </a:rPr>
              <a:t>Construction </a:t>
            </a:r>
            <a:r>
              <a:rPr lang="en-US" dirty="0" smtClean="0"/>
              <a:t> </a:t>
            </a:r>
            <a:r>
              <a:rPr lang="en-US" sz="1200" b="0" i="0" u="none" strike="noStrike" kern="1200" dirty="0" smtClean="0">
                <a:solidFill>
                  <a:schemeClr val="tx1"/>
                </a:solidFill>
                <a:effectLst/>
                <a:latin typeface="+mn-lt"/>
                <a:ea typeface="+mn-ea"/>
                <a:cs typeface="+mn-cs"/>
              </a:rPr>
              <a:t>1</a:t>
            </a:r>
            <a:r>
              <a:rPr lang="en-US" dirty="0" smtClean="0"/>
              <a:t> </a:t>
            </a:r>
            <a:r>
              <a:rPr lang="en-US" sz="1200" b="0" i="0" u="none" strike="noStrike" kern="1200" dirty="0" smtClean="0">
                <a:solidFill>
                  <a:schemeClr val="tx1"/>
                </a:solidFill>
                <a:effectLst/>
                <a:latin typeface="+mn-lt"/>
                <a:ea typeface="+mn-ea"/>
                <a:cs typeface="+mn-cs"/>
              </a:rPr>
              <a:t>18</a:t>
            </a:r>
            <a:r>
              <a:rPr lang="en-US" dirty="0" smtClean="0"/>
              <a:t> </a:t>
            </a:r>
            <a:r>
              <a:rPr lang="en-US" sz="1200" b="0" i="0" u="none" strike="noStrike" kern="1200" dirty="0" smtClean="0">
                <a:solidFill>
                  <a:schemeClr val="tx1"/>
                </a:solidFill>
                <a:effectLst/>
                <a:latin typeface="+mn-lt"/>
                <a:ea typeface="+mn-ea"/>
                <a:cs typeface="+mn-cs"/>
              </a:rPr>
              <a:t>0.4</a:t>
            </a:r>
            <a:r>
              <a:rPr lang="en-US" dirty="0" smtClean="0"/>
              <a:t> </a:t>
            </a:r>
            <a:r>
              <a:rPr lang="en-US" sz="1200" b="0" i="0" u="none" strike="noStrike" kern="1200" dirty="0" smtClean="0">
                <a:solidFill>
                  <a:schemeClr val="tx1"/>
                </a:solidFill>
                <a:effectLst/>
                <a:latin typeface="+mn-lt"/>
                <a:ea typeface="+mn-ea"/>
                <a:cs typeface="+mn-cs"/>
              </a:rPr>
              <a:t>-3.2</a:t>
            </a:r>
            <a:r>
              <a:rPr lang="en-US" dirty="0" smtClean="0"/>
              <a:t> </a:t>
            </a:r>
            <a:r>
              <a:rPr lang="en-US" sz="1200" b="0" i="0" u="none" strike="noStrike" kern="1200" dirty="0" smtClean="0">
                <a:solidFill>
                  <a:schemeClr val="tx1"/>
                </a:solidFill>
                <a:effectLst/>
                <a:latin typeface="+mn-lt"/>
                <a:ea typeface="+mn-ea"/>
                <a:cs typeface="+mn-cs"/>
              </a:rPr>
              <a:t>0.4</a:t>
            </a:r>
            <a:r>
              <a:rPr lang="en-US" dirty="0" smtClean="0"/>
              <a:t> </a:t>
            </a:r>
            <a:r>
              <a:rPr lang="en-US" sz="1200" b="0" i="0" u="none" strike="noStrike" kern="1200" dirty="0" smtClean="0">
                <a:solidFill>
                  <a:schemeClr val="tx1"/>
                </a:solidFill>
                <a:effectLst/>
                <a:latin typeface="+mn-lt"/>
                <a:ea typeface="+mn-ea"/>
                <a:cs typeface="+mn-cs"/>
              </a:rPr>
              <a:t>Education Services</a:t>
            </a:r>
            <a:r>
              <a:rPr lang="en-US" dirty="0" smtClean="0"/>
              <a:t> </a:t>
            </a:r>
            <a:r>
              <a:rPr lang="en-US" sz="1200" b="0" i="0" u="none" strike="noStrike" kern="1200" dirty="0" smtClean="0">
                <a:solidFill>
                  <a:schemeClr val="tx1"/>
                </a:solidFill>
                <a:effectLst/>
                <a:latin typeface="+mn-lt"/>
                <a:ea typeface="+mn-ea"/>
                <a:cs typeface="+mn-cs"/>
              </a:rPr>
              <a:t>1</a:t>
            </a:r>
            <a:r>
              <a:rPr lang="en-US" dirty="0" smtClean="0"/>
              <a:t> </a:t>
            </a:r>
            <a:r>
              <a:rPr lang="en-US" sz="1200" b="0" i="0" u="none" strike="noStrike" kern="1200" dirty="0" smtClean="0">
                <a:solidFill>
                  <a:schemeClr val="tx1"/>
                </a:solidFill>
                <a:effectLst/>
                <a:latin typeface="+mn-lt"/>
                <a:ea typeface="+mn-ea"/>
                <a:cs typeface="+mn-cs"/>
              </a:rPr>
              <a:t>19</a:t>
            </a:r>
            <a:r>
              <a:rPr lang="en-US" dirty="0" smtClean="0"/>
              <a:t> </a:t>
            </a:r>
            <a:r>
              <a:rPr lang="en-US" sz="1200" b="0" i="0" u="none" strike="noStrike" kern="1200" dirty="0" smtClean="0">
                <a:solidFill>
                  <a:schemeClr val="tx1"/>
                </a:solidFill>
                <a:effectLst/>
                <a:latin typeface="+mn-lt"/>
                <a:ea typeface="+mn-ea"/>
                <a:cs typeface="+mn-cs"/>
              </a:rPr>
              <a:t>0.6</a:t>
            </a:r>
            <a:r>
              <a:rPr lang="en-US" dirty="0" smtClean="0"/>
              <a:t> </a:t>
            </a:r>
            <a:r>
              <a:rPr lang="en-US" sz="1200" b="0" i="0" u="none" strike="noStrike" kern="1200" dirty="0" smtClean="0">
                <a:solidFill>
                  <a:schemeClr val="tx1"/>
                </a:solidFill>
                <a:effectLst/>
                <a:latin typeface="+mn-lt"/>
                <a:ea typeface="+mn-ea"/>
                <a:cs typeface="+mn-cs"/>
              </a:rPr>
              <a:t>-2.2</a:t>
            </a:r>
            <a:r>
              <a:rPr lang="en-US" dirty="0" smtClean="0"/>
              <a:t> </a:t>
            </a:r>
            <a:r>
              <a:rPr lang="en-US" sz="1200" b="0" i="0" u="none" strike="noStrike" kern="1200" dirty="0" smtClean="0">
                <a:solidFill>
                  <a:schemeClr val="tx1"/>
                </a:solidFill>
                <a:effectLst/>
                <a:latin typeface="+mn-lt"/>
                <a:ea typeface="+mn-ea"/>
                <a:cs typeface="+mn-cs"/>
              </a:rPr>
              <a:t>0.1</a:t>
            </a:r>
            <a:r>
              <a:rPr lang="en-US" dirty="0" smtClean="0"/>
              <a:t> </a:t>
            </a:r>
            <a:r>
              <a:rPr lang="en-US" sz="1200" b="0" i="0" u="none" strike="noStrike" kern="1200" dirty="0" smtClean="0">
                <a:solidFill>
                  <a:schemeClr val="tx1"/>
                </a:solidFill>
                <a:effectLst/>
                <a:latin typeface="+mn-lt"/>
                <a:ea typeface="+mn-ea"/>
                <a:cs typeface="+mn-cs"/>
              </a:rPr>
              <a:t>Natural Resources</a:t>
            </a:r>
            <a:r>
              <a:rPr lang="en-US" dirty="0" smtClean="0"/>
              <a:t> </a:t>
            </a:r>
            <a:r>
              <a:rPr lang="en-US" sz="1200" b="0" i="0" u="none" strike="noStrike" kern="1200" dirty="0" smtClean="0">
                <a:solidFill>
                  <a:schemeClr val="tx1"/>
                </a:solidFill>
                <a:effectLst/>
                <a:latin typeface="+mn-lt"/>
                <a:ea typeface="+mn-ea"/>
                <a:cs typeface="+mn-cs"/>
              </a:rPr>
              <a:t>1</a:t>
            </a:r>
            <a:r>
              <a:rPr lang="en-US" dirty="0" smtClean="0"/>
              <a:t> </a:t>
            </a:r>
            <a:r>
              <a:rPr lang="en-US" sz="1200" b="0" i="0" u="none" strike="noStrike" kern="1200" dirty="0" smtClean="0">
                <a:solidFill>
                  <a:schemeClr val="tx1"/>
                </a:solidFill>
                <a:effectLst/>
                <a:latin typeface="+mn-lt"/>
                <a:ea typeface="+mn-ea"/>
                <a:cs typeface="+mn-cs"/>
              </a:rPr>
              <a:t>20</a:t>
            </a:r>
            <a:r>
              <a:rPr lang="en-US" dirty="0" smtClean="0"/>
              <a:t> </a:t>
            </a:r>
            <a:r>
              <a:rPr lang="en-US" sz="1200" b="0" i="0" u="none" strike="noStrike" kern="1200" dirty="0" smtClean="0">
                <a:solidFill>
                  <a:schemeClr val="tx1"/>
                </a:solidFill>
                <a:effectLst/>
                <a:latin typeface="+mn-lt"/>
                <a:ea typeface="+mn-ea"/>
                <a:cs typeface="+mn-cs"/>
              </a:rPr>
              <a:t>0.78</a:t>
            </a:r>
            <a:r>
              <a:rPr lang="en-US" dirty="0" smtClean="0"/>
              <a:t> </a:t>
            </a:r>
            <a:r>
              <a:rPr lang="en-US" sz="1200" b="0" i="0" u="none" strike="noStrike" kern="1200" dirty="0" smtClean="0">
                <a:solidFill>
                  <a:schemeClr val="tx1"/>
                </a:solidFill>
                <a:effectLst/>
                <a:latin typeface="+mn-lt"/>
                <a:ea typeface="+mn-ea"/>
                <a:cs typeface="+mn-cs"/>
              </a:rPr>
              <a:t>0</a:t>
            </a:r>
            <a:r>
              <a:rPr lang="en-US" dirty="0" smtClean="0"/>
              <a:t> </a:t>
            </a:r>
            <a:r>
              <a:rPr lang="en-US" sz="1200" b="0" i="0" u="none" strike="noStrike" kern="1200" dirty="0" smtClean="0">
                <a:solidFill>
                  <a:schemeClr val="tx1"/>
                </a:solidFill>
                <a:effectLst/>
                <a:latin typeface="+mn-lt"/>
                <a:ea typeface="+mn-ea"/>
                <a:cs typeface="+mn-cs"/>
              </a:rPr>
              <a:t>0.3</a:t>
            </a:r>
            <a:r>
              <a:rPr lang="en-US" dirty="0" smtClean="0"/>
              <a:t> </a:t>
            </a:r>
            <a:endParaRPr lang="en-US" dirty="0"/>
          </a:p>
        </p:txBody>
      </p:sp>
      <p:sp>
        <p:nvSpPr>
          <p:cNvPr id="4" name="Slide Number Placeholder 3"/>
          <p:cNvSpPr>
            <a:spLocks noGrp="1"/>
          </p:cNvSpPr>
          <p:nvPr>
            <p:ph type="sldNum" sz="quarter" idx="10"/>
          </p:nvPr>
        </p:nvSpPr>
        <p:spPr/>
        <p:txBody>
          <a:bodyPr/>
          <a:lstStyle/>
          <a:p>
            <a:fld id="{F913F962-60B0-45E7-B8A2-AEA58BE83F33}" type="slidenum">
              <a:rPr lang="en-US" smtClean="0"/>
              <a:t>5</a:t>
            </a:fld>
            <a:endParaRPr lang="en-US"/>
          </a:p>
        </p:txBody>
      </p:sp>
    </p:spTree>
    <p:extLst>
      <p:ext uri="{BB962C8B-B14F-4D97-AF65-F5344CB8AC3E}">
        <p14:creationId xmlns:p14="http://schemas.microsoft.com/office/powerpoint/2010/main" val="508567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http://bd2k.org/BigDataResourceome.html  </a:t>
            </a:r>
            <a:endParaRPr lang="en-US" dirty="0"/>
          </a:p>
        </p:txBody>
      </p:sp>
      <p:sp>
        <p:nvSpPr>
          <p:cNvPr id="4" name="Slide Number Placeholder 3"/>
          <p:cNvSpPr>
            <a:spLocks noGrp="1"/>
          </p:cNvSpPr>
          <p:nvPr>
            <p:ph type="sldNum" sz="quarter" idx="10"/>
          </p:nvPr>
        </p:nvSpPr>
        <p:spPr/>
        <p:txBody>
          <a:bodyPr/>
          <a:lstStyle/>
          <a:p>
            <a:fld id="{F913F962-60B0-45E7-B8A2-AEA58BE83F33}" type="slidenum">
              <a:rPr lang="en-US" smtClean="0"/>
              <a:t>33</a:t>
            </a:fld>
            <a:endParaRPr lang="en-US"/>
          </a:p>
        </p:txBody>
      </p:sp>
    </p:spTree>
    <p:extLst>
      <p:ext uri="{BB962C8B-B14F-4D97-AF65-F5344CB8AC3E}">
        <p14:creationId xmlns:p14="http://schemas.microsoft.com/office/powerpoint/2010/main" val="833424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10</a:t>
            </a:r>
            <a:r>
              <a:rPr lang="en-US" baseline="30000" dirty="0" smtClean="0"/>
              <a:t>15</a:t>
            </a:r>
            <a:r>
              <a:rPr lang="en-US" dirty="0" smtClean="0"/>
              <a:t> Peta-Byte data demands, </a:t>
            </a:r>
            <a:r>
              <a:rPr lang="en-US" b="1" dirty="0" smtClean="0"/>
              <a:t>Michigan Institute</a:t>
            </a:r>
            <a:r>
              <a:rPr lang="en-US" b="1" baseline="0" dirty="0" smtClean="0"/>
              <a:t> for Data Science (MIDAS)</a:t>
            </a:r>
            <a:r>
              <a:rPr lang="en-US" baseline="0" dirty="0" smtClean="0"/>
              <a:t>: Rackham Graduate Data Science </a:t>
            </a:r>
            <a:r>
              <a:rPr lang="en-US" b="1" baseline="0" dirty="0" smtClean="0"/>
              <a:t>Training Certificate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913F962-60B0-45E7-B8A2-AEA58BE83F33}" type="slidenum">
              <a:rPr lang="en-US" smtClean="0"/>
              <a:t>34</a:t>
            </a:fld>
            <a:endParaRPr lang="en-US"/>
          </a:p>
        </p:txBody>
      </p:sp>
    </p:spTree>
    <p:extLst>
      <p:ext uri="{BB962C8B-B14F-4D97-AF65-F5344CB8AC3E}">
        <p14:creationId xmlns:p14="http://schemas.microsoft.com/office/powerpoint/2010/main" val="2472025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13F962-60B0-45E7-B8A2-AEA58BE83F33}" type="slidenum">
              <a:rPr lang="en-US" smtClean="0"/>
              <a:t>35</a:t>
            </a:fld>
            <a:endParaRPr lang="en-US"/>
          </a:p>
        </p:txBody>
      </p:sp>
    </p:spTree>
    <p:extLst>
      <p:ext uri="{BB962C8B-B14F-4D97-AF65-F5344CB8AC3E}">
        <p14:creationId xmlns:p14="http://schemas.microsoft.com/office/powerpoint/2010/main" val="19003509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817" indent="-285699" eaLnBrk="0" hangingPunct="0">
              <a:defRPr>
                <a:solidFill>
                  <a:schemeClr val="tx1"/>
                </a:solidFill>
                <a:latin typeface="Arial" charset="0"/>
              </a:defRPr>
            </a:lvl2pPr>
            <a:lvl3pPr marL="1142796" indent="-228560" eaLnBrk="0" hangingPunct="0">
              <a:defRPr>
                <a:solidFill>
                  <a:schemeClr val="tx1"/>
                </a:solidFill>
                <a:latin typeface="Arial" charset="0"/>
              </a:defRPr>
            </a:lvl3pPr>
            <a:lvl4pPr marL="1599914" indent="-228560" eaLnBrk="0" hangingPunct="0">
              <a:defRPr>
                <a:solidFill>
                  <a:schemeClr val="tx1"/>
                </a:solidFill>
                <a:latin typeface="Arial" charset="0"/>
              </a:defRPr>
            </a:lvl4pPr>
            <a:lvl5pPr marL="2057034" indent="-228560" eaLnBrk="0" hangingPunct="0">
              <a:defRPr>
                <a:solidFill>
                  <a:schemeClr val="tx1"/>
                </a:solidFill>
                <a:latin typeface="Arial" charset="0"/>
              </a:defRPr>
            </a:lvl5pPr>
            <a:lvl6pPr marL="2514152" indent="-228560" eaLnBrk="0" fontAlgn="base" hangingPunct="0">
              <a:spcBef>
                <a:spcPct val="0"/>
              </a:spcBef>
              <a:spcAft>
                <a:spcPct val="0"/>
              </a:spcAft>
              <a:defRPr>
                <a:solidFill>
                  <a:schemeClr val="tx1"/>
                </a:solidFill>
                <a:latin typeface="Arial" charset="0"/>
              </a:defRPr>
            </a:lvl6pPr>
            <a:lvl7pPr marL="2971271" indent="-228560" eaLnBrk="0" fontAlgn="base" hangingPunct="0">
              <a:spcBef>
                <a:spcPct val="0"/>
              </a:spcBef>
              <a:spcAft>
                <a:spcPct val="0"/>
              </a:spcAft>
              <a:defRPr>
                <a:solidFill>
                  <a:schemeClr val="tx1"/>
                </a:solidFill>
                <a:latin typeface="Arial" charset="0"/>
              </a:defRPr>
            </a:lvl7pPr>
            <a:lvl8pPr marL="3428389" indent="-228560" eaLnBrk="0" fontAlgn="base" hangingPunct="0">
              <a:spcBef>
                <a:spcPct val="0"/>
              </a:spcBef>
              <a:spcAft>
                <a:spcPct val="0"/>
              </a:spcAft>
              <a:defRPr>
                <a:solidFill>
                  <a:schemeClr val="tx1"/>
                </a:solidFill>
                <a:latin typeface="Arial" charset="0"/>
              </a:defRPr>
            </a:lvl8pPr>
            <a:lvl9pPr marL="3885507" indent="-228560" eaLnBrk="0" fontAlgn="base" hangingPunct="0">
              <a:spcBef>
                <a:spcPct val="0"/>
              </a:spcBef>
              <a:spcAft>
                <a:spcPct val="0"/>
              </a:spcAft>
              <a:defRPr>
                <a:solidFill>
                  <a:schemeClr val="tx1"/>
                </a:solidFill>
                <a:latin typeface="Arial" charset="0"/>
              </a:defRPr>
            </a:lvl9pPr>
          </a:lstStyle>
          <a:p>
            <a:pPr eaLnBrk="1" hangingPunct="1"/>
            <a:fld id="{719F748E-AA79-46E5-950F-A6C53CA7676A}" type="slidenum">
              <a:rPr lang="it-IT" smtClean="0"/>
              <a:pPr eaLnBrk="1" hangingPunct="1"/>
              <a:t>36</a:t>
            </a:fld>
            <a:endParaRPr lang="it-IT" smtClean="0"/>
          </a:p>
        </p:txBody>
      </p:sp>
      <p:sp>
        <p:nvSpPr>
          <p:cNvPr id="34819" name="Rectangle 2"/>
          <p:cNvSpPr>
            <a:spLocks noGrp="1" noRot="1" noChangeAspect="1" noChangeArrowheads="1" noTextEdit="1"/>
          </p:cNvSpPr>
          <p:nvPr>
            <p:ph type="sldImg"/>
          </p:nvPr>
        </p:nvSpPr>
        <p:spPr>
          <a:xfrm>
            <a:off x="1144588" y="685800"/>
            <a:ext cx="4570412" cy="3429000"/>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Arial" pitchFamily="-112"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2445663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10</a:t>
            </a:r>
            <a:r>
              <a:rPr lang="en-US" baseline="30000" dirty="0" smtClean="0"/>
              <a:t>15</a:t>
            </a:r>
            <a:r>
              <a:rPr lang="en-US" dirty="0" smtClean="0"/>
              <a:t> </a:t>
            </a:r>
            <a:r>
              <a:rPr lang="en-US" dirty="0" err="1" smtClean="0"/>
              <a:t>Peta</a:t>
            </a:r>
            <a:r>
              <a:rPr lang="en-US" dirty="0" smtClean="0"/>
              <a:t>-Byte data demands</a:t>
            </a:r>
            <a:endParaRPr lang="en-US" dirty="0"/>
          </a:p>
        </p:txBody>
      </p:sp>
      <p:sp>
        <p:nvSpPr>
          <p:cNvPr id="4" name="Slide Number Placeholder 3"/>
          <p:cNvSpPr>
            <a:spLocks noGrp="1"/>
          </p:cNvSpPr>
          <p:nvPr>
            <p:ph type="sldNum" sz="quarter" idx="10"/>
          </p:nvPr>
        </p:nvSpPr>
        <p:spPr/>
        <p:txBody>
          <a:bodyPr/>
          <a:lstStyle/>
          <a:p>
            <a:fld id="{F913F962-60B0-45E7-B8A2-AEA58BE83F33}" type="slidenum">
              <a:rPr lang="en-US" smtClean="0"/>
              <a:t>6</a:t>
            </a:fld>
            <a:endParaRPr lang="en-US"/>
          </a:p>
        </p:txBody>
      </p:sp>
    </p:spTree>
    <p:extLst>
      <p:ext uri="{BB962C8B-B14F-4D97-AF65-F5344CB8AC3E}">
        <p14:creationId xmlns:p14="http://schemas.microsoft.com/office/powerpoint/2010/main" val="508567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7D55DD14-8668-4D71-A9FC-4FA0DCFB274C}" type="slidenum">
              <a:rPr lang="en-US"/>
              <a:pPr/>
              <a:t>7</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r>
              <a:rPr lang="en-US" b="1" dirty="0" smtClean="0"/>
              <a:t>What is Big Data Science? </a:t>
            </a:r>
            <a:r>
              <a:rPr lang="en-US" dirty="0" smtClean="0"/>
              <a:t>Integration of knowledge, techniques, tools, data, and resources from Multiple disciplines</a:t>
            </a:r>
          </a:p>
        </p:txBody>
      </p:sp>
    </p:spTree>
    <p:extLst>
      <p:ext uri="{BB962C8B-B14F-4D97-AF65-F5344CB8AC3E}">
        <p14:creationId xmlns:p14="http://schemas.microsoft.com/office/powerpoint/2010/main" val="932221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10</a:t>
            </a:r>
            <a:r>
              <a:rPr lang="en-US" baseline="30000" dirty="0" smtClean="0"/>
              <a:t>15</a:t>
            </a:r>
            <a:r>
              <a:rPr lang="en-US" dirty="0" smtClean="0"/>
              <a:t> </a:t>
            </a:r>
            <a:r>
              <a:rPr lang="en-US" dirty="0" err="1" smtClean="0"/>
              <a:t>Peta</a:t>
            </a:r>
            <a:r>
              <a:rPr lang="en-US" dirty="0" smtClean="0"/>
              <a:t>-Byte data demands</a:t>
            </a:r>
            <a:endParaRPr lang="en-US" dirty="0"/>
          </a:p>
        </p:txBody>
      </p:sp>
      <p:sp>
        <p:nvSpPr>
          <p:cNvPr id="4" name="Slide Number Placeholder 3"/>
          <p:cNvSpPr>
            <a:spLocks noGrp="1"/>
          </p:cNvSpPr>
          <p:nvPr>
            <p:ph type="sldNum" sz="quarter" idx="10"/>
          </p:nvPr>
        </p:nvSpPr>
        <p:spPr/>
        <p:txBody>
          <a:bodyPr/>
          <a:lstStyle/>
          <a:p>
            <a:fld id="{F913F962-60B0-45E7-B8A2-AEA58BE83F33}" type="slidenum">
              <a:rPr lang="en-US" smtClean="0"/>
              <a:t>8</a:t>
            </a:fld>
            <a:endParaRPr lang="en-US"/>
          </a:p>
        </p:txBody>
      </p:sp>
    </p:spTree>
    <p:extLst>
      <p:ext uri="{BB962C8B-B14F-4D97-AF65-F5344CB8AC3E}">
        <p14:creationId xmlns:p14="http://schemas.microsoft.com/office/powerpoint/2010/main" val="508567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http://bd2k.org/BigDataResourceome.html  </a:t>
            </a:r>
            <a:endParaRPr lang="en-US" dirty="0"/>
          </a:p>
        </p:txBody>
      </p:sp>
      <p:sp>
        <p:nvSpPr>
          <p:cNvPr id="4" name="Slide Number Placeholder 3"/>
          <p:cNvSpPr>
            <a:spLocks noGrp="1"/>
          </p:cNvSpPr>
          <p:nvPr>
            <p:ph type="sldNum" sz="quarter" idx="10"/>
          </p:nvPr>
        </p:nvSpPr>
        <p:spPr/>
        <p:txBody>
          <a:bodyPr/>
          <a:lstStyle/>
          <a:p>
            <a:fld id="{F913F962-60B0-45E7-B8A2-AEA58BE83F33}" type="slidenum">
              <a:rPr lang="en-US" smtClean="0"/>
              <a:t>9</a:t>
            </a:fld>
            <a:endParaRPr lang="en-US"/>
          </a:p>
        </p:txBody>
      </p:sp>
    </p:spTree>
    <p:extLst>
      <p:ext uri="{BB962C8B-B14F-4D97-AF65-F5344CB8AC3E}">
        <p14:creationId xmlns:p14="http://schemas.microsoft.com/office/powerpoint/2010/main" val="508567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Schematic</a:t>
            </a:r>
            <a:r>
              <a:rPr lang="en-US" b="1" baseline="0" dirty="0" smtClean="0"/>
              <a:t> </a:t>
            </a:r>
            <a:endParaRPr lang="en-US" b="1" dirty="0"/>
          </a:p>
        </p:txBody>
      </p:sp>
      <p:sp>
        <p:nvSpPr>
          <p:cNvPr id="4" name="Slide Number Placeholder 3"/>
          <p:cNvSpPr>
            <a:spLocks noGrp="1"/>
          </p:cNvSpPr>
          <p:nvPr>
            <p:ph type="sldNum" sz="quarter" idx="10"/>
          </p:nvPr>
        </p:nvSpPr>
        <p:spPr/>
        <p:txBody>
          <a:bodyPr/>
          <a:lstStyle/>
          <a:p>
            <a:fld id="{4AE53017-CCEB-43CD-8E34-63EF6DA23899}" type="slidenum">
              <a:rPr lang="en-US" smtClean="0"/>
              <a:t>10</a:t>
            </a:fld>
            <a:endParaRPr lang="en-US"/>
          </a:p>
        </p:txBody>
      </p:sp>
    </p:spTree>
    <p:extLst>
      <p:ext uri="{BB962C8B-B14F-4D97-AF65-F5344CB8AC3E}">
        <p14:creationId xmlns:p14="http://schemas.microsoft.com/office/powerpoint/2010/main" val="2951172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http://bd2k.org/BigDataResourceome.html  </a:t>
            </a:r>
            <a:endParaRPr lang="en-US" dirty="0"/>
          </a:p>
        </p:txBody>
      </p:sp>
      <p:sp>
        <p:nvSpPr>
          <p:cNvPr id="4" name="Slide Number Placeholder 3"/>
          <p:cNvSpPr>
            <a:spLocks noGrp="1"/>
          </p:cNvSpPr>
          <p:nvPr>
            <p:ph type="sldNum" sz="quarter" idx="10"/>
          </p:nvPr>
        </p:nvSpPr>
        <p:spPr/>
        <p:txBody>
          <a:bodyPr/>
          <a:lstStyle/>
          <a:p>
            <a:fld id="{F913F962-60B0-45E7-B8A2-AEA58BE83F33}" type="slidenum">
              <a:rPr lang="en-US" smtClean="0"/>
              <a:t>11</a:t>
            </a:fld>
            <a:endParaRPr lang="en-US"/>
          </a:p>
        </p:txBody>
      </p:sp>
    </p:spTree>
    <p:extLst>
      <p:ext uri="{BB962C8B-B14F-4D97-AF65-F5344CB8AC3E}">
        <p14:creationId xmlns:p14="http://schemas.microsoft.com/office/powerpoint/2010/main" val="1563092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680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104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838200" cy="457200"/>
          </a:xfrm>
          <a:prstGeom prst="rect">
            <a:avLst/>
          </a:prstGeom>
          <a:ln/>
        </p:spPr>
        <p:txBody>
          <a:bodyPr/>
          <a:lstStyle>
            <a:lvl1pPr>
              <a:defRPr/>
            </a:lvl1pPr>
          </a:lstStyle>
          <a:p>
            <a:pPr>
              <a:defRPr/>
            </a:pPr>
            <a:fld id="{1E95B03C-0C7A-440A-9B72-45C6F8504CCD}" type="slidenum">
              <a:rPr lang="en-US"/>
              <a:pPr>
                <a:defRPr/>
              </a:pPr>
              <a:t>‹#›</a:t>
            </a:fld>
            <a:endParaRPr lang="en-US"/>
          </a:p>
        </p:txBody>
      </p:sp>
    </p:spTree>
    <p:extLst>
      <p:ext uri="{BB962C8B-B14F-4D97-AF65-F5344CB8AC3E}">
        <p14:creationId xmlns:p14="http://schemas.microsoft.com/office/powerpoint/2010/main" val="4059748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838200" cy="457200"/>
          </a:xfrm>
          <a:prstGeom prst="rect">
            <a:avLst/>
          </a:prstGeom>
          <a:ln/>
        </p:spPr>
        <p:txBody>
          <a:bodyPr/>
          <a:lstStyle>
            <a:lvl1pPr>
              <a:defRPr/>
            </a:lvl1pPr>
          </a:lstStyle>
          <a:p>
            <a:pPr>
              <a:defRPr/>
            </a:pPr>
            <a:fld id="{B1277FEF-FE27-491E-96F6-61FF3EB6C852}" type="slidenum">
              <a:rPr lang="en-US"/>
              <a:pPr>
                <a:defRPr/>
              </a:pPr>
              <a:t>‹#›</a:t>
            </a:fld>
            <a:endParaRPr lang="en-US"/>
          </a:p>
        </p:txBody>
      </p:sp>
    </p:spTree>
    <p:extLst>
      <p:ext uri="{BB962C8B-B14F-4D97-AF65-F5344CB8AC3E}">
        <p14:creationId xmlns:p14="http://schemas.microsoft.com/office/powerpoint/2010/main" val="2377104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7"/>
            <a:ext cx="8229600" cy="1139825"/>
          </a:xfrm>
          <a:prstGeom prst="rect">
            <a:avLst/>
          </a:prstGeom>
        </p:spPr>
        <p:txBody>
          <a:bodyPr lIns="91435" tIns="45718" rIns="91435" bIns="45718"/>
          <a:lstStyle/>
          <a:p>
            <a:r>
              <a:rPr lang="en-US" smtClean="0"/>
              <a:t>Click to edit Master title style</a:t>
            </a:r>
            <a:endParaRPr lang="en-US"/>
          </a:p>
        </p:txBody>
      </p:sp>
      <p:sp>
        <p:nvSpPr>
          <p:cNvPr id="3" name="Text Placeholder 2"/>
          <p:cNvSpPr>
            <a:spLocks noGrp="1"/>
          </p:cNvSpPr>
          <p:nvPr>
            <p:ph type="body" sz="half" idx="1"/>
          </p:nvPr>
        </p:nvSpPr>
        <p:spPr>
          <a:xfrm>
            <a:off x="457200" y="1600203"/>
            <a:ext cx="4038600" cy="4530725"/>
          </a:xfrm>
          <a:prstGeom prst="rect">
            <a:avLst/>
          </a:prstGeom>
        </p:spPr>
        <p:txBody>
          <a:bodyPr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9163"/>
          </a:xfrm>
          <a:prstGeom prst="rect">
            <a:avLst/>
          </a:prstGeom>
        </p:spPr>
        <p:txBody>
          <a:bodyPr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4"/>
            <a:ext cx="4038600" cy="2189163"/>
          </a:xfrm>
          <a:prstGeom prst="rect">
            <a:avLst/>
          </a:prstGeom>
        </p:spPr>
        <p:txBody>
          <a:bodyPr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
          <p:cNvSpPr>
            <a:spLocks noGrp="1" noChangeArrowheads="1"/>
          </p:cNvSpPr>
          <p:nvPr>
            <p:ph type="dt" sz="half" idx="10"/>
          </p:nvPr>
        </p:nvSpPr>
        <p:spPr>
          <a:xfrm>
            <a:off x="457200" y="6243639"/>
            <a:ext cx="2133600" cy="457200"/>
          </a:xfrm>
          <a:prstGeom prst="rect">
            <a:avLst/>
          </a:prstGeom>
          <a:ln/>
        </p:spPr>
        <p:txBody>
          <a:bodyPr lIns="91435" tIns="45718" rIns="91435" bIns="45718"/>
          <a:lstStyle>
            <a:lvl1pPr>
              <a:defRPr/>
            </a:lvl1pPr>
          </a:lstStyle>
          <a:p>
            <a:pPr>
              <a:defRPr/>
            </a:pPr>
            <a:endParaRPr lang="en-US"/>
          </a:p>
        </p:txBody>
      </p:sp>
      <p:sp>
        <p:nvSpPr>
          <p:cNvPr id="7" name="Rectangle 4"/>
          <p:cNvSpPr>
            <a:spLocks noGrp="1" noChangeArrowheads="1"/>
          </p:cNvSpPr>
          <p:nvPr>
            <p:ph type="ftr" sz="quarter" idx="11"/>
          </p:nvPr>
        </p:nvSpPr>
        <p:spPr>
          <a:xfrm>
            <a:off x="3124201" y="6248400"/>
            <a:ext cx="2895600" cy="457200"/>
          </a:xfrm>
          <a:prstGeom prst="rect">
            <a:avLst/>
          </a:prstGeom>
          <a:ln/>
        </p:spPr>
        <p:txBody>
          <a:bodyPr lIns="91435" tIns="45718" rIns="91435" bIns="45718"/>
          <a:lstStyle>
            <a:lvl1pPr>
              <a:defRPr/>
            </a:lvl1pPr>
          </a:lstStyle>
          <a:p>
            <a:pPr>
              <a:defRPr/>
            </a:pPr>
            <a:endParaRPr lang="en-US"/>
          </a:p>
        </p:txBody>
      </p:sp>
      <p:sp>
        <p:nvSpPr>
          <p:cNvPr id="8" name="Rectangle 5"/>
          <p:cNvSpPr>
            <a:spLocks noGrp="1" noChangeArrowheads="1"/>
          </p:cNvSpPr>
          <p:nvPr>
            <p:ph type="sldNum" sz="quarter" idx="12"/>
          </p:nvPr>
        </p:nvSpPr>
        <p:spPr>
          <a:xfrm>
            <a:off x="6553200" y="6243639"/>
            <a:ext cx="1143000" cy="457200"/>
          </a:xfrm>
          <a:prstGeom prst="rect">
            <a:avLst/>
          </a:prstGeom>
          <a:ln/>
        </p:spPr>
        <p:txBody>
          <a:bodyPr lIns="91435" tIns="45718" rIns="91435" bIns="45718"/>
          <a:lstStyle>
            <a:lvl1pPr>
              <a:defRPr/>
            </a:lvl1pPr>
          </a:lstStyle>
          <a:p>
            <a:pPr>
              <a:defRPr/>
            </a:pPr>
            <a:fld id="{1429463F-7F72-40E4-9EF2-056159F7B623}" type="slidenum">
              <a:rPr lang="en-US"/>
              <a:pPr>
                <a:defRPr/>
              </a:pPr>
              <a:t>‹#›</a:t>
            </a:fld>
            <a:endParaRPr lang="en-US"/>
          </a:p>
        </p:txBody>
      </p:sp>
    </p:spTree>
    <p:extLst>
      <p:ext uri="{BB962C8B-B14F-4D97-AF65-F5344CB8AC3E}">
        <p14:creationId xmlns:p14="http://schemas.microsoft.com/office/powerpoint/2010/main" val="2195896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245225"/>
            <a:ext cx="2133600" cy="476251"/>
          </a:xfrm>
          <a:prstGeom prst="rect">
            <a:avLst/>
          </a:prstGeom>
        </p:spPr>
        <p:txBody>
          <a:bodyPr/>
          <a:lstStyle>
            <a:lvl1pPr>
              <a:defRPr/>
            </a:lvl1pPr>
          </a:lstStyle>
          <a:p>
            <a:endParaRPr lang="it-IT" altLang="en-US"/>
          </a:p>
        </p:txBody>
      </p:sp>
      <p:sp>
        <p:nvSpPr>
          <p:cNvPr id="5" name="Footer Placeholder 4"/>
          <p:cNvSpPr>
            <a:spLocks noGrp="1"/>
          </p:cNvSpPr>
          <p:nvPr>
            <p:ph type="ftr" sz="quarter" idx="11"/>
          </p:nvPr>
        </p:nvSpPr>
        <p:spPr>
          <a:xfrm>
            <a:off x="3124200" y="6245225"/>
            <a:ext cx="2895600" cy="476251"/>
          </a:xfrm>
          <a:prstGeom prst="rect">
            <a:avLst/>
          </a:prstGeom>
        </p:spPr>
        <p:txBody>
          <a:bodyPr/>
          <a:lstStyle>
            <a:lvl1pPr>
              <a:defRPr/>
            </a:lvl1pPr>
          </a:lstStyle>
          <a:p>
            <a:endParaRPr lang="it-IT" altLang="en-US"/>
          </a:p>
        </p:txBody>
      </p:sp>
      <p:sp>
        <p:nvSpPr>
          <p:cNvPr id="6" name="Slide Number Placeholder 5"/>
          <p:cNvSpPr>
            <a:spLocks noGrp="1"/>
          </p:cNvSpPr>
          <p:nvPr>
            <p:ph type="sldNum" sz="quarter" idx="12"/>
          </p:nvPr>
        </p:nvSpPr>
        <p:spPr>
          <a:xfrm>
            <a:off x="6553200" y="6245225"/>
            <a:ext cx="2133600" cy="476251"/>
          </a:xfrm>
          <a:prstGeom prst="rect">
            <a:avLst/>
          </a:prstGeom>
        </p:spPr>
        <p:txBody>
          <a:bodyPr/>
          <a:lstStyle>
            <a:lvl1pPr>
              <a:defRPr/>
            </a:lvl1pPr>
          </a:lstStyle>
          <a:p>
            <a:fld id="{F5BD01C1-5A1C-407F-A32A-F1D6512FE482}" type="slidenum">
              <a:rPr lang="it-IT" altLang="en-US"/>
              <a:pPr/>
              <a:t>‹#›</a:t>
            </a:fld>
            <a:endParaRPr lang="it-IT" altLang="en-US"/>
          </a:p>
        </p:txBody>
      </p:sp>
    </p:spTree>
    <p:extLst>
      <p:ext uri="{BB962C8B-B14F-4D97-AF65-F5344CB8AC3E}">
        <p14:creationId xmlns:p14="http://schemas.microsoft.com/office/powerpoint/2010/main" val="14687965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5.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descr="motion_blur-medblue-mcs.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7" name="Group 12"/>
          <p:cNvGrpSpPr>
            <a:grpSpLocks/>
          </p:cNvGrpSpPr>
          <p:nvPr/>
        </p:nvGrpSpPr>
        <p:grpSpPr bwMode="auto">
          <a:xfrm>
            <a:off x="3732214" y="1386418"/>
            <a:ext cx="1679575" cy="2379133"/>
            <a:chOff x="3731491" y="1030874"/>
            <a:chExt cx="1681017" cy="1784915"/>
          </a:xfrm>
        </p:grpSpPr>
        <p:sp>
          <p:nvSpPr>
            <p:cNvPr id="9" name="Rectangle 8"/>
            <p:cNvSpPr>
              <a:spLocks noChangeArrowheads="1"/>
            </p:cNvSpPr>
            <p:nvPr userDrawn="1"/>
          </p:nvSpPr>
          <p:spPr bwMode="auto">
            <a:xfrm>
              <a:off x="3731491" y="1030874"/>
              <a:ext cx="1681017" cy="1784915"/>
            </a:xfrm>
            <a:prstGeom prst="rect">
              <a:avLst/>
            </a:prstGeom>
            <a:solidFill>
              <a:srgbClr val="10253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pic>
          <p:nvPicPr>
            <p:cNvPr id="1029"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969789" y="1270000"/>
              <a:ext cx="1202575" cy="85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969789" y="2249846"/>
              <a:ext cx="1202576" cy="32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89" r:id="rId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2050" name="Picture 1" descr="motion_blur-medblue-mcs.t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0" y="6093885"/>
            <a:ext cx="9144000" cy="764116"/>
          </a:xfrm>
          <a:prstGeom prst="rect">
            <a:avLst/>
          </a:prstGeom>
          <a:solidFill>
            <a:srgbClr val="10253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fontAlgn="auto">
              <a:spcBef>
                <a:spcPts val="0"/>
              </a:spcBef>
              <a:spcAft>
                <a:spcPts val="0"/>
              </a:spcAft>
              <a:defRPr/>
            </a:pPr>
            <a:endParaRPr lang="en-US">
              <a:solidFill>
                <a:schemeClr val="lt1"/>
              </a:solidFill>
              <a:latin typeface="+mn-lt"/>
              <a:ea typeface="+mn-ea"/>
            </a:endParaRPr>
          </a:p>
        </p:txBody>
      </p:sp>
      <p:pic>
        <p:nvPicPr>
          <p:cNvPr id="2052" name="Picture 8"/>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80413" y="6252634"/>
            <a:ext cx="482600" cy="45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5" r:id="rId5"/>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iki.socr.umich.edu/index.php/File:BigData_AMS_JMM_2014.gif" TargetMode="External"/><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hyperlink" Target="http://wiki.socr.umich.edu/index.php/SOCR_Events_JSS_2015" TargetMode="External"/><Relationship Id="rId4" Type="http://schemas.openxmlformats.org/officeDocument/2006/relationships/hyperlink" Target="http://www.amstat.org/meetings/jsm/2015"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0.gi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62.jpeg"/><Relationship Id="rId4" Type="http://schemas.openxmlformats.org/officeDocument/2006/relationships/image" Target="../media/image58.jpeg"/><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video" Target="../media/media2.mp4"/><Relationship Id="rId7" Type="http://schemas.openxmlformats.org/officeDocument/2006/relationships/slideLayout" Target="../slideLayouts/slideLayout5.xml"/><Relationship Id="rId2" Type="http://schemas.microsoft.com/office/2007/relationships/media" Target="../media/media2.mp4"/><Relationship Id="rId1" Type="http://schemas.openxmlformats.org/officeDocument/2006/relationships/tags" Target="../tags/tag1.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136634" y="100029"/>
            <a:ext cx="9007366" cy="654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smtClean="0">
                <a:ln>
                  <a:noFill/>
                </a:ln>
                <a:effectLst/>
                <a:latin typeface="Albany AMT" panose="020B0604020202020204" pitchFamily="34" charset="0"/>
                <a:cs typeface="Albany AMT" panose="020B0604020202020204" pitchFamily="34" charset="0"/>
              </a:rPr>
              <a:t>2015 JSM Session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3000" b="1" i="0" u="sng" strike="noStrike" cap="none" normalizeH="0" baseline="0" dirty="0" smtClean="0">
              <a:ln>
                <a:noFill/>
              </a:ln>
              <a:effectLst/>
              <a:latin typeface="Albany AMT" panose="020B0604020202020204" pitchFamily="34" charset="0"/>
              <a:cs typeface="Albany AMT"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000" b="1" i="0" u="sng" strike="noStrike" cap="none" normalizeH="0" baseline="0" dirty="0" smtClean="0">
                <a:ln>
                  <a:noFill/>
                </a:ln>
                <a:effectLst/>
                <a:latin typeface="Albany AMT" panose="020B0604020202020204" pitchFamily="34" charset="0"/>
                <a:cs typeface="Albany AMT" panose="020B0604020202020204" pitchFamily="34" charset="0"/>
              </a:rPr>
              <a:t>Big Data: Modeling, Tools, Analytics, &amp; Training</a:t>
            </a:r>
            <a:endParaRPr kumimoji="0" lang="en-US" altLang="en-US" sz="3000" b="1" i="0" u="sng" strike="noStrike" cap="none" normalizeH="0" baseline="0" dirty="0" smtClean="0">
              <a:ln>
                <a:noFill/>
              </a:ln>
              <a:effectLst/>
              <a:latin typeface="Albany AMT" panose="020B0604020202020204" pitchFamily="34" charset="0"/>
              <a:cs typeface="Albany AMT" panose="020B0604020202020204" pitchFamily="34" charset="0"/>
              <a:hlinkClick r:id="rId3"/>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effectLst/>
                <a:latin typeface="Albany AMT" panose="020B0604020202020204" pitchFamily="34" charset="0"/>
                <a:cs typeface="Albany AMT" panose="020B0604020202020204" pitchFamily="34" charset="0"/>
                <a:hlinkClick r:id="rId3" tooltip="Enlarge"/>
              </a:rPr>
              <a:t>  </a:t>
            </a:r>
            <a:endParaRPr kumimoji="0" lang="en-US" altLang="en-US" sz="1600" b="0" i="0" u="none" strike="noStrike" cap="none" normalizeH="0" baseline="0" dirty="0" smtClean="0">
              <a:ln>
                <a:noFill/>
              </a:ln>
              <a:effectLst/>
              <a:latin typeface="Albany AMT" panose="020B0604020202020204" pitchFamily="34" charset="0"/>
              <a:cs typeface="Albany AMT"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smtClean="0">
              <a:ln>
                <a:noFill/>
              </a:ln>
              <a:effectLst/>
              <a:latin typeface="Albany AMT" panose="020B0604020202020204" pitchFamily="34" charset="0"/>
              <a:cs typeface="Albany AMT" panose="020B0604020202020204" pitchFamily="34" charset="0"/>
              <a:hlinkClick r:id="rId4"/>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effectLst/>
                <a:latin typeface="Albany AMT" panose="020B0604020202020204" pitchFamily="34" charset="0"/>
                <a:cs typeface="Albany AMT" panose="020B0604020202020204" pitchFamily="34" charset="0"/>
              </a:rPr>
              <a:t>Organizer: </a:t>
            </a:r>
            <a:r>
              <a:rPr kumimoji="0" lang="en-US" altLang="en-US" sz="1600" b="0" i="0" u="none" strike="noStrike" cap="none" normalizeH="0" baseline="0" dirty="0" smtClean="0">
                <a:ln>
                  <a:noFill/>
                </a:ln>
                <a:effectLst/>
                <a:latin typeface="Albany AMT" panose="020B0604020202020204" pitchFamily="34" charset="0"/>
                <a:cs typeface="Albany AMT" panose="020B0604020202020204" pitchFamily="34" charset="0"/>
              </a:rPr>
              <a:t>Ivo D. Dinov, Statistics Online Computational Resource (SOCR), Michigan</a:t>
            </a:r>
          </a:p>
          <a:p>
            <a:pPr marL="0" marR="0" lvl="0" indent="0" algn="l"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dirty="0" smtClean="0">
                <a:ln>
                  <a:noFill/>
                </a:ln>
                <a:effectLst/>
                <a:latin typeface="Albany AMT" panose="020B0604020202020204" pitchFamily="34" charset="0"/>
                <a:cs typeface="Albany AMT" panose="020B0604020202020204" pitchFamily="34" charset="0"/>
              </a:rPr>
              <a:t>Moderator/Chair</a:t>
            </a:r>
            <a:r>
              <a:rPr kumimoji="0" lang="en-US" altLang="en-US" sz="1600" b="0" i="0" u="none" strike="noStrike" cap="none" normalizeH="0" baseline="0" dirty="0" smtClean="0">
                <a:ln>
                  <a:noFill/>
                </a:ln>
                <a:effectLst/>
                <a:latin typeface="Albany AMT" panose="020B0604020202020204" pitchFamily="34" charset="0"/>
                <a:cs typeface="Albany AMT" panose="020B0604020202020204" pitchFamily="34" charset="0"/>
              </a:rPr>
              <a:t>: Robin Jeffries, CSU Chico </a:t>
            </a:r>
          </a:p>
          <a:p>
            <a:pPr marL="0" marR="0" lvl="0" indent="0" algn="l"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dirty="0" smtClean="0">
                <a:ln>
                  <a:noFill/>
                </a:ln>
                <a:effectLst/>
                <a:latin typeface="Albany AMT" panose="020B0604020202020204" pitchFamily="34" charset="0"/>
                <a:cs typeface="Albany AMT" panose="020B0604020202020204" pitchFamily="34" charset="0"/>
              </a:rPr>
              <a:t>Logistics:</a:t>
            </a:r>
          </a:p>
          <a:p>
            <a:pPr marL="514350" marR="0" lvl="0" indent="-28575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en-US" altLang="en-US" sz="1600" b="1" i="0" u="none" strike="noStrike" cap="none" normalizeH="0" baseline="0" dirty="0" smtClean="0">
                <a:ln>
                  <a:noFill/>
                </a:ln>
                <a:effectLst/>
                <a:latin typeface="Albany AMT" panose="020B0604020202020204" pitchFamily="34" charset="0"/>
                <a:cs typeface="Albany AMT" panose="020B0604020202020204" pitchFamily="34" charset="0"/>
              </a:rPr>
              <a:t>Date/Time</a:t>
            </a:r>
            <a:r>
              <a:rPr kumimoji="0" lang="en-US" altLang="en-US" sz="1600" b="0" i="0" u="none" strike="noStrike" cap="none" normalizeH="0" baseline="0" dirty="0" smtClean="0">
                <a:ln>
                  <a:noFill/>
                </a:ln>
                <a:effectLst/>
                <a:latin typeface="Albany AMT" panose="020B0604020202020204" pitchFamily="34" charset="0"/>
                <a:cs typeface="Albany AMT" panose="020B0604020202020204" pitchFamily="34" charset="0"/>
              </a:rPr>
              <a:t>: Mon, 8/10/2015, 10:30 AM - 12:20 PM </a:t>
            </a:r>
          </a:p>
          <a:p>
            <a:pPr marL="514350" marR="0" lvl="0" indent="-28575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en-US" altLang="en-US" sz="1600" b="1" i="0" u="none" strike="noStrike" cap="none" normalizeH="0" baseline="0" dirty="0" smtClean="0">
                <a:ln>
                  <a:noFill/>
                </a:ln>
                <a:effectLst/>
                <a:latin typeface="Albany AMT" panose="020B0604020202020204" pitchFamily="34" charset="0"/>
                <a:cs typeface="Albany AMT" panose="020B0604020202020204" pitchFamily="34" charset="0"/>
              </a:rPr>
              <a:t>Venue</a:t>
            </a:r>
            <a:r>
              <a:rPr kumimoji="0" lang="en-US" altLang="en-US" sz="1600" b="0" i="0" u="none" strike="noStrike" cap="none" normalizeH="0" baseline="0" dirty="0" smtClean="0">
                <a:ln>
                  <a:noFill/>
                </a:ln>
                <a:effectLst/>
                <a:latin typeface="Albany AMT" panose="020B0604020202020204" pitchFamily="34" charset="0"/>
                <a:cs typeface="Albany AMT" panose="020B0604020202020204" pitchFamily="34" charset="0"/>
              </a:rPr>
              <a:t>: Washington State Convention Center, CC-606</a:t>
            </a:r>
          </a:p>
          <a:p>
            <a:pPr fontAlgn="ctr"/>
            <a:r>
              <a:rPr kumimoji="0" lang="en-US" altLang="en-US" sz="1600" b="1" i="0" u="none" strike="noStrike" cap="none" normalizeH="0" baseline="0" dirty="0" smtClean="0">
                <a:ln>
                  <a:noFill/>
                </a:ln>
                <a:effectLst/>
                <a:latin typeface="Albany AMT" panose="020B0604020202020204" pitchFamily="34" charset="0"/>
                <a:cs typeface="Albany AMT" panose="020B0604020202020204" pitchFamily="34" charset="0"/>
              </a:rPr>
              <a:t>Session</a:t>
            </a:r>
            <a:r>
              <a:rPr kumimoji="0" lang="en-US" altLang="en-US" sz="1600" b="0" i="0" u="none" strike="noStrike" cap="none" normalizeH="0" baseline="0" dirty="0" smtClean="0">
                <a:ln>
                  <a:noFill/>
                </a:ln>
                <a:effectLst/>
                <a:latin typeface="Albany AMT" panose="020B0604020202020204" pitchFamily="34" charset="0"/>
                <a:cs typeface="Albany AMT" panose="020B0604020202020204" pitchFamily="34" charset="0"/>
              </a:rPr>
              <a:t>: #</a:t>
            </a:r>
            <a:r>
              <a:rPr lang="en-US" sz="1600" dirty="0" smtClean="0">
                <a:latin typeface="Albany AMT" panose="020B0604020202020204" pitchFamily="34" charset="0"/>
                <a:cs typeface="Albany AMT" panose="020B0604020202020204" pitchFamily="34" charset="0"/>
              </a:rPr>
              <a:t>211347, Sponsor: Statistical </a:t>
            </a:r>
            <a:r>
              <a:rPr lang="en-US" sz="1600" dirty="0">
                <a:latin typeface="Albany AMT" panose="020B0604020202020204" pitchFamily="34" charset="0"/>
                <a:cs typeface="Albany AMT" panose="020B0604020202020204" pitchFamily="34" charset="0"/>
              </a:rPr>
              <a:t>Computing </a:t>
            </a:r>
            <a:endParaRPr lang="en-US" sz="1600" dirty="0" smtClean="0">
              <a:latin typeface="Albany AMT" panose="020B0604020202020204" pitchFamily="34" charset="0"/>
              <a:cs typeface="Albany AMT" panose="020B0604020202020204" pitchFamily="34" charset="0"/>
            </a:endParaRPr>
          </a:p>
          <a:p>
            <a:pPr fontAlgn="ctr"/>
            <a:endParaRPr kumimoji="0" lang="en-US" altLang="en-US" sz="1600" b="0" i="0" u="none" strike="noStrike" cap="none" normalizeH="0" baseline="0" dirty="0" smtClean="0">
              <a:ln>
                <a:noFill/>
              </a:ln>
              <a:effectLst/>
              <a:latin typeface="Albany AMT" panose="020B0604020202020204" pitchFamily="34" charset="0"/>
              <a:cs typeface="Albany AMT"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sng" strike="noStrike" cap="none" normalizeH="0" baseline="0" dirty="0" smtClean="0">
                <a:ln>
                  <a:noFill/>
                </a:ln>
                <a:effectLst/>
                <a:latin typeface="Albany AMT" panose="020B0604020202020204" pitchFamily="34" charset="0"/>
                <a:cs typeface="Albany AMT" panose="020B0604020202020204" pitchFamily="34" charset="0"/>
              </a:rPr>
              <a:t>Speakers and Topics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smtClean="0">
              <a:ln>
                <a:noFill/>
              </a:ln>
              <a:effectLst/>
              <a:latin typeface="Albany AMT" panose="020B0604020202020204" pitchFamily="34" charset="0"/>
              <a:cs typeface="Albany AMT"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en-US" altLang="en-US" sz="1600" b="1" i="0" u="none" strike="noStrike" cap="none" normalizeH="0" baseline="0" dirty="0" smtClean="0">
                <a:ln>
                  <a:noFill/>
                </a:ln>
                <a:effectLst/>
                <a:latin typeface="Albany AMT" panose="020B0604020202020204" pitchFamily="34" charset="0"/>
                <a:cs typeface="Albany AMT" panose="020B0604020202020204" pitchFamily="34" charset="0"/>
              </a:rPr>
              <a:t>Ivo Dinov (Michigan)</a:t>
            </a:r>
            <a:r>
              <a:rPr kumimoji="0" lang="en-US" altLang="en-US" sz="1600" b="0" i="0" u="none" strike="noStrike" cap="none" normalizeH="0" baseline="0" dirty="0" smtClean="0">
                <a:ln>
                  <a:noFill/>
                </a:ln>
                <a:effectLst/>
                <a:latin typeface="Albany AMT" panose="020B0604020202020204" pitchFamily="34" charset="0"/>
                <a:cs typeface="Albany AMT" panose="020B0604020202020204" pitchFamily="34" charset="0"/>
              </a:rPr>
              <a:t>, Management, Modeling &amp; Analytic Challenges of Big Biomedical Data</a:t>
            </a:r>
          </a:p>
          <a:p>
            <a:pPr marL="285750" marR="0" lvl="0" indent="-28575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en-US" altLang="en-US" sz="1600" b="1" i="0" u="none" strike="noStrike" cap="none" normalizeH="0" baseline="0" dirty="0" smtClean="0">
                <a:ln>
                  <a:noFill/>
                </a:ln>
                <a:effectLst/>
                <a:latin typeface="Albany AMT" panose="020B0604020202020204" pitchFamily="34" charset="0"/>
                <a:cs typeface="Albany AMT" panose="020B0604020202020204" pitchFamily="34" charset="0"/>
              </a:rPr>
              <a:t>Max Robinson</a:t>
            </a:r>
            <a:r>
              <a:rPr kumimoji="0" lang="en-US" altLang="en-US" sz="1600" i="0" u="none" strike="noStrike" cap="none" normalizeH="0" baseline="0" dirty="0" smtClean="0">
                <a:ln>
                  <a:noFill/>
                </a:ln>
                <a:effectLst/>
                <a:latin typeface="Albany AMT" panose="020B0604020202020204" pitchFamily="34" charset="0"/>
                <a:cs typeface="Albany AMT" panose="020B0604020202020204" pitchFamily="34" charset="0"/>
              </a:rPr>
              <a:t> &amp; </a:t>
            </a:r>
            <a:r>
              <a:rPr kumimoji="0" lang="en-US" altLang="en-US" sz="1600" b="1" i="0" u="none" strike="noStrike" cap="none" normalizeH="0" baseline="0" dirty="0" smtClean="0">
                <a:ln>
                  <a:noFill/>
                </a:ln>
                <a:effectLst/>
                <a:latin typeface="Albany AMT" panose="020B0604020202020204" pitchFamily="34" charset="0"/>
                <a:cs typeface="Albany AMT" panose="020B0604020202020204" pitchFamily="34" charset="0"/>
              </a:rPr>
              <a:t>Gustavo Glusman</a:t>
            </a:r>
            <a:r>
              <a:rPr kumimoji="0" lang="en-US" altLang="en-US" sz="1600" b="0" i="0" u="none" strike="noStrike" cap="none" normalizeH="0" baseline="0" dirty="0" smtClean="0">
                <a:ln>
                  <a:noFill/>
                </a:ln>
                <a:effectLst/>
                <a:latin typeface="Albany AMT" panose="020B0604020202020204" pitchFamily="34" charset="0"/>
                <a:cs typeface="Albany AMT" panose="020B0604020202020204" pitchFamily="34" charset="0"/>
              </a:rPr>
              <a:t>, ISB ESPALIERS: A visualization method for Big Data</a:t>
            </a:r>
          </a:p>
          <a:p>
            <a:pPr marL="285750" marR="0" lvl="0" indent="-28575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en-US" altLang="en-US" sz="1600" b="1" i="0" u="none" strike="noStrike" cap="none" normalizeH="0" baseline="0" dirty="0" smtClean="0">
                <a:ln>
                  <a:noFill/>
                </a:ln>
                <a:effectLst/>
                <a:latin typeface="Albany AMT" panose="020B0604020202020204" pitchFamily="34" charset="0"/>
                <a:cs typeface="Albany AMT" panose="020B0604020202020204" pitchFamily="34" charset="0"/>
              </a:rPr>
              <a:t>Moo K. Chung (Wisconsin)</a:t>
            </a:r>
            <a:r>
              <a:rPr kumimoji="0" lang="en-US" altLang="en-US" sz="1600" b="0" i="0" u="none" strike="noStrike" cap="none" normalizeH="0" baseline="0" dirty="0" smtClean="0">
                <a:ln>
                  <a:noFill/>
                </a:ln>
                <a:effectLst/>
                <a:latin typeface="Albany AMT" panose="020B0604020202020204" pitchFamily="34" charset="0"/>
                <a:cs typeface="Albany AMT" panose="020B0604020202020204" pitchFamily="34" charset="0"/>
              </a:rPr>
              <a:t>, The computational challenges of constructing and visualizing large-scale brain networks </a:t>
            </a:r>
          </a:p>
          <a:p>
            <a:pPr marL="285750" marR="0" lvl="0" indent="-28575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en-US" altLang="en-US" sz="1600" b="1" i="0" u="none" strike="noStrike" cap="none" normalizeH="0" baseline="0" dirty="0" smtClean="0">
                <a:ln>
                  <a:noFill/>
                </a:ln>
                <a:effectLst/>
                <a:latin typeface="Albany AMT" panose="020B0604020202020204" pitchFamily="34" charset="0"/>
                <a:cs typeface="Albany AMT" panose="020B0604020202020204" pitchFamily="34" charset="0"/>
              </a:rPr>
              <a:t>Ravi Madduri</a:t>
            </a:r>
            <a:r>
              <a:rPr kumimoji="0" lang="en-US" altLang="en-US" sz="1600" b="0" i="0" u="none" strike="noStrike" cap="none" normalizeH="0" baseline="0" dirty="0" smtClean="0">
                <a:ln>
                  <a:noFill/>
                </a:ln>
                <a:effectLst/>
                <a:latin typeface="Albany AMT" panose="020B0604020202020204" pitchFamily="34" charset="0"/>
                <a:cs typeface="Albany AMT" panose="020B0604020202020204" pitchFamily="34" charset="0"/>
              </a:rPr>
              <a:t>, Argonne/Chicago, Big Data Services: Globus Online, Galaxy, </a:t>
            </a:r>
            <a:r>
              <a:rPr kumimoji="0" lang="en-US" altLang="en-US" sz="1600" b="0" i="0" u="none" strike="noStrike" cap="none" normalizeH="0" baseline="0" dirty="0" err="1" smtClean="0">
                <a:ln>
                  <a:noFill/>
                </a:ln>
                <a:effectLst/>
                <a:latin typeface="Albany AMT" panose="020B0604020202020204" pitchFamily="34" charset="0"/>
                <a:cs typeface="Albany AMT" panose="020B0604020202020204" pitchFamily="34" charset="0"/>
              </a:rPr>
              <a:t>GridFTP</a:t>
            </a:r>
            <a:endParaRPr kumimoji="0" lang="en-US" altLang="en-US" sz="1600" b="0" i="0" u="none" strike="noStrike" cap="none" normalizeH="0" baseline="0" dirty="0" smtClean="0">
              <a:ln>
                <a:noFill/>
              </a:ln>
              <a:effectLst/>
              <a:latin typeface="Albany AMT" panose="020B0604020202020204" pitchFamily="34" charset="0"/>
              <a:cs typeface="Albany AMT"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Courier New" panose="02070309020205020404" pitchFamily="49" charset="0"/>
              <a:buChar char="o"/>
              <a:tabLst/>
            </a:pPr>
            <a:r>
              <a:rPr kumimoji="0" lang="en-US" altLang="en-US" sz="1600" b="1" i="0" u="none" strike="noStrike" cap="none" normalizeH="0" baseline="0" dirty="0" err="1" smtClean="0">
                <a:ln>
                  <a:noFill/>
                </a:ln>
                <a:effectLst/>
                <a:latin typeface="Albany AMT" panose="020B0604020202020204" pitchFamily="34" charset="0"/>
                <a:cs typeface="Albany AMT" panose="020B0604020202020204" pitchFamily="34" charset="0"/>
              </a:rPr>
              <a:t>Barzan</a:t>
            </a:r>
            <a:r>
              <a:rPr kumimoji="0" lang="en-US" altLang="en-US" sz="1600" b="1" i="0" u="none" strike="noStrike" cap="none" normalizeH="0" baseline="0" dirty="0" smtClean="0">
                <a:ln>
                  <a:noFill/>
                </a:ln>
                <a:effectLst/>
                <a:latin typeface="Albany AMT" panose="020B0604020202020204" pitchFamily="34" charset="0"/>
                <a:cs typeface="Albany AMT" panose="020B0604020202020204" pitchFamily="34" charset="0"/>
              </a:rPr>
              <a:t> </a:t>
            </a:r>
            <a:r>
              <a:rPr kumimoji="0" lang="en-US" altLang="en-US" sz="1600" b="1" i="0" u="none" strike="noStrike" cap="none" normalizeH="0" baseline="0" dirty="0" err="1" smtClean="0">
                <a:ln>
                  <a:noFill/>
                </a:ln>
                <a:effectLst/>
                <a:latin typeface="Albany AMT" panose="020B0604020202020204" pitchFamily="34" charset="0"/>
                <a:cs typeface="Albany AMT" panose="020B0604020202020204" pitchFamily="34" charset="0"/>
              </a:rPr>
              <a:t>Mozafari</a:t>
            </a:r>
            <a:r>
              <a:rPr kumimoji="0" lang="en-US" altLang="en-US" sz="1600" b="0" i="0" u="none" strike="noStrike" cap="none" normalizeH="0" baseline="0" dirty="0" smtClean="0">
                <a:ln>
                  <a:noFill/>
                </a:ln>
                <a:effectLst/>
                <a:latin typeface="Albany AMT" panose="020B0604020202020204" pitchFamily="34" charset="0"/>
                <a:cs typeface="Albany AMT" panose="020B0604020202020204" pitchFamily="34" charset="0"/>
              </a:rPr>
              <a:t>, Large-scale Data Intensive Systems</a:t>
            </a:r>
            <a:r>
              <a:rPr lang="en-US" altLang="en-US" sz="1600" dirty="0">
                <a:latin typeface="Albany AMT" panose="020B0604020202020204" pitchFamily="34" charset="0"/>
                <a:cs typeface="Albany AMT" panose="020B0604020202020204" pitchFamily="34" charset="0"/>
              </a:rPr>
              <a:t>,</a:t>
            </a:r>
            <a:r>
              <a:rPr kumimoji="0" lang="en-US" altLang="en-US" sz="1600" b="0" i="0" u="none" strike="noStrike" cap="none" normalizeH="0" baseline="0" dirty="0" smtClean="0">
                <a:ln>
                  <a:noFill/>
                </a:ln>
                <a:effectLst/>
                <a:latin typeface="Albany AMT" panose="020B0604020202020204" pitchFamily="34" charset="0"/>
                <a:cs typeface="Albany AMT" panose="020B0604020202020204" pitchFamily="34" charset="0"/>
              </a:rPr>
              <a:t> Big Data</a:t>
            </a:r>
            <a:r>
              <a:rPr lang="en-US" altLang="en-US" sz="1600" dirty="0">
                <a:latin typeface="Albany AMT" panose="020B0604020202020204" pitchFamily="34" charset="0"/>
                <a:cs typeface="Albany AMT" panose="020B0604020202020204" pitchFamily="34" charset="0"/>
              </a:rPr>
              <a:t>,</a:t>
            </a:r>
            <a:r>
              <a:rPr kumimoji="0" lang="en-US" altLang="en-US" sz="1600" b="0" i="0" u="none" strike="noStrike" cap="none" normalizeH="0" baseline="0" dirty="0" smtClean="0">
                <a:ln>
                  <a:noFill/>
                </a:ln>
                <a:effectLst/>
                <a:latin typeface="Albany AMT" panose="020B0604020202020204" pitchFamily="34" charset="0"/>
                <a:cs typeface="Albany AMT" panose="020B0604020202020204" pitchFamily="34" charset="0"/>
              </a:rPr>
              <a:t> Interactive Data Processing </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800" b="0" i="0" u="none" strike="noStrike" cap="none" normalizeH="0" baseline="0" dirty="0" smtClean="0">
              <a:ln>
                <a:noFill/>
              </a:ln>
              <a:effectLst/>
              <a:latin typeface="Albany AMT" panose="020B0604020202020204" pitchFamily="34" charset="0"/>
              <a:cs typeface="Albany AMT"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sz="1600" b="0" i="0" u="none" strike="noStrike" cap="none" normalizeH="0" baseline="0" dirty="0" smtClean="0">
              <a:ln>
                <a:noFill/>
              </a:ln>
              <a:effectLst/>
              <a:latin typeface="Albany AMT" panose="020B0604020202020204" pitchFamily="34" charset="0"/>
              <a:cs typeface="Albany AMT" panose="020B0604020202020204" pitchFamily="34" charset="0"/>
            </a:endParaRPr>
          </a:p>
          <a:p>
            <a:pPr algn="ctr" defTabSz="914400" eaLnBrk="0" hangingPunct="0"/>
            <a:r>
              <a:rPr lang="en-US" sz="2300" b="1" u="sng" dirty="0">
                <a:latin typeface="Albany AMT" panose="020B0604020202020204" pitchFamily="34" charset="0"/>
                <a:cs typeface="Albany AMT" panose="020B0604020202020204" pitchFamily="34" charset="0"/>
                <a:hlinkClick r:id="rId5"/>
              </a:rPr>
              <a:t>http://</a:t>
            </a:r>
            <a:r>
              <a:rPr lang="en-US" sz="2300" b="1" u="sng" dirty="0" smtClean="0">
                <a:latin typeface="Albany AMT" panose="020B0604020202020204" pitchFamily="34" charset="0"/>
                <a:cs typeface="Albany AMT" panose="020B0604020202020204" pitchFamily="34" charset="0"/>
                <a:hlinkClick r:id="rId5"/>
              </a:rPr>
              <a:t>wiki.socr.umich.edu/index.php/SOCR_Events_JSS_2015</a:t>
            </a:r>
            <a:endParaRPr kumimoji="0" lang="en-US" altLang="en-US" sz="2300" b="1" i="0" u="none" strike="noStrike" cap="none" normalizeH="0" baseline="0" dirty="0" smtClean="0">
              <a:ln>
                <a:noFill/>
              </a:ln>
              <a:effectLst/>
              <a:latin typeface="Albany AMT" panose="020B0604020202020204" pitchFamily="34" charset="0"/>
              <a:cs typeface="Albany AMT" panose="020B0604020202020204" pitchFamily="34" charset="0"/>
            </a:endParaRPr>
          </a:p>
        </p:txBody>
      </p:sp>
    </p:spTree>
    <p:extLst>
      <p:ext uri="{BB962C8B-B14F-4D97-AF65-F5344CB8AC3E}">
        <p14:creationId xmlns:p14="http://schemas.microsoft.com/office/powerpoint/2010/main" val="294640130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8675" y="129333"/>
            <a:ext cx="2109193" cy="2049452"/>
            <a:chOff x="4076328" y="816725"/>
            <a:chExt cx="5067672" cy="5067672"/>
          </a:xfrm>
        </p:grpSpPr>
        <p:pic>
          <p:nvPicPr>
            <p:cNvPr id="8" name="Picture 4" descr="C:\Users\Ivo\AppData\Local\Microsoft\Windows\Temporary Internet Files\Content.IE5\RVMRD0SI\MC90044216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6328" y="816725"/>
              <a:ext cx="5067672" cy="50676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Ivo\AppData\Local\Microsoft\Windows\Temporary Internet Files\Content.IE5\RVMRD0SI\MC900442164[1].png"/>
            <p:cNvPicPr>
              <a:picLocks noChangeAspect="1" noChangeArrowheads="1"/>
            </p:cNvPicPr>
            <p:nvPr/>
          </p:nvPicPr>
          <p:blipFill rotWithShape="1">
            <a:blip r:embed="rId3">
              <a:extLst>
                <a:ext uri="{28A0092B-C50C-407E-A947-70E740481C1C}">
                  <a14:useLocalDpi xmlns:a14="http://schemas.microsoft.com/office/drawing/2010/main" val="0"/>
                </a:ext>
              </a:extLst>
            </a:blip>
            <a:srcRect l="32837" t="41774" r="55134" b="46698"/>
            <a:stretch/>
          </p:blipFill>
          <p:spPr bwMode="auto">
            <a:xfrm>
              <a:off x="5724128" y="2420888"/>
              <a:ext cx="1856944" cy="1779571"/>
            </a:xfrm>
            <a:prstGeom prst="ellipse">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772613" y="762348"/>
            <a:ext cx="1024050" cy="769441"/>
          </a:xfrm>
          <a:prstGeom prst="rect">
            <a:avLst/>
          </a:prstGeom>
          <a:noFill/>
        </p:spPr>
        <p:txBody>
          <a:bodyPr wrap="square" rtlCol="0">
            <a:spAutoFit/>
          </a:bodyPr>
          <a:lstStyle/>
          <a:p>
            <a:r>
              <a:rPr lang="en-US" sz="4400" b="1" dirty="0" smtClean="0">
                <a:solidFill>
                  <a:schemeClr val="bg1"/>
                </a:solidFill>
                <a:latin typeface="Algerian" panose="04020705040A02060702" pitchFamily="82" charset="0"/>
              </a:rPr>
              <a:t>BD</a:t>
            </a:r>
            <a:endParaRPr lang="en-US" sz="4800" b="1" dirty="0">
              <a:solidFill>
                <a:schemeClr val="bg1"/>
              </a:solidFill>
              <a:latin typeface="Algerian" panose="04020705040A02060702" pitchFamily="82"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056824324"/>
              </p:ext>
            </p:extLst>
          </p:nvPr>
        </p:nvGraphicFramePr>
        <p:xfrm>
          <a:off x="323528" y="4365808"/>
          <a:ext cx="8526558" cy="1798320"/>
        </p:xfrm>
        <a:graphic>
          <a:graphicData uri="http://schemas.openxmlformats.org/drawingml/2006/table">
            <a:tbl>
              <a:tblPr firstRow="1" bandRow="1">
                <a:tableStyleId>{5C22544A-7EE6-4342-B048-85BDC9FD1C3A}</a:tableStyleId>
              </a:tblPr>
              <a:tblGrid>
                <a:gridCol w="1949772"/>
                <a:gridCol w="2006600"/>
                <a:gridCol w="2311400"/>
                <a:gridCol w="2258786"/>
              </a:tblGrid>
              <a:tr h="281492">
                <a:tc>
                  <a:txBody>
                    <a:bodyPr/>
                    <a:lstStyle/>
                    <a:p>
                      <a:pPr algn="ctr"/>
                      <a:r>
                        <a:rPr lang="en-US" sz="2400" dirty="0" smtClean="0"/>
                        <a:t>Big Data</a:t>
                      </a:r>
                      <a:endParaRPr lang="en-US" sz="2400" dirty="0"/>
                    </a:p>
                  </a:txBody>
                  <a:tcPr anchor="ctr"/>
                </a:tc>
                <a:tc>
                  <a:txBody>
                    <a:bodyPr/>
                    <a:lstStyle/>
                    <a:p>
                      <a:pPr algn="ctr"/>
                      <a:r>
                        <a:rPr lang="en-US" sz="2400" dirty="0" smtClean="0"/>
                        <a:t>Information</a:t>
                      </a:r>
                      <a:endParaRPr lang="en-US" sz="2400" dirty="0"/>
                    </a:p>
                  </a:txBody>
                  <a:tcPr anchor="ctr"/>
                </a:tc>
                <a:tc>
                  <a:txBody>
                    <a:bodyPr/>
                    <a:lstStyle/>
                    <a:p>
                      <a:pPr algn="ctr"/>
                      <a:r>
                        <a:rPr lang="en-US" sz="2400" dirty="0" smtClean="0"/>
                        <a:t>Knowledge</a:t>
                      </a:r>
                      <a:endParaRPr lang="en-US" sz="2400" dirty="0"/>
                    </a:p>
                  </a:txBody>
                  <a:tcPr anchor="ctr"/>
                </a:tc>
                <a:tc>
                  <a:txBody>
                    <a:bodyPr/>
                    <a:lstStyle/>
                    <a:p>
                      <a:pPr algn="ctr"/>
                      <a:r>
                        <a:rPr lang="en-US" sz="2400" dirty="0" smtClean="0"/>
                        <a:t>Action</a:t>
                      </a:r>
                      <a:endParaRPr lang="en-US" sz="2400" dirty="0"/>
                    </a:p>
                  </a:txBody>
                  <a:tcPr anchor="ctr"/>
                </a:tc>
              </a:tr>
              <a:tr h="286848">
                <a:tc>
                  <a:txBody>
                    <a:bodyPr/>
                    <a:lstStyle/>
                    <a:p>
                      <a:pPr algn="ctr"/>
                      <a:r>
                        <a:rPr lang="en-US" sz="1600" dirty="0" smtClean="0"/>
                        <a:t>Raw</a:t>
                      </a:r>
                      <a:r>
                        <a:rPr lang="en-US" sz="1600" baseline="0" dirty="0" smtClean="0"/>
                        <a:t> </a:t>
                      </a:r>
                      <a:r>
                        <a:rPr lang="en-US" sz="1600" dirty="0" smtClean="0"/>
                        <a:t>Observations</a:t>
                      </a:r>
                      <a:endParaRPr lang="en-US" sz="1600" dirty="0"/>
                    </a:p>
                  </a:txBody>
                  <a:tcPr anchor="ctr"/>
                </a:tc>
                <a:tc>
                  <a:txBody>
                    <a:bodyPr/>
                    <a:lstStyle/>
                    <a:p>
                      <a:pPr algn="ctr"/>
                      <a:r>
                        <a:rPr lang="en-US" sz="1600" baseline="0" dirty="0" smtClean="0"/>
                        <a:t>Processed Data</a:t>
                      </a:r>
                      <a:endParaRPr lang="en-US" sz="1600" dirty="0"/>
                    </a:p>
                  </a:txBody>
                  <a:tcPr anchor="ctr"/>
                </a:tc>
                <a:tc>
                  <a:txBody>
                    <a:bodyPr/>
                    <a:lstStyle/>
                    <a:p>
                      <a:pPr algn="ctr"/>
                      <a:r>
                        <a:rPr lang="en-US" sz="1600" dirty="0" smtClean="0"/>
                        <a:t>Maps,</a:t>
                      </a:r>
                      <a:r>
                        <a:rPr lang="en-US" sz="1600" baseline="0" dirty="0" smtClean="0"/>
                        <a:t> </a:t>
                      </a:r>
                      <a:r>
                        <a:rPr lang="en-US" sz="1600" dirty="0" smtClean="0"/>
                        <a:t>Models</a:t>
                      </a:r>
                      <a:endParaRPr lang="en-US" sz="1600"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t>Actionable Decisions</a:t>
                      </a:r>
                    </a:p>
                  </a:txBody>
                  <a:tcPr anchor="ctr"/>
                </a:tc>
              </a:tr>
              <a:tr h="146999">
                <a:tc>
                  <a:txBody>
                    <a:bodyPr/>
                    <a:lstStyle/>
                    <a:p>
                      <a:pPr algn="ctr"/>
                      <a:r>
                        <a:rPr lang="en-US" sz="1600" dirty="0" smtClean="0"/>
                        <a:t>Data Aggregation</a:t>
                      </a:r>
                      <a:endParaRPr lang="en-US" sz="1600" dirty="0"/>
                    </a:p>
                  </a:txBody>
                  <a:tcPr anchor="ctr"/>
                </a:tc>
                <a:tc>
                  <a:txBody>
                    <a:bodyPr/>
                    <a:lstStyle/>
                    <a:p>
                      <a:pPr algn="ctr"/>
                      <a:r>
                        <a:rPr lang="en-US" sz="1600" dirty="0" smtClean="0"/>
                        <a:t>Data Fusion</a:t>
                      </a:r>
                      <a:endParaRPr lang="en-US" sz="1600" dirty="0"/>
                    </a:p>
                  </a:txBody>
                  <a:tcPr anchor="ctr"/>
                </a:tc>
                <a:tc>
                  <a:txBody>
                    <a:bodyPr/>
                    <a:lstStyle/>
                    <a:p>
                      <a:pPr algn="ctr"/>
                      <a:r>
                        <a:rPr lang="en-US" sz="1600" dirty="0" smtClean="0"/>
                        <a:t>Causal Inference </a:t>
                      </a:r>
                      <a:endParaRPr lang="en-US" sz="1600" dirty="0"/>
                    </a:p>
                  </a:txBody>
                  <a:tcPr anchor="ctr"/>
                </a:tc>
                <a:tc>
                  <a:txBody>
                    <a:bodyPr/>
                    <a:lstStyle/>
                    <a:p>
                      <a:pPr algn="ctr"/>
                      <a:r>
                        <a:rPr lang="en-US" sz="1600" dirty="0" smtClean="0"/>
                        <a:t>Treatment Regimens</a:t>
                      </a:r>
                      <a:endParaRPr lang="en-US" sz="1600" dirty="0"/>
                    </a:p>
                  </a:txBody>
                  <a:tcPr anchor="ctr"/>
                </a:tc>
              </a:tr>
              <a:tr h="168514">
                <a:tc>
                  <a:txBody>
                    <a:bodyPr/>
                    <a:lstStyle/>
                    <a:p>
                      <a:pPr algn="ctr"/>
                      <a:r>
                        <a:rPr lang="en-US" sz="1600" dirty="0" smtClean="0"/>
                        <a:t>Data Scrubbing</a:t>
                      </a:r>
                      <a:endParaRPr lang="en-US" sz="1600" dirty="0"/>
                    </a:p>
                  </a:txBody>
                  <a:tcPr anchor="ctr"/>
                </a:tc>
                <a:tc>
                  <a:txBody>
                    <a:bodyPr/>
                    <a:lstStyle/>
                    <a:p>
                      <a:pPr algn="ctr"/>
                      <a:r>
                        <a:rPr lang="en-US" sz="1600" dirty="0" smtClean="0"/>
                        <a:t>Summary Stats</a:t>
                      </a:r>
                      <a:endParaRPr lang="en-US" sz="1600" dirty="0"/>
                    </a:p>
                  </a:txBody>
                  <a:tcPr anchor="ctr"/>
                </a:tc>
                <a:tc>
                  <a:txBody>
                    <a:bodyPr/>
                    <a:lstStyle/>
                    <a:p>
                      <a:pPr algn="ctr"/>
                      <a:r>
                        <a:rPr lang="en-US" sz="1600" dirty="0" smtClean="0"/>
                        <a:t>Networks, Analytics</a:t>
                      </a:r>
                      <a:endParaRPr lang="en-US" sz="1600" dirty="0"/>
                    </a:p>
                  </a:txBody>
                  <a:tcPr anchor="ctr"/>
                </a:tc>
                <a:tc>
                  <a:txBody>
                    <a:bodyPr/>
                    <a:lstStyle/>
                    <a:p>
                      <a:pPr algn="ctr"/>
                      <a:r>
                        <a:rPr lang="en-US" sz="1600" dirty="0" smtClean="0"/>
                        <a:t>Forecasts, Predictions</a:t>
                      </a:r>
                      <a:endParaRPr lang="en-US" sz="1600" dirty="0"/>
                    </a:p>
                  </a:txBody>
                  <a:tcPr anchor="ctr"/>
                </a:tc>
              </a:tr>
              <a:tr h="179272">
                <a:tc>
                  <a:txBody>
                    <a:bodyPr/>
                    <a:lstStyle/>
                    <a:p>
                      <a:pPr algn="ctr"/>
                      <a:r>
                        <a:rPr lang="en-US" sz="1600" dirty="0" smtClean="0"/>
                        <a:t>Semantic-Mapping</a:t>
                      </a:r>
                      <a:endParaRPr lang="en-US" sz="1600" dirty="0"/>
                    </a:p>
                  </a:txBody>
                  <a:tcPr anchor="ctr"/>
                </a:tc>
                <a:tc>
                  <a:txBody>
                    <a:bodyPr/>
                    <a:lstStyle/>
                    <a:p>
                      <a:pPr algn="ctr"/>
                      <a:r>
                        <a:rPr lang="en-US" sz="1600" dirty="0" smtClean="0"/>
                        <a:t>Derived Biomarkers</a:t>
                      </a:r>
                      <a:endParaRPr lang="en-US" sz="1600" dirty="0"/>
                    </a:p>
                  </a:txBody>
                  <a:tcPr anchor="ctr"/>
                </a:tc>
                <a:tc>
                  <a:txBody>
                    <a:bodyPr/>
                    <a:lstStyle/>
                    <a:p>
                      <a:pPr algn="ctr"/>
                      <a:r>
                        <a:rPr lang="en-US" sz="1600" dirty="0" smtClean="0"/>
                        <a:t>Linkages,</a:t>
                      </a:r>
                      <a:r>
                        <a:rPr lang="en-US" sz="1600" baseline="0" dirty="0" smtClean="0"/>
                        <a:t> </a:t>
                      </a:r>
                      <a:r>
                        <a:rPr lang="en-US" sz="1600" dirty="0" smtClean="0"/>
                        <a:t>Associations</a:t>
                      </a:r>
                      <a:endParaRPr lang="en-US" sz="1600" dirty="0"/>
                    </a:p>
                  </a:txBody>
                  <a:tcPr anchor="ctr"/>
                </a:tc>
                <a:tc>
                  <a:txBody>
                    <a:bodyPr/>
                    <a:lstStyle/>
                    <a:p>
                      <a:pPr algn="ctr"/>
                      <a:r>
                        <a:rPr lang="en-US" sz="1600" dirty="0" smtClean="0"/>
                        <a:t>Healthcare Outcomes</a:t>
                      </a:r>
                      <a:endParaRPr lang="en-US" sz="1600" dirty="0"/>
                    </a:p>
                  </a:txBody>
                  <a:tcPr anchor="ctr"/>
                </a:tc>
              </a:tr>
            </a:tbl>
          </a:graphicData>
        </a:graphic>
      </p:graphicFrame>
      <p:pic>
        <p:nvPicPr>
          <p:cNvPr id="1029" name="Picture 5" descr="C:\Users\Ivo\AppData\Local\Microsoft\Windows\Temporary Internet Files\Content.IE5\T6MRR0G5\MP900438776[1].jpg"/>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18867021" flipV="1">
            <a:off x="686723" y="1868215"/>
            <a:ext cx="2451093" cy="183832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2" name="Picture 31" descr="C:\Users\Ivo\Desktop\Picture4.png"/>
          <p:cNvPicPr/>
          <p:nvPr/>
        </p:nvPicPr>
        <p:blipFill rotWithShape="1">
          <a:blip r:embed="rId5" cstate="print">
            <a:extLst>
              <a:ext uri="{28A0092B-C50C-407E-A947-70E740481C1C}">
                <a14:useLocalDpi xmlns:a14="http://schemas.microsoft.com/office/drawing/2010/main" val="0"/>
              </a:ext>
            </a:extLst>
          </a:blip>
          <a:srcRect l="1" r="81942" b="58263"/>
          <a:stretch/>
        </p:blipFill>
        <p:spPr bwMode="auto">
          <a:xfrm>
            <a:off x="4189649" y="1937484"/>
            <a:ext cx="1149263" cy="1219784"/>
          </a:xfrm>
          <a:prstGeom prst="rect">
            <a:avLst/>
          </a:prstGeom>
          <a:noFill/>
          <a:ln>
            <a:noFill/>
          </a:ln>
        </p:spPr>
      </p:pic>
      <p:pic>
        <p:nvPicPr>
          <p:cNvPr id="41" name="Picture 40" descr="C:\Users\Ivo\Desktop\Picture2.png"/>
          <p:cNvPicPr/>
          <p:nvPr/>
        </p:nvPicPr>
        <p:blipFill rotWithShape="1">
          <a:blip r:embed="rId6" cstate="print">
            <a:extLst>
              <a:ext uri="{28A0092B-C50C-407E-A947-70E740481C1C}">
                <a14:useLocalDpi xmlns:a14="http://schemas.microsoft.com/office/drawing/2010/main" val="0"/>
              </a:ext>
            </a:extLst>
          </a:blip>
          <a:srcRect l="-231" r="82262" b="20587"/>
          <a:stretch/>
        </p:blipFill>
        <p:spPr bwMode="auto">
          <a:xfrm flipH="1">
            <a:off x="3014486" y="1913399"/>
            <a:ext cx="1387331" cy="1791057"/>
          </a:xfrm>
          <a:prstGeom prst="rect">
            <a:avLst/>
          </a:prstGeom>
          <a:noFill/>
          <a:ln>
            <a:noFill/>
          </a:ln>
        </p:spPr>
      </p:pic>
      <p:pic>
        <p:nvPicPr>
          <p:cNvPr id="42" name="Picture 5" descr="C:\Users\Ivo\AppData\Local\Microsoft\Windows\Temporary Internet Files\Content.IE5\T6MRR0G5\MP900438776[1].jpg"/>
          <p:cNvPicPr>
            <a:picLocks noChangeAspect="1" noChangeArrowheads="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2298827">
            <a:off x="3000663" y="2688609"/>
            <a:ext cx="2451093" cy="168314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30" name="Picture 6" descr="C:\Users\Ivo\Desktop\brain-MRI-130307.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58" t="3334" r="7363" b="13731"/>
          <a:stretch/>
        </p:blipFill>
        <p:spPr bwMode="auto">
          <a:xfrm flipH="1">
            <a:off x="2018943" y="2983252"/>
            <a:ext cx="1333733" cy="1225260"/>
          </a:xfrm>
          <a:prstGeom prst="ellipse">
            <a:avLst/>
          </a:prstGeom>
          <a:noFill/>
          <a:extLst>
            <a:ext uri="{909E8E84-426E-40DD-AFC4-6F175D3DCCD1}">
              <a14:hiddenFill xmlns:a14="http://schemas.microsoft.com/office/drawing/2010/main">
                <a:solidFill>
                  <a:srgbClr val="FFFFFF"/>
                </a:solidFill>
              </a14:hiddenFill>
            </a:ext>
          </a:extLst>
        </p:spPr>
      </p:pic>
      <p:grpSp>
        <p:nvGrpSpPr>
          <p:cNvPr id="34" name="Group 33"/>
          <p:cNvGrpSpPr/>
          <p:nvPr/>
        </p:nvGrpSpPr>
        <p:grpSpPr>
          <a:xfrm>
            <a:off x="2218616" y="102877"/>
            <a:ext cx="2109193" cy="2049452"/>
            <a:chOff x="4076328" y="816725"/>
            <a:chExt cx="5067672" cy="5067672"/>
          </a:xfrm>
        </p:grpSpPr>
        <p:pic>
          <p:nvPicPr>
            <p:cNvPr id="36" name="Picture 4" descr="C:\Users\Ivo\AppData\Local\Microsoft\Windows\Temporary Internet Files\Content.IE5\RVMRD0SI\MC90044216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6328" y="816725"/>
              <a:ext cx="5067672" cy="506767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Users\Ivo\AppData\Local\Microsoft\Windows\Temporary Internet Files\Content.IE5\RVMRD0SI\MC900442164[1].png"/>
            <p:cNvPicPr>
              <a:picLocks noChangeAspect="1" noChangeArrowheads="1"/>
            </p:cNvPicPr>
            <p:nvPr/>
          </p:nvPicPr>
          <p:blipFill rotWithShape="1">
            <a:blip r:embed="rId3">
              <a:extLst>
                <a:ext uri="{28A0092B-C50C-407E-A947-70E740481C1C}">
                  <a14:useLocalDpi xmlns:a14="http://schemas.microsoft.com/office/drawing/2010/main" val="0"/>
                </a:ext>
              </a:extLst>
            </a:blip>
            <a:srcRect l="32837" t="41774" r="55134" b="46698"/>
            <a:stretch/>
          </p:blipFill>
          <p:spPr bwMode="auto">
            <a:xfrm>
              <a:off x="5724128" y="2420888"/>
              <a:ext cx="1856944" cy="1779571"/>
            </a:xfrm>
            <a:prstGeom prst="ellipse">
              <a:avLst/>
            </a:prstGeom>
            <a:noFill/>
            <a:extLst>
              <a:ext uri="{909E8E84-426E-40DD-AFC4-6F175D3DCCD1}">
                <a14:hiddenFill xmlns:a14="http://schemas.microsoft.com/office/drawing/2010/main">
                  <a:solidFill>
                    <a:srgbClr val="FFFFFF"/>
                  </a:solidFill>
                </a14:hiddenFill>
              </a:ext>
            </a:extLst>
          </p:spPr>
        </p:pic>
      </p:grpSp>
      <p:sp>
        <p:nvSpPr>
          <p:cNvPr id="35" name="TextBox 34"/>
          <p:cNvSpPr txBox="1"/>
          <p:nvPr/>
        </p:nvSpPr>
        <p:spPr>
          <a:xfrm>
            <a:off x="2832554" y="735892"/>
            <a:ext cx="1024050" cy="769441"/>
          </a:xfrm>
          <a:prstGeom prst="rect">
            <a:avLst/>
          </a:prstGeom>
          <a:noFill/>
        </p:spPr>
        <p:txBody>
          <a:bodyPr wrap="square" rtlCol="0">
            <a:spAutoFit/>
          </a:bodyPr>
          <a:lstStyle/>
          <a:p>
            <a:r>
              <a:rPr lang="en-US" sz="4400" b="1" dirty="0" smtClean="0">
                <a:solidFill>
                  <a:schemeClr val="bg1"/>
                </a:solidFill>
                <a:latin typeface="Algerian" panose="04020705040A02060702" pitchFamily="82" charset="0"/>
              </a:rPr>
              <a:t> </a:t>
            </a:r>
            <a:r>
              <a:rPr lang="en-US" sz="2800" b="1" dirty="0" smtClean="0">
                <a:solidFill>
                  <a:schemeClr val="bg1"/>
                </a:solidFill>
                <a:latin typeface="Algerian" panose="04020705040A02060702" pitchFamily="82" charset="0"/>
              </a:rPr>
              <a:t> </a:t>
            </a:r>
            <a:r>
              <a:rPr lang="en-US" sz="4400" b="1" dirty="0" smtClean="0">
                <a:solidFill>
                  <a:schemeClr val="bg1"/>
                </a:solidFill>
                <a:latin typeface="Algerian" panose="04020705040A02060702" pitchFamily="82" charset="0"/>
              </a:rPr>
              <a:t>I</a:t>
            </a:r>
            <a:endParaRPr lang="en-US" sz="4800" b="1" dirty="0">
              <a:solidFill>
                <a:schemeClr val="bg1"/>
              </a:solidFill>
              <a:latin typeface="Algerian" panose="04020705040A02060702" pitchFamily="82" charset="0"/>
            </a:endParaRPr>
          </a:p>
        </p:txBody>
      </p:sp>
      <p:grpSp>
        <p:nvGrpSpPr>
          <p:cNvPr id="39" name="Group 38"/>
          <p:cNvGrpSpPr/>
          <p:nvPr/>
        </p:nvGrpSpPr>
        <p:grpSpPr>
          <a:xfrm>
            <a:off x="4345585" y="77477"/>
            <a:ext cx="2109193" cy="2049452"/>
            <a:chOff x="4076328" y="816725"/>
            <a:chExt cx="5067672" cy="5067672"/>
          </a:xfrm>
        </p:grpSpPr>
        <p:pic>
          <p:nvPicPr>
            <p:cNvPr id="43" name="Picture 4" descr="C:\Users\Ivo\AppData\Local\Microsoft\Windows\Temporary Internet Files\Content.IE5\RVMRD0SI\MC90044216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6328" y="816725"/>
              <a:ext cx="5067672" cy="506767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Users\Ivo\AppData\Local\Microsoft\Windows\Temporary Internet Files\Content.IE5\RVMRD0SI\MC900442164[1].png"/>
            <p:cNvPicPr>
              <a:picLocks noChangeAspect="1" noChangeArrowheads="1"/>
            </p:cNvPicPr>
            <p:nvPr/>
          </p:nvPicPr>
          <p:blipFill rotWithShape="1">
            <a:blip r:embed="rId3">
              <a:extLst>
                <a:ext uri="{28A0092B-C50C-407E-A947-70E740481C1C}">
                  <a14:useLocalDpi xmlns:a14="http://schemas.microsoft.com/office/drawing/2010/main" val="0"/>
                </a:ext>
              </a:extLst>
            </a:blip>
            <a:srcRect l="32837" t="41774" r="55134" b="46698"/>
            <a:stretch/>
          </p:blipFill>
          <p:spPr bwMode="auto">
            <a:xfrm>
              <a:off x="5724128" y="2420888"/>
              <a:ext cx="1856944" cy="1779571"/>
            </a:xfrm>
            <a:prstGeom prst="ellipse">
              <a:avLst/>
            </a:prstGeom>
            <a:noFill/>
            <a:extLst>
              <a:ext uri="{909E8E84-426E-40DD-AFC4-6F175D3DCCD1}">
                <a14:hiddenFill xmlns:a14="http://schemas.microsoft.com/office/drawing/2010/main">
                  <a:solidFill>
                    <a:srgbClr val="FFFFFF"/>
                  </a:solidFill>
                </a14:hiddenFill>
              </a:ext>
            </a:extLst>
          </p:spPr>
        </p:pic>
      </p:grpSp>
      <p:sp>
        <p:nvSpPr>
          <p:cNvPr id="40" name="TextBox 39"/>
          <p:cNvSpPr txBox="1"/>
          <p:nvPr/>
        </p:nvSpPr>
        <p:spPr>
          <a:xfrm>
            <a:off x="4959523" y="710492"/>
            <a:ext cx="1024050" cy="769441"/>
          </a:xfrm>
          <a:prstGeom prst="rect">
            <a:avLst/>
          </a:prstGeom>
          <a:noFill/>
        </p:spPr>
        <p:txBody>
          <a:bodyPr wrap="square" rtlCol="0">
            <a:spAutoFit/>
          </a:bodyPr>
          <a:lstStyle/>
          <a:p>
            <a:r>
              <a:rPr lang="en-US" sz="4400" b="1" dirty="0" smtClean="0">
                <a:solidFill>
                  <a:schemeClr val="bg1"/>
                </a:solidFill>
                <a:latin typeface="Algerian" panose="04020705040A02060702" pitchFamily="82" charset="0"/>
              </a:rPr>
              <a:t> K</a:t>
            </a:r>
            <a:endParaRPr lang="en-US" sz="4800" b="1" dirty="0">
              <a:solidFill>
                <a:schemeClr val="bg1"/>
              </a:solidFill>
              <a:latin typeface="Algerian" panose="04020705040A02060702" pitchFamily="82" charset="0"/>
            </a:endParaRPr>
          </a:p>
        </p:txBody>
      </p:sp>
      <p:pic>
        <p:nvPicPr>
          <p:cNvPr id="33" name="Picture 32" descr="C:\Users\Ivo\Desktop\Picture4.png"/>
          <p:cNvPicPr/>
          <p:nvPr/>
        </p:nvPicPr>
        <p:blipFill rotWithShape="1">
          <a:blip r:embed="rId9" cstate="print">
            <a:extLst>
              <a:ext uri="{28A0092B-C50C-407E-A947-70E740481C1C}">
                <a14:useLocalDpi xmlns:a14="http://schemas.microsoft.com/office/drawing/2010/main" val="0"/>
              </a:ext>
            </a:extLst>
          </a:blip>
          <a:srcRect l="1" t="41845" r="81942" b="10771"/>
          <a:stretch/>
        </p:blipFill>
        <p:spPr bwMode="auto">
          <a:xfrm>
            <a:off x="5099415" y="2211663"/>
            <a:ext cx="1418863" cy="1826937"/>
          </a:xfrm>
          <a:prstGeom prst="rect">
            <a:avLst/>
          </a:prstGeom>
          <a:noFill/>
          <a:ln>
            <a:noFill/>
          </a:ln>
        </p:spPr>
      </p:pic>
      <p:grpSp>
        <p:nvGrpSpPr>
          <p:cNvPr id="3" name="Group 2"/>
          <p:cNvGrpSpPr/>
          <p:nvPr/>
        </p:nvGrpSpPr>
        <p:grpSpPr>
          <a:xfrm>
            <a:off x="152400" y="2218722"/>
            <a:ext cx="1443231" cy="2124678"/>
            <a:chOff x="152400" y="2218722"/>
            <a:chExt cx="1443231" cy="2124678"/>
          </a:xfrm>
        </p:grpSpPr>
        <p:pic>
          <p:nvPicPr>
            <p:cNvPr id="2050" name="Picture 2" descr="C:\Users\Ivo\Desktop\NetApp_Healthcare_rev7E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8675" y="2218722"/>
              <a:ext cx="1436956" cy="210645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Ivo\AppData\Local\Microsoft\Windows\Temporary Internet Files\Content.IE5\T6MRR0G5\MP900442409[1].jpg"/>
            <p:cNvPicPr>
              <a:picLocks noChangeAspect="1" noChangeArrowheads="1"/>
            </p:cNvPicPr>
            <p:nvPr/>
          </p:nvPicPr>
          <p:blipFill rotWithShape="1">
            <a:blip r:embed="rId11" cstate="print">
              <a:duotone>
                <a:prstClr val="black"/>
                <a:schemeClr val="accent1">
                  <a:tint val="45000"/>
                  <a:satMod val="400000"/>
                </a:schemeClr>
              </a:duotone>
              <a:extLst>
                <a:ext uri="{28A0092B-C50C-407E-A947-70E740481C1C}">
                  <a14:useLocalDpi xmlns:a14="http://schemas.microsoft.com/office/drawing/2010/main" val="0"/>
                </a:ext>
              </a:extLst>
            </a:blip>
            <a:srcRect l="37767"/>
            <a:stretch/>
          </p:blipFill>
          <p:spPr bwMode="auto">
            <a:xfrm>
              <a:off x="152400" y="2905487"/>
              <a:ext cx="1217241" cy="143791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50" name="Picture 5" descr="C:\Users\Ivo\AppData\Local\Microsoft\Windows\Temporary Internet Files\Content.IE5\T6MRR0G5\MP900438776[1].jpg"/>
          <p:cNvPicPr>
            <a:picLocks noChangeAspect="1" noChangeArrowheads="1"/>
          </p:cNvPicPr>
          <p:nvPr/>
        </p:nvPicPr>
        <p:blipFill>
          <a:blip r:embed="rId12"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rot="2298827">
            <a:off x="5610482" y="2966090"/>
            <a:ext cx="2156273" cy="148069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6139544" y="1670836"/>
            <a:ext cx="3113516" cy="271124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6442078" y="54410"/>
            <a:ext cx="2109193" cy="2049452"/>
            <a:chOff x="6442078" y="54410"/>
            <a:chExt cx="2109193" cy="2049452"/>
          </a:xfrm>
        </p:grpSpPr>
        <p:grpSp>
          <p:nvGrpSpPr>
            <p:cNvPr id="46" name="Group 45"/>
            <p:cNvGrpSpPr/>
            <p:nvPr/>
          </p:nvGrpSpPr>
          <p:grpSpPr>
            <a:xfrm>
              <a:off x="6442078" y="54410"/>
              <a:ext cx="2109193" cy="2049452"/>
              <a:chOff x="4076328" y="816725"/>
              <a:chExt cx="5067672" cy="5067672"/>
            </a:xfrm>
          </p:grpSpPr>
          <p:pic>
            <p:nvPicPr>
              <p:cNvPr id="48" name="Picture 4" descr="C:\Users\Ivo\AppData\Local\Microsoft\Windows\Temporary Internet Files\Content.IE5\RVMRD0SI\MC90044216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6328" y="816725"/>
                <a:ext cx="5067672" cy="506767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Users\Ivo\AppData\Local\Microsoft\Windows\Temporary Internet Files\Content.IE5\RVMRD0SI\MC900442164[1].png"/>
              <p:cNvPicPr>
                <a:picLocks noChangeAspect="1" noChangeArrowheads="1"/>
              </p:cNvPicPr>
              <p:nvPr/>
            </p:nvPicPr>
            <p:blipFill rotWithShape="1">
              <a:blip r:embed="rId3">
                <a:extLst>
                  <a:ext uri="{28A0092B-C50C-407E-A947-70E740481C1C}">
                    <a14:useLocalDpi xmlns:a14="http://schemas.microsoft.com/office/drawing/2010/main" val="0"/>
                  </a:ext>
                </a:extLst>
              </a:blip>
              <a:srcRect l="32837" t="41774" r="55134" b="46698"/>
              <a:stretch/>
            </p:blipFill>
            <p:spPr bwMode="auto">
              <a:xfrm>
                <a:off x="5724128" y="2420888"/>
                <a:ext cx="1856944" cy="1779571"/>
              </a:xfrm>
              <a:prstGeom prst="ellipse">
                <a:avLst/>
              </a:prstGeom>
              <a:noFill/>
              <a:extLst>
                <a:ext uri="{909E8E84-426E-40DD-AFC4-6F175D3DCCD1}">
                  <a14:hiddenFill xmlns:a14="http://schemas.microsoft.com/office/drawing/2010/main">
                    <a:solidFill>
                      <a:srgbClr val="FFFFFF"/>
                    </a:solidFill>
                  </a14:hiddenFill>
                </a:ext>
              </a:extLst>
            </p:spPr>
          </p:pic>
        </p:grpSp>
        <p:sp>
          <p:nvSpPr>
            <p:cNvPr id="47" name="TextBox 46"/>
            <p:cNvSpPr txBox="1"/>
            <p:nvPr/>
          </p:nvSpPr>
          <p:spPr>
            <a:xfrm>
              <a:off x="7056016" y="687425"/>
              <a:ext cx="1024050" cy="769441"/>
            </a:xfrm>
            <a:prstGeom prst="rect">
              <a:avLst/>
            </a:prstGeom>
            <a:noFill/>
          </p:spPr>
          <p:txBody>
            <a:bodyPr wrap="square" rtlCol="0">
              <a:spAutoFit/>
            </a:bodyPr>
            <a:lstStyle/>
            <a:p>
              <a:r>
                <a:rPr lang="en-US" sz="4400" b="1" dirty="0" smtClean="0">
                  <a:solidFill>
                    <a:schemeClr val="bg1"/>
                  </a:solidFill>
                  <a:latin typeface="Algerian" panose="04020705040A02060702" pitchFamily="82" charset="0"/>
                </a:rPr>
                <a:t> A</a:t>
              </a:r>
              <a:endParaRPr lang="en-US" sz="4800" b="1" dirty="0">
                <a:solidFill>
                  <a:schemeClr val="bg1"/>
                </a:solidFill>
                <a:latin typeface="Algerian" panose="04020705040A02060702" pitchFamily="82" charset="0"/>
              </a:endParaRPr>
            </a:p>
          </p:txBody>
        </p:sp>
      </p:grpSp>
    </p:spTree>
    <p:extLst>
      <p:ext uri="{BB962C8B-B14F-4D97-AF65-F5344CB8AC3E}">
        <p14:creationId xmlns:p14="http://schemas.microsoft.com/office/powerpoint/2010/main" val="16133783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33033" y="57768"/>
            <a:ext cx="9091303" cy="868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200" dirty="0" smtClean="0">
                <a:solidFill>
                  <a:srgbClr val="FFFFCC"/>
                </a:solidFill>
                <a:effectLst>
                  <a:outerShdw blurRad="38100" dist="38100" dir="2700000" algn="tl">
                    <a:srgbClr val="000000">
                      <a:alpha val="43137"/>
                    </a:srgbClr>
                  </a:outerShdw>
                </a:effectLst>
                <a:latin typeface="Palatino Linotype" pitchFamily="18" charset="0"/>
                <a:cs typeface="Arial" pitchFamily="34" charset="0"/>
              </a:rPr>
              <a:t>National Big Data to Knowledge (BD2K) Centers</a:t>
            </a:r>
            <a:endParaRPr lang="en-US" sz="3200" dirty="0">
              <a:solidFill>
                <a:srgbClr val="FFFFCC"/>
              </a:solidFill>
              <a:effectLst>
                <a:outerShdw blurRad="38100" dist="38100" dir="2700000" algn="tl">
                  <a:srgbClr val="000000">
                    <a:alpha val="43137"/>
                  </a:srgbClr>
                </a:outerShdw>
              </a:effectLst>
              <a:latin typeface="Palatino Linotype" pitchFamily="18" charset="0"/>
              <a:cs typeface="Arial" pitchFamily="34" charset="0"/>
            </a:endParaRPr>
          </a:p>
        </p:txBody>
      </p:sp>
      <p:sp>
        <p:nvSpPr>
          <p:cNvPr id="5" name="Rectangle 3"/>
          <p:cNvSpPr txBox="1">
            <a:spLocks noChangeArrowheads="1"/>
          </p:cNvSpPr>
          <p:nvPr/>
        </p:nvSpPr>
        <p:spPr bwMode="auto">
          <a:xfrm>
            <a:off x="190834" y="1034283"/>
            <a:ext cx="8775700" cy="49240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buFont typeface="+mj-lt"/>
              <a:buAutoNum type="arabicPeriod"/>
            </a:pPr>
            <a:r>
              <a:rPr lang="en-US" sz="1800" dirty="0" smtClean="0">
                <a:solidFill>
                  <a:srgbClr val="33CC33"/>
                </a:solidFill>
                <a:ea typeface="+mn-ea"/>
              </a:rPr>
              <a:t>Center </a:t>
            </a:r>
            <a:r>
              <a:rPr lang="en-US" sz="1800" dirty="0">
                <a:solidFill>
                  <a:srgbClr val="33CC33"/>
                </a:solidFill>
                <a:ea typeface="+mn-ea"/>
              </a:rPr>
              <a:t>for Causal Modeling and Discovery of Biomedical Knowledge from Big Data </a:t>
            </a:r>
            <a:r>
              <a:rPr lang="en-US" sz="1800" dirty="0" smtClean="0">
                <a:solidFill>
                  <a:srgbClr val="33CC33"/>
                </a:solidFill>
                <a:ea typeface="+mn-ea"/>
              </a:rPr>
              <a:t>(U </a:t>
            </a:r>
            <a:r>
              <a:rPr lang="en-US" sz="1800" b="1" u="sng" dirty="0" smtClean="0">
                <a:solidFill>
                  <a:srgbClr val="33CC33"/>
                </a:solidFill>
                <a:ea typeface="+mn-ea"/>
              </a:rPr>
              <a:t>Pitt</a:t>
            </a:r>
            <a:r>
              <a:rPr lang="en-US" sz="1800" dirty="0" smtClean="0">
                <a:solidFill>
                  <a:srgbClr val="33CC33"/>
                </a:solidFill>
                <a:ea typeface="+mn-ea"/>
              </a:rPr>
              <a:t>, </a:t>
            </a:r>
            <a:r>
              <a:rPr lang="en-US" sz="1800" dirty="0">
                <a:solidFill>
                  <a:srgbClr val="33CC33"/>
                </a:solidFill>
                <a:ea typeface="+mn-ea"/>
              </a:rPr>
              <a:t>Cooper, </a:t>
            </a:r>
            <a:r>
              <a:rPr lang="en-US" sz="1800" dirty="0" err="1" smtClean="0">
                <a:solidFill>
                  <a:srgbClr val="33CC33"/>
                </a:solidFill>
                <a:ea typeface="+mn-ea"/>
              </a:rPr>
              <a:t>Bahar</a:t>
            </a:r>
            <a:r>
              <a:rPr lang="en-US" sz="1800" dirty="0">
                <a:solidFill>
                  <a:srgbClr val="33CC33"/>
                </a:solidFill>
                <a:ea typeface="+mn-ea"/>
              </a:rPr>
              <a:t>, </a:t>
            </a:r>
            <a:r>
              <a:rPr lang="en-US" sz="1800" dirty="0" smtClean="0">
                <a:solidFill>
                  <a:srgbClr val="33CC33"/>
                </a:solidFill>
                <a:ea typeface="+mn-ea"/>
              </a:rPr>
              <a:t>Berg)</a:t>
            </a:r>
          </a:p>
          <a:p>
            <a:pPr eaLnBrk="1" hangingPunct="1">
              <a:buFont typeface="+mj-lt"/>
              <a:buAutoNum type="arabicPeriod"/>
            </a:pPr>
            <a:r>
              <a:rPr lang="en-US" sz="1800" dirty="0" smtClean="0">
                <a:solidFill>
                  <a:srgbClr val="33CC33"/>
                </a:solidFill>
                <a:ea typeface="+mn-ea"/>
              </a:rPr>
              <a:t>Center </a:t>
            </a:r>
            <a:r>
              <a:rPr lang="en-US" sz="1800" dirty="0">
                <a:solidFill>
                  <a:srgbClr val="33CC33"/>
                </a:solidFill>
                <a:ea typeface="+mn-ea"/>
              </a:rPr>
              <a:t>for Predictive Computational </a:t>
            </a:r>
            <a:r>
              <a:rPr lang="en-US" sz="1800" dirty="0" err="1">
                <a:solidFill>
                  <a:srgbClr val="33CC33"/>
                </a:solidFill>
                <a:ea typeface="+mn-ea"/>
              </a:rPr>
              <a:t>Phenotyping</a:t>
            </a:r>
            <a:r>
              <a:rPr lang="en-US" sz="1800" dirty="0">
                <a:solidFill>
                  <a:srgbClr val="33CC33"/>
                </a:solidFill>
                <a:ea typeface="+mn-ea"/>
              </a:rPr>
              <a:t> (</a:t>
            </a:r>
            <a:r>
              <a:rPr lang="en-US" sz="1800" dirty="0" smtClean="0">
                <a:solidFill>
                  <a:srgbClr val="33CC33"/>
                </a:solidFill>
                <a:ea typeface="+mn-ea"/>
              </a:rPr>
              <a:t>U </a:t>
            </a:r>
            <a:r>
              <a:rPr lang="en-US" sz="1800" b="1" u="sng" dirty="0">
                <a:solidFill>
                  <a:srgbClr val="33CC33"/>
                </a:solidFill>
                <a:ea typeface="+mn-ea"/>
              </a:rPr>
              <a:t>Wisconsin</a:t>
            </a:r>
            <a:r>
              <a:rPr lang="en-US" sz="1800" dirty="0">
                <a:solidFill>
                  <a:srgbClr val="33CC33"/>
                </a:solidFill>
                <a:ea typeface="+mn-ea"/>
              </a:rPr>
              <a:t>, </a:t>
            </a:r>
            <a:r>
              <a:rPr lang="en-US" sz="1800" dirty="0" smtClean="0">
                <a:solidFill>
                  <a:srgbClr val="33CC33"/>
                </a:solidFill>
                <a:ea typeface="+mn-ea"/>
              </a:rPr>
              <a:t>Craven </a:t>
            </a:r>
          </a:p>
          <a:p>
            <a:pPr eaLnBrk="1" hangingPunct="1">
              <a:buFont typeface="+mj-lt"/>
              <a:buAutoNum type="arabicPeriod"/>
            </a:pPr>
            <a:r>
              <a:rPr lang="en-US" sz="1800" dirty="0" smtClean="0">
                <a:solidFill>
                  <a:srgbClr val="33CC33"/>
                </a:solidFill>
                <a:ea typeface="+mn-ea"/>
              </a:rPr>
              <a:t>National </a:t>
            </a:r>
            <a:r>
              <a:rPr lang="en-US" sz="1800" dirty="0">
                <a:solidFill>
                  <a:srgbClr val="33CC33"/>
                </a:solidFill>
                <a:ea typeface="+mn-ea"/>
              </a:rPr>
              <a:t>Center for Mobility Data Integration to Insight (The Mobilize Center) </a:t>
            </a:r>
            <a:r>
              <a:rPr lang="en-US" sz="1800" dirty="0" smtClean="0">
                <a:solidFill>
                  <a:srgbClr val="33CC33"/>
                </a:solidFill>
                <a:ea typeface="+mn-ea"/>
              </a:rPr>
              <a:t>(</a:t>
            </a:r>
            <a:r>
              <a:rPr lang="en-US" sz="1800" b="1" u="sng" dirty="0" smtClean="0">
                <a:solidFill>
                  <a:srgbClr val="33CC33"/>
                </a:solidFill>
                <a:ea typeface="+mn-ea"/>
              </a:rPr>
              <a:t>Stanford</a:t>
            </a:r>
            <a:r>
              <a:rPr lang="en-US" sz="1800" dirty="0" smtClean="0">
                <a:solidFill>
                  <a:srgbClr val="33CC33"/>
                </a:solidFill>
                <a:ea typeface="+mn-ea"/>
              </a:rPr>
              <a:t>, </a:t>
            </a:r>
            <a:r>
              <a:rPr lang="en-US" sz="1800" dirty="0" err="1" smtClean="0">
                <a:solidFill>
                  <a:srgbClr val="33CC33"/>
                </a:solidFill>
                <a:ea typeface="+mn-ea"/>
              </a:rPr>
              <a:t>Delp</a:t>
            </a:r>
            <a:r>
              <a:rPr lang="en-US" sz="1800" dirty="0" smtClean="0">
                <a:solidFill>
                  <a:srgbClr val="33CC33"/>
                </a:solidFill>
                <a:ea typeface="+mn-ea"/>
              </a:rPr>
              <a:t>)</a:t>
            </a:r>
          </a:p>
          <a:p>
            <a:pPr eaLnBrk="1" hangingPunct="1">
              <a:buFont typeface="+mj-lt"/>
              <a:buAutoNum type="arabicPeriod"/>
            </a:pPr>
            <a:r>
              <a:rPr lang="en-US" sz="1800" dirty="0" err="1" smtClean="0">
                <a:solidFill>
                  <a:srgbClr val="33CC33"/>
                </a:solidFill>
                <a:ea typeface="+mn-ea"/>
              </a:rPr>
              <a:t>KnowEng</a:t>
            </a:r>
            <a:r>
              <a:rPr lang="en-US" sz="1800" dirty="0">
                <a:solidFill>
                  <a:srgbClr val="33CC33"/>
                </a:solidFill>
                <a:ea typeface="+mn-ea"/>
              </a:rPr>
              <a:t>, a Scalable Knowledge Engine for Large-Scale Genomic Data The </a:t>
            </a:r>
            <a:r>
              <a:rPr lang="en-US" sz="1800" dirty="0" smtClean="0">
                <a:solidFill>
                  <a:srgbClr val="33CC33"/>
                </a:solidFill>
                <a:ea typeface="+mn-ea"/>
              </a:rPr>
              <a:t>(U </a:t>
            </a:r>
            <a:r>
              <a:rPr lang="en-US" sz="1800" b="1" u="sng" dirty="0" smtClean="0">
                <a:solidFill>
                  <a:srgbClr val="33CC33"/>
                </a:solidFill>
                <a:ea typeface="+mn-ea"/>
              </a:rPr>
              <a:t>Illinois</a:t>
            </a:r>
            <a:r>
              <a:rPr lang="en-US" sz="1800" dirty="0" smtClean="0">
                <a:solidFill>
                  <a:srgbClr val="33CC33"/>
                </a:solidFill>
                <a:ea typeface="+mn-ea"/>
              </a:rPr>
              <a:t> Urbana-Champaign, Han</a:t>
            </a:r>
            <a:r>
              <a:rPr lang="en-US" sz="1800" dirty="0">
                <a:solidFill>
                  <a:srgbClr val="33CC33"/>
                </a:solidFill>
                <a:ea typeface="+mn-ea"/>
              </a:rPr>
              <a:t>, </a:t>
            </a:r>
            <a:r>
              <a:rPr lang="en-US" sz="1800" dirty="0" smtClean="0">
                <a:solidFill>
                  <a:srgbClr val="33CC33"/>
                </a:solidFill>
                <a:ea typeface="+mn-ea"/>
              </a:rPr>
              <a:t>Sinha</a:t>
            </a:r>
            <a:r>
              <a:rPr lang="en-US" sz="1800" dirty="0">
                <a:solidFill>
                  <a:srgbClr val="33CC33"/>
                </a:solidFill>
                <a:ea typeface="+mn-ea"/>
              </a:rPr>
              <a:t>, </a:t>
            </a:r>
            <a:r>
              <a:rPr lang="en-US" sz="1800" dirty="0" err="1" smtClean="0">
                <a:solidFill>
                  <a:srgbClr val="33CC33"/>
                </a:solidFill>
                <a:ea typeface="+mn-ea"/>
              </a:rPr>
              <a:t>Sorg</a:t>
            </a:r>
            <a:r>
              <a:rPr lang="en-US" sz="1800" dirty="0">
                <a:solidFill>
                  <a:srgbClr val="33CC33"/>
                </a:solidFill>
                <a:ea typeface="+mn-ea"/>
              </a:rPr>
              <a:t>, </a:t>
            </a:r>
            <a:r>
              <a:rPr lang="en-US" sz="1800" dirty="0" err="1" smtClean="0">
                <a:solidFill>
                  <a:srgbClr val="33CC33"/>
                </a:solidFill>
                <a:ea typeface="+mn-ea"/>
              </a:rPr>
              <a:t>Weinshilboum</a:t>
            </a:r>
            <a:r>
              <a:rPr lang="en-US" sz="1800" dirty="0" smtClean="0">
                <a:solidFill>
                  <a:srgbClr val="33CC33"/>
                </a:solidFill>
                <a:ea typeface="+mn-ea"/>
              </a:rPr>
              <a:t>)</a:t>
            </a:r>
          </a:p>
          <a:p>
            <a:pPr eaLnBrk="1" hangingPunct="1">
              <a:buFont typeface="+mj-lt"/>
              <a:buAutoNum type="arabicPeriod"/>
            </a:pPr>
            <a:r>
              <a:rPr lang="en-US" sz="1800" dirty="0" smtClean="0">
                <a:solidFill>
                  <a:srgbClr val="33CC33"/>
                </a:solidFill>
                <a:ea typeface="+mn-ea"/>
              </a:rPr>
              <a:t>Center </a:t>
            </a:r>
            <a:r>
              <a:rPr lang="en-US" sz="1800" dirty="0">
                <a:solidFill>
                  <a:srgbClr val="33CC33"/>
                </a:solidFill>
                <a:ea typeface="+mn-ea"/>
              </a:rPr>
              <a:t>for Big Data in Translational Genomics </a:t>
            </a:r>
            <a:r>
              <a:rPr lang="en-US" sz="1800" dirty="0" smtClean="0">
                <a:solidFill>
                  <a:srgbClr val="33CC33"/>
                </a:solidFill>
                <a:ea typeface="+mn-ea"/>
              </a:rPr>
              <a:t>(</a:t>
            </a:r>
            <a:r>
              <a:rPr lang="en-US" sz="1800" u="sng" dirty="0" smtClean="0">
                <a:solidFill>
                  <a:srgbClr val="33CC33"/>
                </a:solidFill>
                <a:ea typeface="+mn-ea"/>
              </a:rPr>
              <a:t>UC </a:t>
            </a:r>
            <a:r>
              <a:rPr lang="en-US" sz="1800" b="1" u="sng" dirty="0" smtClean="0">
                <a:solidFill>
                  <a:srgbClr val="33CC33"/>
                </a:solidFill>
                <a:ea typeface="+mn-ea"/>
              </a:rPr>
              <a:t>Santa Cruz</a:t>
            </a:r>
            <a:r>
              <a:rPr lang="en-US" sz="1800" dirty="0" smtClean="0">
                <a:solidFill>
                  <a:srgbClr val="33CC33"/>
                </a:solidFill>
                <a:ea typeface="+mn-ea"/>
              </a:rPr>
              <a:t>, </a:t>
            </a:r>
            <a:r>
              <a:rPr lang="en-US" sz="1800" dirty="0">
                <a:solidFill>
                  <a:srgbClr val="33CC33"/>
                </a:solidFill>
                <a:ea typeface="+mn-ea"/>
              </a:rPr>
              <a:t>Haussler, </a:t>
            </a:r>
            <a:r>
              <a:rPr lang="en-US" sz="1800" dirty="0" smtClean="0">
                <a:solidFill>
                  <a:srgbClr val="33CC33"/>
                </a:solidFill>
                <a:ea typeface="+mn-ea"/>
              </a:rPr>
              <a:t>Patterson)</a:t>
            </a:r>
          </a:p>
          <a:p>
            <a:pPr eaLnBrk="1" hangingPunct="1">
              <a:buFont typeface="+mj-lt"/>
              <a:buAutoNum type="arabicPeriod"/>
            </a:pPr>
            <a:r>
              <a:rPr lang="en-US" sz="1800" dirty="0" smtClean="0">
                <a:solidFill>
                  <a:srgbClr val="33CC33"/>
                </a:solidFill>
                <a:ea typeface="+mn-ea"/>
              </a:rPr>
              <a:t>Patient-Centered </a:t>
            </a:r>
            <a:r>
              <a:rPr lang="en-US" sz="1800" dirty="0">
                <a:solidFill>
                  <a:srgbClr val="33CC33"/>
                </a:solidFill>
                <a:ea typeface="+mn-ea"/>
              </a:rPr>
              <a:t>Information Commons </a:t>
            </a:r>
            <a:r>
              <a:rPr lang="en-US" sz="1800" dirty="0" smtClean="0">
                <a:solidFill>
                  <a:srgbClr val="33CC33"/>
                </a:solidFill>
                <a:ea typeface="+mn-ea"/>
              </a:rPr>
              <a:t>(</a:t>
            </a:r>
            <a:r>
              <a:rPr lang="en-US" sz="1800" b="1" u="sng" dirty="0" smtClean="0">
                <a:solidFill>
                  <a:srgbClr val="33CC33"/>
                </a:solidFill>
                <a:ea typeface="+mn-ea"/>
              </a:rPr>
              <a:t>Harvard</a:t>
            </a:r>
            <a:r>
              <a:rPr lang="en-US" sz="1800" dirty="0" smtClean="0">
                <a:solidFill>
                  <a:srgbClr val="33CC33"/>
                </a:solidFill>
                <a:ea typeface="+mn-ea"/>
              </a:rPr>
              <a:t>, </a:t>
            </a:r>
            <a:r>
              <a:rPr lang="en-US" sz="1800" dirty="0" err="1" smtClean="0">
                <a:solidFill>
                  <a:srgbClr val="33CC33"/>
                </a:solidFill>
                <a:ea typeface="+mn-ea"/>
              </a:rPr>
              <a:t>Kohane</a:t>
            </a:r>
            <a:r>
              <a:rPr lang="en-US" sz="1800" dirty="0" smtClean="0">
                <a:solidFill>
                  <a:srgbClr val="33CC33"/>
                </a:solidFill>
                <a:ea typeface="+mn-ea"/>
              </a:rPr>
              <a:t>)</a:t>
            </a:r>
          </a:p>
          <a:p>
            <a:pPr eaLnBrk="1" hangingPunct="1">
              <a:buFont typeface="+mj-lt"/>
              <a:buAutoNum type="arabicPeriod"/>
            </a:pPr>
            <a:r>
              <a:rPr lang="en-US" sz="1800" dirty="0" smtClean="0">
                <a:solidFill>
                  <a:srgbClr val="33CC33"/>
                </a:solidFill>
                <a:ea typeface="+mn-ea"/>
              </a:rPr>
              <a:t>Center </a:t>
            </a:r>
            <a:r>
              <a:rPr lang="en-US" sz="1800" dirty="0">
                <a:solidFill>
                  <a:srgbClr val="33CC33"/>
                </a:solidFill>
                <a:ea typeface="+mn-ea"/>
              </a:rPr>
              <a:t>of Excellence for Mobile Sensor Data-to-Knowledge (MD2K) </a:t>
            </a:r>
            <a:r>
              <a:rPr lang="en-US" sz="1800" dirty="0" smtClean="0">
                <a:solidFill>
                  <a:srgbClr val="33CC33"/>
                </a:solidFill>
                <a:ea typeface="+mn-ea"/>
              </a:rPr>
              <a:t>(U </a:t>
            </a:r>
            <a:r>
              <a:rPr lang="en-US" sz="1800" b="1" u="sng" dirty="0" smtClean="0">
                <a:solidFill>
                  <a:srgbClr val="33CC33"/>
                </a:solidFill>
                <a:ea typeface="+mn-ea"/>
              </a:rPr>
              <a:t>Memphis</a:t>
            </a:r>
            <a:r>
              <a:rPr lang="en-US" sz="1800" dirty="0" smtClean="0">
                <a:solidFill>
                  <a:srgbClr val="33CC33"/>
                </a:solidFill>
                <a:ea typeface="+mn-ea"/>
              </a:rPr>
              <a:t>, Kumar) </a:t>
            </a:r>
          </a:p>
          <a:p>
            <a:pPr eaLnBrk="1" hangingPunct="1">
              <a:buFont typeface="+mj-lt"/>
              <a:buAutoNum type="arabicPeriod"/>
            </a:pPr>
            <a:r>
              <a:rPr lang="en-US" sz="1800" dirty="0" smtClean="0">
                <a:solidFill>
                  <a:srgbClr val="33CC33"/>
                </a:solidFill>
                <a:ea typeface="+mn-ea"/>
              </a:rPr>
              <a:t>Center </a:t>
            </a:r>
            <a:r>
              <a:rPr lang="en-US" sz="1800" dirty="0">
                <a:solidFill>
                  <a:srgbClr val="33CC33"/>
                </a:solidFill>
                <a:ea typeface="+mn-ea"/>
              </a:rPr>
              <a:t>for Expanded Data Annotation and Retrieval (CEDAR) </a:t>
            </a:r>
            <a:r>
              <a:rPr lang="en-US" sz="1800" dirty="0" smtClean="0">
                <a:solidFill>
                  <a:srgbClr val="33CC33"/>
                </a:solidFill>
                <a:ea typeface="+mn-ea"/>
              </a:rPr>
              <a:t>(</a:t>
            </a:r>
            <a:r>
              <a:rPr lang="en-US" sz="1800" b="1" u="sng" dirty="0" smtClean="0">
                <a:solidFill>
                  <a:srgbClr val="33CC33"/>
                </a:solidFill>
                <a:ea typeface="+mn-ea"/>
              </a:rPr>
              <a:t>Stanford</a:t>
            </a:r>
            <a:r>
              <a:rPr lang="en-US" sz="1800" dirty="0" smtClean="0">
                <a:solidFill>
                  <a:srgbClr val="33CC33"/>
                </a:solidFill>
                <a:ea typeface="+mn-ea"/>
              </a:rPr>
              <a:t>, </a:t>
            </a:r>
            <a:r>
              <a:rPr lang="en-US" sz="1800" dirty="0" err="1" smtClean="0">
                <a:solidFill>
                  <a:srgbClr val="33CC33"/>
                </a:solidFill>
                <a:ea typeface="+mn-ea"/>
              </a:rPr>
              <a:t>Musen</a:t>
            </a:r>
            <a:r>
              <a:rPr lang="en-US" sz="1800" dirty="0" smtClean="0">
                <a:solidFill>
                  <a:srgbClr val="33CC33"/>
                </a:solidFill>
                <a:ea typeface="+mn-ea"/>
              </a:rPr>
              <a:t>)</a:t>
            </a:r>
          </a:p>
          <a:p>
            <a:pPr eaLnBrk="1" hangingPunct="1">
              <a:buFont typeface="+mj-lt"/>
              <a:buAutoNum type="arabicPeriod"/>
            </a:pPr>
            <a:r>
              <a:rPr lang="en-US" sz="1800" dirty="0" smtClean="0">
                <a:solidFill>
                  <a:srgbClr val="33CC33"/>
                </a:solidFill>
                <a:ea typeface="+mn-ea"/>
              </a:rPr>
              <a:t>A </a:t>
            </a:r>
            <a:r>
              <a:rPr lang="en-US" sz="1800" dirty="0">
                <a:solidFill>
                  <a:srgbClr val="33CC33"/>
                </a:solidFill>
                <a:ea typeface="+mn-ea"/>
              </a:rPr>
              <a:t>Community Effort to Translate Protein Data to Knowledge: An Integrated Platform </a:t>
            </a:r>
            <a:r>
              <a:rPr lang="en-US" sz="1800" dirty="0" smtClean="0">
                <a:solidFill>
                  <a:srgbClr val="33CC33"/>
                </a:solidFill>
                <a:ea typeface="+mn-ea"/>
              </a:rPr>
              <a:t>(</a:t>
            </a:r>
            <a:r>
              <a:rPr lang="en-US" sz="1800" b="1" u="sng" dirty="0" smtClean="0">
                <a:solidFill>
                  <a:srgbClr val="33CC33"/>
                </a:solidFill>
                <a:ea typeface="+mn-ea"/>
              </a:rPr>
              <a:t>UCLA</a:t>
            </a:r>
            <a:r>
              <a:rPr lang="en-US" sz="1800" dirty="0" smtClean="0">
                <a:solidFill>
                  <a:srgbClr val="33CC33"/>
                </a:solidFill>
                <a:ea typeface="+mn-ea"/>
              </a:rPr>
              <a:t>, Ping</a:t>
            </a:r>
            <a:r>
              <a:rPr lang="en-US" sz="1800" dirty="0">
                <a:solidFill>
                  <a:srgbClr val="33CC33"/>
                </a:solidFill>
                <a:ea typeface="+mn-ea"/>
              </a:rPr>
              <a:t>, </a:t>
            </a:r>
            <a:r>
              <a:rPr lang="en-US" sz="1800" dirty="0" smtClean="0">
                <a:solidFill>
                  <a:srgbClr val="33CC33"/>
                </a:solidFill>
                <a:ea typeface="+mn-ea"/>
              </a:rPr>
              <a:t>Lindsey</a:t>
            </a:r>
            <a:r>
              <a:rPr lang="en-US" sz="1800" dirty="0">
                <a:solidFill>
                  <a:srgbClr val="33CC33"/>
                </a:solidFill>
                <a:ea typeface="+mn-ea"/>
              </a:rPr>
              <a:t>, </a:t>
            </a:r>
            <a:r>
              <a:rPr lang="en-US" sz="1800" dirty="0" smtClean="0">
                <a:solidFill>
                  <a:srgbClr val="33CC33"/>
                </a:solidFill>
                <a:ea typeface="+mn-ea"/>
              </a:rPr>
              <a:t>Su</a:t>
            </a:r>
            <a:r>
              <a:rPr lang="en-US" sz="1800" dirty="0">
                <a:solidFill>
                  <a:srgbClr val="33CC33"/>
                </a:solidFill>
                <a:ea typeface="+mn-ea"/>
              </a:rPr>
              <a:t>, </a:t>
            </a:r>
            <a:r>
              <a:rPr lang="en-US" sz="1800" dirty="0" smtClean="0">
                <a:solidFill>
                  <a:srgbClr val="33CC33"/>
                </a:solidFill>
                <a:ea typeface="+mn-ea"/>
              </a:rPr>
              <a:t>Watson)</a:t>
            </a:r>
          </a:p>
          <a:p>
            <a:pPr eaLnBrk="1" hangingPunct="1">
              <a:buFont typeface="+mj-lt"/>
              <a:buAutoNum type="arabicPeriod"/>
            </a:pPr>
            <a:r>
              <a:rPr lang="en-US" sz="1800" dirty="0" smtClean="0">
                <a:solidFill>
                  <a:srgbClr val="33CC33"/>
                </a:solidFill>
                <a:ea typeface="+mn-ea"/>
              </a:rPr>
              <a:t>ENIGMA </a:t>
            </a:r>
            <a:r>
              <a:rPr lang="en-US" sz="1800" dirty="0">
                <a:solidFill>
                  <a:srgbClr val="33CC33"/>
                </a:solidFill>
                <a:ea typeface="+mn-ea"/>
              </a:rPr>
              <a:t>Center for Worldwide Medicine, Imaging, and Genomics </a:t>
            </a:r>
            <a:r>
              <a:rPr lang="en-US" sz="1800" dirty="0" smtClean="0">
                <a:solidFill>
                  <a:srgbClr val="33CC33"/>
                </a:solidFill>
                <a:ea typeface="+mn-ea"/>
              </a:rPr>
              <a:t>(</a:t>
            </a:r>
            <a:r>
              <a:rPr lang="en-US" sz="1800" b="1" u="sng" dirty="0" smtClean="0">
                <a:solidFill>
                  <a:srgbClr val="33CC33"/>
                </a:solidFill>
                <a:ea typeface="+mn-ea"/>
              </a:rPr>
              <a:t>USC</a:t>
            </a:r>
            <a:r>
              <a:rPr lang="en-US" sz="1800" b="1" dirty="0" smtClean="0">
                <a:solidFill>
                  <a:srgbClr val="33CC33"/>
                </a:solidFill>
                <a:ea typeface="+mn-ea"/>
              </a:rPr>
              <a:t>,</a:t>
            </a:r>
            <a:r>
              <a:rPr lang="en-US" sz="1800" dirty="0" smtClean="0">
                <a:solidFill>
                  <a:srgbClr val="33CC33"/>
                </a:solidFill>
                <a:ea typeface="+mn-ea"/>
              </a:rPr>
              <a:t> Thompson)</a:t>
            </a:r>
          </a:p>
          <a:p>
            <a:pPr eaLnBrk="1" hangingPunct="1">
              <a:buFont typeface="+mj-lt"/>
              <a:buAutoNum type="arabicPeriod"/>
            </a:pPr>
            <a:r>
              <a:rPr lang="en-US" sz="1800" dirty="0" smtClean="0">
                <a:solidFill>
                  <a:srgbClr val="33CC33"/>
                </a:solidFill>
                <a:ea typeface="+mn-ea"/>
              </a:rPr>
              <a:t>Big </a:t>
            </a:r>
            <a:r>
              <a:rPr lang="en-US" sz="1800" dirty="0">
                <a:solidFill>
                  <a:srgbClr val="33CC33"/>
                </a:solidFill>
                <a:ea typeface="+mn-ea"/>
              </a:rPr>
              <a:t>Data for Discovery Science </a:t>
            </a:r>
            <a:r>
              <a:rPr lang="en-US" sz="1800" dirty="0" smtClean="0">
                <a:solidFill>
                  <a:srgbClr val="33CC33"/>
                </a:solidFill>
                <a:ea typeface="+mn-ea"/>
              </a:rPr>
              <a:t>(</a:t>
            </a:r>
            <a:r>
              <a:rPr lang="en-US" sz="1800" b="1" u="sng" dirty="0" smtClean="0">
                <a:solidFill>
                  <a:srgbClr val="33CC33"/>
                </a:solidFill>
                <a:ea typeface="+mn-ea"/>
              </a:rPr>
              <a:t>USC</a:t>
            </a:r>
            <a:r>
              <a:rPr lang="en-US" sz="1800" dirty="0" smtClean="0">
                <a:solidFill>
                  <a:srgbClr val="33CC33"/>
                </a:solidFill>
                <a:ea typeface="+mn-ea"/>
              </a:rPr>
              <a:t>, Toga) </a:t>
            </a:r>
          </a:p>
        </p:txBody>
      </p:sp>
      <p:sp>
        <p:nvSpPr>
          <p:cNvPr id="2" name="Rectangle 1"/>
          <p:cNvSpPr/>
          <p:nvPr/>
        </p:nvSpPr>
        <p:spPr>
          <a:xfrm>
            <a:off x="3223495" y="6164515"/>
            <a:ext cx="1694118" cy="369332"/>
          </a:xfrm>
          <a:prstGeom prst="rect">
            <a:avLst/>
          </a:prstGeom>
        </p:spPr>
        <p:txBody>
          <a:bodyPr wrap="none">
            <a:spAutoFit/>
          </a:bodyPr>
          <a:lstStyle/>
          <a:p>
            <a:pPr marL="0" indent="0" algn="ctr" eaLnBrk="1" hangingPunct="1">
              <a:buNone/>
            </a:pPr>
            <a:r>
              <a:rPr lang="en-US" b="1" u="sng" dirty="0" smtClean="0">
                <a:solidFill>
                  <a:srgbClr val="33CC33"/>
                </a:solidFill>
              </a:rPr>
              <a:t>www.BD2K.org</a:t>
            </a:r>
            <a:r>
              <a:rPr lang="en-US" dirty="0" smtClean="0">
                <a:solidFill>
                  <a:srgbClr val="33CC33"/>
                </a:solidFill>
              </a:rPr>
              <a:t> </a:t>
            </a:r>
            <a:endParaRPr lang="en-US" dirty="0">
              <a:solidFill>
                <a:srgbClr val="33CC33"/>
              </a:solidFill>
            </a:endParaRPr>
          </a:p>
        </p:txBody>
      </p:sp>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27780" y="5566166"/>
            <a:ext cx="2743200" cy="1196698"/>
          </a:xfrm>
          <a:prstGeom prst="rect">
            <a:avLst/>
          </a:prstGeom>
        </p:spPr>
      </p:pic>
    </p:spTree>
    <p:extLst>
      <p:ext uri="{BB962C8B-B14F-4D97-AF65-F5344CB8AC3E}">
        <p14:creationId xmlns:p14="http://schemas.microsoft.com/office/powerpoint/2010/main" val="106507596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1000"/>
                                        <p:tgtEl>
                                          <p:spTgt spid="5">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up)">
                                      <p:cBhvr>
                                        <p:cTn id="11" dur="1000"/>
                                        <p:tgtEl>
                                          <p:spTgt spid="5">
                                            <p:txEl>
                                              <p:pRg st="1" end="1"/>
                                            </p:txEl>
                                          </p:spTgt>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up)">
                                      <p:cBhvr>
                                        <p:cTn id="15" dur="1000"/>
                                        <p:tgtEl>
                                          <p:spTgt spid="5">
                                            <p:txEl>
                                              <p:pRg st="2" end="2"/>
                                            </p:txEl>
                                          </p:spTgt>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up)">
                                      <p:cBhvr>
                                        <p:cTn id="19" dur="1000"/>
                                        <p:tgtEl>
                                          <p:spTgt spid="5">
                                            <p:txEl>
                                              <p:pRg st="3" end="3"/>
                                            </p:txEl>
                                          </p:spTgt>
                                        </p:tgtEl>
                                      </p:cBhvr>
                                    </p:animEffect>
                                  </p:childTnLst>
                                </p:cTn>
                              </p:par>
                            </p:childTnLst>
                          </p:cTn>
                        </p:par>
                        <p:par>
                          <p:cTn id="20" fill="hold">
                            <p:stCondLst>
                              <p:cond delay="4000"/>
                            </p:stCondLst>
                            <p:childTnLst>
                              <p:par>
                                <p:cTn id="21" presetID="22" presetClass="entr" presetSubtype="1"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up)">
                                      <p:cBhvr>
                                        <p:cTn id="23" dur="1000"/>
                                        <p:tgtEl>
                                          <p:spTgt spid="5">
                                            <p:txEl>
                                              <p:pRg st="4" end="4"/>
                                            </p:txEl>
                                          </p:spTgt>
                                        </p:tgtEl>
                                      </p:cBhvr>
                                    </p:animEffect>
                                  </p:childTnLst>
                                </p:cTn>
                              </p:par>
                            </p:childTnLst>
                          </p:cTn>
                        </p:par>
                        <p:par>
                          <p:cTn id="24" fill="hold">
                            <p:stCondLst>
                              <p:cond delay="5000"/>
                            </p:stCondLst>
                            <p:childTnLst>
                              <p:par>
                                <p:cTn id="25" presetID="22" presetClass="entr" presetSubtype="1" fill="hold" grpId="0"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up)">
                                      <p:cBhvr>
                                        <p:cTn id="27" dur="1000"/>
                                        <p:tgtEl>
                                          <p:spTgt spid="5">
                                            <p:txEl>
                                              <p:pRg st="5" end="5"/>
                                            </p:txEl>
                                          </p:spTgt>
                                        </p:tgtEl>
                                      </p:cBhvr>
                                    </p:animEffect>
                                  </p:childTnLst>
                                </p:cTn>
                              </p:par>
                            </p:childTnLst>
                          </p:cTn>
                        </p:par>
                        <p:par>
                          <p:cTn id="28" fill="hold">
                            <p:stCondLst>
                              <p:cond delay="6000"/>
                            </p:stCondLst>
                            <p:childTnLst>
                              <p:par>
                                <p:cTn id="29" presetID="22" presetClass="entr" presetSubtype="1" fill="hold" grpId="0" nodeType="after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wipe(up)">
                                      <p:cBhvr>
                                        <p:cTn id="31" dur="1000"/>
                                        <p:tgtEl>
                                          <p:spTgt spid="5">
                                            <p:txEl>
                                              <p:pRg st="6" end="6"/>
                                            </p:txEl>
                                          </p:spTgt>
                                        </p:tgtEl>
                                      </p:cBhvr>
                                    </p:animEffect>
                                  </p:childTnLst>
                                </p:cTn>
                              </p:par>
                            </p:childTnLst>
                          </p:cTn>
                        </p:par>
                        <p:par>
                          <p:cTn id="32" fill="hold">
                            <p:stCondLst>
                              <p:cond delay="7000"/>
                            </p:stCondLst>
                            <p:childTnLst>
                              <p:par>
                                <p:cTn id="33" presetID="22" presetClass="entr" presetSubtype="1" fill="hold" grpId="0" nodeType="after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wipe(up)">
                                      <p:cBhvr>
                                        <p:cTn id="35" dur="1000"/>
                                        <p:tgtEl>
                                          <p:spTgt spid="5">
                                            <p:txEl>
                                              <p:pRg st="7" end="7"/>
                                            </p:txEl>
                                          </p:spTgt>
                                        </p:tgtEl>
                                      </p:cBhvr>
                                    </p:animEffect>
                                  </p:childTnLst>
                                </p:cTn>
                              </p:par>
                            </p:childTnLst>
                          </p:cTn>
                        </p:par>
                        <p:par>
                          <p:cTn id="36" fill="hold">
                            <p:stCondLst>
                              <p:cond delay="8000"/>
                            </p:stCondLst>
                            <p:childTnLst>
                              <p:par>
                                <p:cTn id="37" presetID="22" presetClass="entr" presetSubtype="1" fill="hold" grpId="0" nodeType="after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wipe(up)">
                                      <p:cBhvr>
                                        <p:cTn id="39" dur="1000"/>
                                        <p:tgtEl>
                                          <p:spTgt spid="5">
                                            <p:txEl>
                                              <p:pRg st="8" end="8"/>
                                            </p:txEl>
                                          </p:spTgt>
                                        </p:tgtEl>
                                      </p:cBhvr>
                                    </p:animEffect>
                                  </p:childTnLst>
                                </p:cTn>
                              </p:par>
                            </p:childTnLst>
                          </p:cTn>
                        </p:par>
                        <p:par>
                          <p:cTn id="40" fill="hold">
                            <p:stCondLst>
                              <p:cond delay="9000"/>
                            </p:stCondLst>
                            <p:childTnLst>
                              <p:par>
                                <p:cTn id="41" presetID="22" presetClass="entr" presetSubtype="1" fill="hold" grpId="0" nodeType="after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animEffect transition="in" filter="wipe(up)">
                                      <p:cBhvr>
                                        <p:cTn id="43" dur="1000"/>
                                        <p:tgtEl>
                                          <p:spTgt spid="5">
                                            <p:txEl>
                                              <p:pRg st="9" end="9"/>
                                            </p:txEl>
                                          </p:spTgt>
                                        </p:tgtEl>
                                      </p:cBhvr>
                                    </p:animEffect>
                                  </p:childTnLst>
                                </p:cTn>
                              </p:par>
                            </p:childTnLst>
                          </p:cTn>
                        </p:par>
                        <p:par>
                          <p:cTn id="44" fill="hold">
                            <p:stCondLst>
                              <p:cond delay="10000"/>
                            </p:stCondLst>
                            <p:childTnLst>
                              <p:par>
                                <p:cTn id="45" presetID="22" presetClass="entr" presetSubtype="1" fill="hold" grpId="0" nodeType="after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animEffect transition="in" filter="wipe(up)">
                                      <p:cBhvr>
                                        <p:cTn id="47" dur="1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52400" y="274637"/>
            <a:ext cx="8839200" cy="868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600" dirty="0" err="1">
                <a:solidFill>
                  <a:srgbClr val="FFFFCC"/>
                </a:solidFill>
                <a:effectLst>
                  <a:outerShdw blurRad="38100" dist="38100" dir="2700000" algn="tl">
                    <a:srgbClr val="000000">
                      <a:alpha val="43137"/>
                    </a:srgbClr>
                  </a:outerShdw>
                </a:effectLst>
                <a:latin typeface="Palatino Linotype" pitchFamily="18" charset="0"/>
                <a:cs typeface="Arial" pitchFamily="34" charset="0"/>
              </a:rPr>
              <a:t>Kryder’s</a:t>
            </a:r>
            <a:r>
              <a:rPr lang="en-US" sz="3600" dirty="0">
                <a:solidFill>
                  <a:srgbClr val="FFFFCC"/>
                </a:solidFill>
                <a:effectLst>
                  <a:outerShdw blurRad="38100" dist="38100" dir="2700000" algn="tl">
                    <a:srgbClr val="000000">
                      <a:alpha val="43137"/>
                    </a:srgbClr>
                  </a:outerShdw>
                </a:effectLst>
                <a:latin typeface="Palatino Linotype" pitchFamily="18" charset="0"/>
                <a:cs typeface="Arial" pitchFamily="34" charset="0"/>
              </a:rPr>
              <a:t> law: Exponential Growth of Data </a:t>
            </a:r>
          </a:p>
        </p:txBody>
      </p:sp>
      <p:sp>
        <p:nvSpPr>
          <p:cNvPr id="2" name="TextBox 1"/>
          <p:cNvSpPr txBox="1"/>
          <p:nvPr/>
        </p:nvSpPr>
        <p:spPr>
          <a:xfrm>
            <a:off x="239479" y="6467924"/>
            <a:ext cx="1489575" cy="307777"/>
          </a:xfrm>
          <a:prstGeom prst="rect">
            <a:avLst/>
          </a:prstGeom>
          <a:noFill/>
        </p:spPr>
        <p:txBody>
          <a:bodyPr wrap="none" rtlCol="0">
            <a:spAutoFit/>
          </a:bodyPr>
          <a:lstStyle/>
          <a:p>
            <a:r>
              <a:rPr lang="en-US" sz="1400" i="1" dirty="0" smtClean="0">
                <a:solidFill>
                  <a:srgbClr val="33CC33"/>
                </a:solidFill>
              </a:rPr>
              <a:t>Dinov, et al., 2014</a:t>
            </a:r>
            <a:endParaRPr lang="en-US" i="1" dirty="0">
              <a:solidFill>
                <a:srgbClr val="33CC33"/>
              </a:solidFill>
            </a:endParaRPr>
          </a:p>
        </p:txBody>
      </p:sp>
      <p:graphicFrame>
        <p:nvGraphicFramePr>
          <p:cNvPr id="5" name="Chart 4"/>
          <p:cNvGraphicFramePr>
            <a:graphicFrameLocks/>
          </p:cNvGraphicFramePr>
          <p:nvPr>
            <p:extLst/>
          </p:nvPr>
        </p:nvGraphicFramePr>
        <p:xfrm>
          <a:off x="239479" y="1240972"/>
          <a:ext cx="8752121"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nvPr>
        </p:nvGraphicFramePr>
        <p:xfrm>
          <a:off x="365759" y="3646715"/>
          <a:ext cx="11249297"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28288" y="1049102"/>
            <a:ext cx="1979196" cy="646331"/>
          </a:xfrm>
          <a:prstGeom prst="rect">
            <a:avLst/>
          </a:prstGeom>
          <a:noFill/>
        </p:spPr>
        <p:txBody>
          <a:bodyPr wrap="none" rtlCol="0">
            <a:spAutoFit/>
          </a:bodyPr>
          <a:lstStyle/>
          <a:p>
            <a:r>
              <a:rPr lang="en-US" dirty="0" smtClean="0">
                <a:solidFill>
                  <a:srgbClr val="33CC33"/>
                </a:solidFill>
              </a:rPr>
              <a:t>Increase of</a:t>
            </a:r>
          </a:p>
          <a:p>
            <a:pPr algn="ctr"/>
            <a:r>
              <a:rPr lang="en-US" dirty="0" smtClean="0">
                <a:solidFill>
                  <a:srgbClr val="33CC33"/>
                </a:solidFill>
              </a:rPr>
              <a:t>Imaging Resolution</a:t>
            </a:r>
            <a:endParaRPr lang="en-US" dirty="0">
              <a:solidFill>
                <a:srgbClr val="33CC33"/>
              </a:solidFill>
            </a:endParaRPr>
          </a:p>
        </p:txBody>
      </p:sp>
      <p:sp>
        <p:nvSpPr>
          <p:cNvPr id="8" name="TextBox 7"/>
          <p:cNvSpPr txBox="1"/>
          <p:nvPr/>
        </p:nvSpPr>
        <p:spPr>
          <a:xfrm>
            <a:off x="0" y="5212300"/>
            <a:ext cx="2688365" cy="923330"/>
          </a:xfrm>
          <a:prstGeom prst="rect">
            <a:avLst/>
          </a:prstGeom>
          <a:noFill/>
        </p:spPr>
        <p:txBody>
          <a:bodyPr wrap="none" rtlCol="0">
            <a:spAutoFit/>
          </a:bodyPr>
          <a:lstStyle/>
          <a:p>
            <a:r>
              <a:rPr lang="en-US" dirty="0" smtClean="0">
                <a:solidFill>
                  <a:srgbClr val="33CC33"/>
                </a:solidFill>
              </a:rPr>
              <a:t>Data volume</a:t>
            </a:r>
          </a:p>
          <a:p>
            <a:r>
              <a:rPr lang="en-US" dirty="0" smtClean="0">
                <a:solidFill>
                  <a:srgbClr val="33CC33"/>
                </a:solidFill>
              </a:rPr>
              <a:t>Increases faster </a:t>
            </a:r>
          </a:p>
          <a:p>
            <a:r>
              <a:rPr lang="en-US" dirty="0" smtClean="0">
                <a:solidFill>
                  <a:srgbClr val="33CC33"/>
                </a:solidFill>
              </a:rPr>
              <a:t>than computational power</a:t>
            </a:r>
            <a:endParaRPr lang="en-US" dirty="0">
              <a:solidFill>
                <a:srgbClr val="33CC33"/>
              </a:solidFill>
            </a:endParaRPr>
          </a:p>
        </p:txBody>
      </p:sp>
      <p:cxnSp>
        <p:nvCxnSpPr>
          <p:cNvPr id="9" name="Straight Arrow Connector 8"/>
          <p:cNvCxnSpPr/>
          <p:nvPr/>
        </p:nvCxnSpPr>
        <p:spPr>
          <a:xfrm flipH="1" flipV="1">
            <a:off x="1469571" y="3265714"/>
            <a:ext cx="4822372" cy="63137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1" name="TextBox 10"/>
          <p:cNvSpPr txBox="1"/>
          <p:nvPr/>
        </p:nvSpPr>
        <p:spPr>
          <a:xfrm rot="513389">
            <a:off x="2093210" y="3381385"/>
            <a:ext cx="1330814" cy="369332"/>
          </a:xfrm>
          <a:prstGeom prst="rect">
            <a:avLst/>
          </a:prstGeom>
          <a:noFill/>
        </p:spPr>
        <p:txBody>
          <a:bodyPr wrap="none" rtlCol="0">
            <a:spAutoFit/>
          </a:bodyPr>
          <a:lstStyle/>
          <a:p>
            <a:pPr algn="ctr"/>
            <a:r>
              <a:rPr lang="en-US" dirty="0">
                <a:solidFill>
                  <a:schemeClr val="accent6">
                    <a:lumMod val="60000"/>
                    <a:lumOff val="40000"/>
                  </a:schemeClr>
                </a:solidFill>
              </a:rPr>
              <a:t>← </a:t>
            </a:r>
            <a:r>
              <a:rPr lang="en-US" dirty="0" smtClean="0">
                <a:solidFill>
                  <a:schemeClr val="accent6">
                    <a:lumMod val="60000"/>
                    <a:lumOff val="40000"/>
                  </a:schemeClr>
                </a:solidFill>
              </a:rPr>
              <a:t> Time   ←</a:t>
            </a:r>
            <a:endParaRPr lang="en-US" dirty="0">
              <a:solidFill>
                <a:schemeClr val="accent6">
                  <a:lumMod val="60000"/>
                  <a:lumOff val="40000"/>
                </a:schemeClr>
              </a:solidFill>
            </a:endParaRPr>
          </a:p>
        </p:txBody>
      </p:sp>
      <p:sp>
        <p:nvSpPr>
          <p:cNvPr id="3" name="Rectangle 2"/>
          <p:cNvSpPr/>
          <p:nvPr/>
        </p:nvSpPr>
        <p:spPr>
          <a:xfrm>
            <a:off x="7193275" y="3529107"/>
            <a:ext cx="2004509" cy="830997"/>
          </a:xfrm>
          <a:prstGeom prst="rect">
            <a:avLst/>
          </a:prstGeom>
        </p:spPr>
        <p:txBody>
          <a:bodyPr wrap="square">
            <a:spAutoFit/>
          </a:bodyPr>
          <a:lstStyle/>
          <a:p>
            <a:r>
              <a:rPr lang="en-US" sz="1200" dirty="0" smtClean="0">
                <a:solidFill>
                  <a:srgbClr val="00B050"/>
                </a:solidFill>
              </a:rPr>
              <a:t>Walter, </a:t>
            </a:r>
            <a:r>
              <a:rPr lang="en-US" sz="1200" dirty="0" err="1" smtClean="0">
                <a:solidFill>
                  <a:srgbClr val="00B050"/>
                </a:solidFill>
              </a:rPr>
              <a:t>Sci</a:t>
            </a:r>
            <a:r>
              <a:rPr lang="en-US" sz="1200" dirty="0" smtClean="0">
                <a:solidFill>
                  <a:srgbClr val="00B050"/>
                </a:solidFill>
              </a:rPr>
              <a:t> Am, 2005</a:t>
            </a:r>
            <a:endParaRPr lang="en-US" sz="1200" dirty="0">
              <a:solidFill>
                <a:srgbClr val="00B050"/>
              </a:solidFill>
            </a:endParaRPr>
          </a:p>
          <a:p>
            <a:r>
              <a:rPr lang="en-US" sz="1200" dirty="0" smtClean="0">
                <a:solidFill>
                  <a:srgbClr val="00B050"/>
                </a:solidFill>
              </a:rPr>
              <a:t>storage </a:t>
            </a:r>
            <a:r>
              <a:rPr lang="en-US" sz="1200" dirty="0">
                <a:solidFill>
                  <a:srgbClr val="00B050"/>
                </a:solidFill>
              </a:rPr>
              <a:t>doubles every 1.2 </a:t>
            </a:r>
            <a:r>
              <a:rPr lang="en-US" sz="1200" dirty="0" err="1" smtClean="0">
                <a:solidFill>
                  <a:srgbClr val="00B050"/>
                </a:solidFill>
              </a:rPr>
              <a:t>yrs</a:t>
            </a:r>
            <a:endParaRPr lang="en-US" sz="1200" dirty="0" smtClean="0">
              <a:solidFill>
                <a:srgbClr val="00B050"/>
              </a:solidFill>
            </a:endParaRPr>
          </a:p>
          <a:p>
            <a:r>
              <a:rPr lang="en-US" sz="1200" dirty="0" smtClean="0">
                <a:solidFill>
                  <a:srgbClr val="00B050"/>
                </a:solidFill>
              </a:rPr>
              <a:t>Computational </a:t>
            </a:r>
            <a:r>
              <a:rPr lang="en-US" sz="1200" dirty="0">
                <a:solidFill>
                  <a:srgbClr val="00B050"/>
                </a:solidFill>
              </a:rPr>
              <a:t>power </a:t>
            </a:r>
            <a:endParaRPr lang="en-US" sz="1200" dirty="0" smtClean="0">
              <a:solidFill>
                <a:srgbClr val="00B050"/>
              </a:solidFill>
            </a:endParaRPr>
          </a:p>
          <a:p>
            <a:r>
              <a:rPr lang="en-US" sz="1200" dirty="0" smtClean="0">
                <a:solidFill>
                  <a:srgbClr val="00B050"/>
                </a:solidFill>
              </a:rPr>
              <a:t>double </a:t>
            </a:r>
            <a:r>
              <a:rPr lang="en-US" sz="1200" dirty="0">
                <a:solidFill>
                  <a:srgbClr val="00B050"/>
                </a:solidFill>
              </a:rPr>
              <a:t>each 1.6 </a:t>
            </a:r>
            <a:r>
              <a:rPr lang="en-US" sz="1200" dirty="0" smtClean="0">
                <a:solidFill>
                  <a:srgbClr val="00B050"/>
                </a:solidFill>
              </a:rPr>
              <a:t>years</a:t>
            </a:r>
            <a:endParaRPr lang="en-US" sz="1200" dirty="0">
              <a:solidFill>
                <a:srgbClr val="00B050"/>
              </a:solidFill>
            </a:endParaRPr>
          </a:p>
        </p:txBody>
      </p:sp>
    </p:spTree>
    <p:extLst>
      <p:ext uri="{BB962C8B-B14F-4D97-AF65-F5344CB8AC3E}">
        <p14:creationId xmlns:p14="http://schemas.microsoft.com/office/powerpoint/2010/main" val="25145938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24"/>
          <p:cNvGrpSpPr>
            <a:grpSpLocks/>
          </p:cNvGrpSpPr>
          <p:nvPr/>
        </p:nvGrpSpPr>
        <p:grpSpPr bwMode="auto">
          <a:xfrm>
            <a:off x="533400" y="381000"/>
            <a:ext cx="8271375" cy="5926138"/>
            <a:chOff x="336" y="960"/>
            <a:chExt cx="3888" cy="3013"/>
          </a:xfrm>
        </p:grpSpPr>
        <p:grpSp>
          <p:nvGrpSpPr>
            <p:cNvPr id="4099" name="Group 4"/>
            <p:cNvGrpSpPr>
              <a:grpSpLocks/>
            </p:cNvGrpSpPr>
            <p:nvPr/>
          </p:nvGrpSpPr>
          <p:grpSpPr bwMode="auto">
            <a:xfrm>
              <a:off x="336" y="2016"/>
              <a:ext cx="1956" cy="1957"/>
              <a:chOff x="2172" y="1440"/>
              <a:chExt cx="1956" cy="1957"/>
            </a:xfrm>
          </p:grpSpPr>
          <p:sp>
            <p:nvSpPr>
              <p:cNvPr id="4116" name="Freeform 5"/>
              <p:cNvSpPr>
                <a:spLocks/>
              </p:cNvSpPr>
              <p:nvPr/>
            </p:nvSpPr>
            <p:spPr bwMode="gray">
              <a:xfrm>
                <a:off x="2172" y="1440"/>
                <a:ext cx="1956" cy="1957"/>
              </a:xfrm>
              <a:custGeom>
                <a:avLst/>
                <a:gdLst>
                  <a:gd name="T0" fmla="*/ 1956 w 1956"/>
                  <a:gd name="T1" fmla="*/ 923 h 1957"/>
                  <a:gd name="T2" fmla="*/ 1808 w 1956"/>
                  <a:gd name="T3" fmla="*/ 869 h 1957"/>
                  <a:gd name="T4" fmla="*/ 1937 w 1956"/>
                  <a:gd name="T5" fmla="*/ 778 h 1957"/>
                  <a:gd name="T6" fmla="*/ 1767 w 1956"/>
                  <a:gd name="T7" fmla="*/ 700 h 1957"/>
                  <a:gd name="T8" fmla="*/ 1732 w 1956"/>
                  <a:gd name="T9" fmla="*/ 616 h 1957"/>
                  <a:gd name="T10" fmla="*/ 1798 w 1956"/>
                  <a:gd name="T11" fmla="*/ 441 h 1957"/>
                  <a:gd name="T12" fmla="*/ 1642 w 1956"/>
                  <a:gd name="T13" fmla="*/ 469 h 1957"/>
                  <a:gd name="T14" fmla="*/ 1709 w 1956"/>
                  <a:gd name="T15" fmla="*/ 325 h 1957"/>
                  <a:gd name="T16" fmla="*/ 1522 w 1956"/>
                  <a:gd name="T17" fmla="*/ 344 h 1957"/>
                  <a:gd name="T18" fmla="*/ 1450 w 1956"/>
                  <a:gd name="T19" fmla="*/ 287 h 1957"/>
                  <a:gd name="T20" fmla="*/ 1419 w 1956"/>
                  <a:gd name="T21" fmla="*/ 103 h 1957"/>
                  <a:gd name="T22" fmla="*/ 1298 w 1956"/>
                  <a:gd name="T23" fmla="*/ 205 h 1957"/>
                  <a:gd name="T24" fmla="*/ 1285 w 1956"/>
                  <a:gd name="T25" fmla="*/ 47 h 1957"/>
                  <a:gd name="T26" fmla="*/ 1132 w 1956"/>
                  <a:gd name="T27" fmla="*/ 156 h 1957"/>
                  <a:gd name="T28" fmla="*/ 1041 w 1956"/>
                  <a:gd name="T29" fmla="*/ 144 h 1957"/>
                  <a:gd name="T30" fmla="*/ 923 w 1956"/>
                  <a:gd name="T31" fmla="*/ 0 h 1957"/>
                  <a:gd name="T32" fmla="*/ 869 w 1956"/>
                  <a:gd name="T33" fmla="*/ 148 h 1957"/>
                  <a:gd name="T34" fmla="*/ 779 w 1956"/>
                  <a:gd name="T35" fmla="*/ 19 h 1957"/>
                  <a:gd name="T36" fmla="*/ 700 w 1956"/>
                  <a:gd name="T37" fmla="*/ 189 h 1957"/>
                  <a:gd name="T38" fmla="*/ 616 w 1956"/>
                  <a:gd name="T39" fmla="*/ 224 h 1957"/>
                  <a:gd name="T40" fmla="*/ 441 w 1956"/>
                  <a:gd name="T41" fmla="*/ 159 h 1957"/>
                  <a:gd name="T42" fmla="*/ 469 w 1956"/>
                  <a:gd name="T43" fmla="*/ 314 h 1957"/>
                  <a:gd name="T44" fmla="*/ 326 w 1956"/>
                  <a:gd name="T45" fmla="*/ 246 h 1957"/>
                  <a:gd name="T46" fmla="*/ 343 w 1956"/>
                  <a:gd name="T47" fmla="*/ 434 h 1957"/>
                  <a:gd name="T48" fmla="*/ 288 w 1956"/>
                  <a:gd name="T49" fmla="*/ 507 h 1957"/>
                  <a:gd name="T50" fmla="*/ 103 w 1956"/>
                  <a:gd name="T51" fmla="*/ 536 h 1957"/>
                  <a:gd name="T52" fmla="*/ 205 w 1956"/>
                  <a:gd name="T53" fmla="*/ 658 h 1957"/>
                  <a:gd name="T54" fmla="*/ 48 w 1956"/>
                  <a:gd name="T55" fmla="*/ 671 h 1957"/>
                  <a:gd name="T56" fmla="*/ 156 w 1956"/>
                  <a:gd name="T57" fmla="*/ 824 h 1957"/>
                  <a:gd name="T58" fmla="*/ 144 w 1956"/>
                  <a:gd name="T59" fmla="*/ 914 h 1957"/>
                  <a:gd name="T60" fmla="*/ 0 w 1956"/>
                  <a:gd name="T61" fmla="*/ 1034 h 1957"/>
                  <a:gd name="T62" fmla="*/ 148 w 1956"/>
                  <a:gd name="T63" fmla="*/ 1088 h 1957"/>
                  <a:gd name="T64" fmla="*/ 19 w 1956"/>
                  <a:gd name="T65" fmla="*/ 1178 h 1957"/>
                  <a:gd name="T66" fmla="*/ 189 w 1956"/>
                  <a:gd name="T67" fmla="*/ 1255 h 1957"/>
                  <a:gd name="T68" fmla="*/ 224 w 1956"/>
                  <a:gd name="T69" fmla="*/ 1341 h 1957"/>
                  <a:gd name="T70" fmla="*/ 159 w 1956"/>
                  <a:gd name="T71" fmla="*/ 1514 h 1957"/>
                  <a:gd name="T72" fmla="*/ 314 w 1956"/>
                  <a:gd name="T73" fmla="*/ 1488 h 1957"/>
                  <a:gd name="T74" fmla="*/ 247 w 1956"/>
                  <a:gd name="T75" fmla="*/ 1631 h 1957"/>
                  <a:gd name="T76" fmla="*/ 434 w 1956"/>
                  <a:gd name="T77" fmla="*/ 1613 h 1957"/>
                  <a:gd name="T78" fmla="*/ 506 w 1956"/>
                  <a:gd name="T79" fmla="*/ 1670 h 1957"/>
                  <a:gd name="T80" fmla="*/ 537 w 1956"/>
                  <a:gd name="T81" fmla="*/ 1854 h 1957"/>
                  <a:gd name="T82" fmla="*/ 658 w 1956"/>
                  <a:gd name="T83" fmla="*/ 1752 h 1957"/>
                  <a:gd name="T84" fmla="*/ 671 w 1956"/>
                  <a:gd name="T85" fmla="*/ 1909 h 1957"/>
                  <a:gd name="T86" fmla="*/ 824 w 1956"/>
                  <a:gd name="T87" fmla="*/ 1801 h 1957"/>
                  <a:gd name="T88" fmla="*/ 914 w 1956"/>
                  <a:gd name="T89" fmla="*/ 1813 h 1957"/>
                  <a:gd name="T90" fmla="*/ 1033 w 1956"/>
                  <a:gd name="T91" fmla="*/ 1957 h 1957"/>
                  <a:gd name="T92" fmla="*/ 1087 w 1956"/>
                  <a:gd name="T93" fmla="*/ 1809 h 1957"/>
                  <a:gd name="T94" fmla="*/ 1178 w 1956"/>
                  <a:gd name="T95" fmla="*/ 1937 h 1957"/>
                  <a:gd name="T96" fmla="*/ 1255 w 1956"/>
                  <a:gd name="T97" fmla="*/ 1769 h 1957"/>
                  <a:gd name="T98" fmla="*/ 1341 w 1956"/>
                  <a:gd name="T99" fmla="*/ 1733 h 1957"/>
                  <a:gd name="T100" fmla="*/ 1515 w 1956"/>
                  <a:gd name="T101" fmla="*/ 1798 h 1957"/>
                  <a:gd name="T102" fmla="*/ 1488 w 1956"/>
                  <a:gd name="T103" fmla="*/ 1643 h 1957"/>
                  <a:gd name="T104" fmla="*/ 1630 w 1956"/>
                  <a:gd name="T105" fmla="*/ 1710 h 1957"/>
                  <a:gd name="T106" fmla="*/ 1613 w 1956"/>
                  <a:gd name="T107" fmla="*/ 1523 h 1957"/>
                  <a:gd name="T108" fmla="*/ 1670 w 1956"/>
                  <a:gd name="T109" fmla="*/ 1450 h 1957"/>
                  <a:gd name="T110" fmla="*/ 1853 w 1956"/>
                  <a:gd name="T111" fmla="*/ 1420 h 1957"/>
                  <a:gd name="T112" fmla="*/ 1751 w 1956"/>
                  <a:gd name="T113" fmla="*/ 1299 h 1957"/>
                  <a:gd name="T114" fmla="*/ 1908 w 1956"/>
                  <a:gd name="T115" fmla="*/ 1284 h 1957"/>
                  <a:gd name="T116" fmla="*/ 1801 w 1956"/>
                  <a:gd name="T117" fmla="*/ 1133 h 1957"/>
                  <a:gd name="T118" fmla="*/ 1812 w 1956"/>
                  <a:gd name="T119" fmla="*/ 1041 h 19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56" h="1957">
                    <a:moveTo>
                      <a:pt x="1956" y="1034"/>
                    </a:moveTo>
                    <a:lnTo>
                      <a:pt x="1956" y="923"/>
                    </a:lnTo>
                    <a:lnTo>
                      <a:pt x="1812" y="914"/>
                    </a:lnTo>
                    <a:lnTo>
                      <a:pt x="1808" y="869"/>
                    </a:lnTo>
                    <a:lnTo>
                      <a:pt x="1801" y="824"/>
                    </a:lnTo>
                    <a:lnTo>
                      <a:pt x="1937" y="778"/>
                    </a:lnTo>
                    <a:lnTo>
                      <a:pt x="1908" y="671"/>
                    </a:lnTo>
                    <a:lnTo>
                      <a:pt x="1767" y="700"/>
                    </a:lnTo>
                    <a:lnTo>
                      <a:pt x="1751" y="658"/>
                    </a:lnTo>
                    <a:lnTo>
                      <a:pt x="1732" y="616"/>
                    </a:lnTo>
                    <a:lnTo>
                      <a:pt x="1853" y="536"/>
                    </a:lnTo>
                    <a:lnTo>
                      <a:pt x="1798" y="441"/>
                    </a:lnTo>
                    <a:lnTo>
                      <a:pt x="1670" y="507"/>
                    </a:lnTo>
                    <a:lnTo>
                      <a:pt x="1642" y="469"/>
                    </a:lnTo>
                    <a:lnTo>
                      <a:pt x="1613" y="434"/>
                    </a:lnTo>
                    <a:lnTo>
                      <a:pt x="1709" y="325"/>
                    </a:lnTo>
                    <a:lnTo>
                      <a:pt x="1630" y="246"/>
                    </a:lnTo>
                    <a:lnTo>
                      <a:pt x="1522" y="344"/>
                    </a:lnTo>
                    <a:lnTo>
                      <a:pt x="1488" y="314"/>
                    </a:lnTo>
                    <a:lnTo>
                      <a:pt x="1450" y="287"/>
                    </a:lnTo>
                    <a:lnTo>
                      <a:pt x="1515" y="159"/>
                    </a:lnTo>
                    <a:lnTo>
                      <a:pt x="1419" y="103"/>
                    </a:lnTo>
                    <a:lnTo>
                      <a:pt x="1341" y="224"/>
                    </a:lnTo>
                    <a:lnTo>
                      <a:pt x="1298" y="205"/>
                    </a:lnTo>
                    <a:lnTo>
                      <a:pt x="1256" y="189"/>
                    </a:lnTo>
                    <a:lnTo>
                      <a:pt x="1285" y="47"/>
                    </a:lnTo>
                    <a:lnTo>
                      <a:pt x="1178" y="19"/>
                    </a:lnTo>
                    <a:lnTo>
                      <a:pt x="1132" y="156"/>
                    </a:lnTo>
                    <a:lnTo>
                      <a:pt x="1087" y="148"/>
                    </a:lnTo>
                    <a:lnTo>
                      <a:pt x="1041" y="144"/>
                    </a:lnTo>
                    <a:lnTo>
                      <a:pt x="1033" y="0"/>
                    </a:lnTo>
                    <a:lnTo>
                      <a:pt x="923" y="0"/>
                    </a:lnTo>
                    <a:lnTo>
                      <a:pt x="914" y="144"/>
                    </a:lnTo>
                    <a:lnTo>
                      <a:pt x="869" y="148"/>
                    </a:lnTo>
                    <a:lnTo>
                      <a:pt x="824" y="156"/>
                    </a:lnTo>
                    <a:lnTo>
                      <a:pt x="779" y="19"/>
                    </a:lnTo>
                    <a:lnTo>
                      <a:pt x="671" y="47"/>
                    </a:lnTo>
                    <a:lnTo>
                      <a:pt x="700" y="189"/>
                    </a:lnTo>
                    <a:lnTo>
                      <a:pt x="658" y="205"/>
                    </a:lnTo>
                    <a:lnTo>
                      <a:pt x="616" y="224"/>
                    </a:lnTo>
                    <a:lnTo>
                      <a:pt x="537" y="103"/>
                    </a:lnTo>
                    <a:lnTo>
                      <a:pt x="441" y="159"/>
                    </a:lnTo>
                    <a:lnTo>
                      <a:pt x="506" y="287"/>
                    </a:lnTo>
                    <a:lnTo>
                      <a:pt x="469" y="314"/>
                    </a:lnTo>
                    <a:lnTo>
                      <a:pt x="434" y="344"/>
                    </a:lnTo>
                    <a:lnTo>
                      <a:pt x="326" y="246"/>
                    </a:lnTo>
                    <a:lnTo>
                      <a:pt x="247" y="325"/>
                    </a:lnTo>
                    <a:lnTo>
                      <a:pt x="343" y="434"/>
                    </a:lnTo>
                    <a:lnTo>
                      <a:pt x="314" y="469"/>
                    </a:lnTo>
                    <a:lnTo>
                      <a:pt x="288" y="507"/>
                    </a:lnTo>
                    <a:lnTo>
                      <a:pt x="159" y="441"/>
                    </a:lnTo>
                    <a:lnTo>
                      <a:pt x="103" y="536"/>
                    </a:lnTo>
                    <a:lnTo>
                      <a:pt x="224" y="616"/>
                    </a:lnTo>
                    <a:lnTo>
                      <a:pt x="205" y="658"/>
                    </a:lnTo>
                    <a:lnTo>
                      <a:pt x="189" y="700"/>
                    </a:lnTo>
                    <a:lnTo>
                      <a:pt x="48" y="671"/>
                    </a:lnTo>
                    <a:lnTo>
                      <a:pt x="19" y="778"/>
                    </a:lnTo>
                    <a:lnTo>
                      <a:pt x="156" y="824"/>
                    </a:lnTo>
                    <a:lnTo>
                      <a:pt x="148" y="869"/>
                    </a:lnTo>
                    <a:lnTo>
                      <a:pt x="144" y="914"/>
                    </a:lnTo>
                    <a:lnTo>
                      <a:pt x="0" y="923"/>
                    </a:lnTo>
                    <a:lnTo>
                      <a:pt x="0" y="1034"/>
                    </a:lnTo>
                    <a:lnTo>
                      <a:pt x="144" y="1041"/>
                    </a:lnTo>
                    <a:lnTo>
                      <a:pt x="148" y="1088"/>
                    </a:lnTo>
                    <a:lnTo>
                      <a:pt x="156" y="1133"/>
                    </a:lnTo>
                    <a:lnTo>
                      <a:pt x="19" y="1178"/>
                    </a:lnTo>
                    <a:lnTo>
                      <a:pt x="48" y="1284"/>
                    </a:lnTo>
                    <a:lnTo>
                      <a:pt x="189" y="1255"/>
                    </a:lnTo>
                    <a:lnTo>
                      <a:pt x="205" y="1299"/>
                    </a:lnTo>
                    <a:lnTo>
                      <a:pt x="224" y="1341"/>
                    </a:lnTo>
                    <a:lnTo>
                      <a:pt x="103" y="1420"/>
                    </a:lnTo>
                    <a:lnTo>
                      <a:pt x="159" y="1514"/>
                    </a:lnTo>
                    <a:lnTo>
                      <a:pt x="287" y="1450"/>
                    </a:lnTo>
                    <a:lnTo>
                      <a:pt x="314" y="1488"/>
                    </a:lnTo>
                    <a:lnTo>
                      <a:pt x="343" y="1523"/>
                    </a:lnTo>
                    <a:lnTo>
                      <a:pt x="247" y="1631"/>
                    </a:lnTo>
                    <a:lnTo>
                      <a:pt x="326" y="1710"/>
                    </a:lnTo>
                    <a:lnTo>
                      <a:pt x="434" y="1613"/>
                    </a:lnTo>
                    <a:lnTo>
                      <a:pt x="469" y="1643"/>
                    </a:lnTo>
                    <a:lnTo>
                      <a:pt x="506" y="1670"/>
                    </a:lnTo>
                    <a:lnTo>
                      <a:pt x="441" y="1798"/>
                    </a:lnTo>
                    <a:lnTo>
                      <a:pt x="537" y="1854"/>
                    </a:lnTo>
                    <a:lnTo>
                      <a:pt x="616" y="1733"/>
                    </a:lnTo>
                    <a:lnTo>
                      <a:pt x="658" y="1752"/>
                    </a:lnTo>
                    <a:lnTo>
                      <a:pt x="702" y="1768"/>
                    </a:lnTo>
                    <a:lnTo>
                      <a:pt x="671" y="1909"/>
                    </a:lnTo>
                    <a:lnTo>
                      <a:pt x="779" y="1937"/>
                    </a:lnTo>
                    <a:lnTo>
                      <a:pt x="824" y="1801"/>
                    </a:lnTo>
                    <a:lnTo>
                      <a:pt x="869" y="1809"/>
                    </a:lnTo>
                    <a:lnTo>
                      <a:pt x="914" y="1813"/>
                    </a:lnTo>
                    <a:lnTo>
                      <a:pt x="923" y="1957"/>
                    </a:lnTo>
                    <a:lnTo>
                      <a:pt x="1033" y="1957"/>
                    </a:lnTo>
                    <a:lnTo>
                      <a:pt x="1041" y="1813"/>
                    </a:lnTo>
                    <a:lnTo>
                      <a:pt x="1087" y="1809"/>
                    </a:lnTo>
                    <a:lnTo>
                      <a:pt x="1132" y="1801"/>
                    </a:lnTo>
                    <a:lnTo>
                      <a:pt x="1178" y="1937"/>
                    </a:lnTo>
                    <a:lnTo>
                      <a:pt x="1285" y="1909"/>
                    </a:lnTo>
                    <a:lnTo>
                      <a:pt x="1255" y="1769"/>
                    </a:lnTo>
                    <a:lnTo>
                      <a:pt x="1298" y="1752"/>
                    </a:lnTo>
                    <a:lnTo>
                      <a:pt x="1341" y="1733"/>
                    </a:lnTo>
                    <a:lnTo>
                      <a:pt x="1419" y="1854"/>
                    </a:lnTo>
                    <a:lnTo>
                      <a:pt x="1515" y="1798"/>
                    </a:lnTo>
                    <a:lnTo>
                      <a:pt x="1450" y="1670"/>
                    </a:lnTo>
                    <a:lnTo>
                      <a:pt x="1488" y="1643"/>
                    </a:lnTo>
                    <a:lnTo>
                      <a:pt x="1524" y="1613"/>
                    </a:lnTo>
                    <a:lnTo>
                      <a:pt x="1630" y="1710"/>
                    </a:lnTo>
                    <a:lnTo>
                      <a:pt x="1709" y="1631"/>
                    </a:lnTo>
                    <a:lnTo>
                      <a:pt x="1613" y="1523"/>
                    </a:lnTo>
                    <a:lnTo>
                      <a:pt x="1642" y="1488"/>
                    </a:lnTo>
                    <a:lnTo>
                      <a:pt x="1670" y="1450"/>
                    </a:lnTo>
                    <a:lnTo>
                      <a:pt x="1798" y="1514"/>
                    </a:lnTo>
                    <a:lnTo>
                      <a:pt x="1853" y="1420"/>
                    </a:lnTo>
                    <a:lnTo>
                      <a:pt x="1732" y="1341"/>
                    </a:lnTo>
                    <a:lnTo>
                      <a:pt x="1751" y="1299"/>
                    </a:lnTo>
                    <a:lnTo>
                      <a:pt x="1768" y="1255"/>
                    </a:lnTo>
                    <a:lnTo>
                      <a:pt x="1908" y="1284"/>
                    </a:lnTo>
                    <a:lnTo>
                      <a:pt x="1937" y="1178"/>
                    </a:lnTo>
                    <a:lnTo>
                      <a:pt x="1801" y="1133"/>
                    </a:lnTo>
                    <a:lnTo>
                      <a:pt x="1808" y="1088"/>
                    </a:lnTo>
                    <a:lnTo>
                      <a:pt x="1812" y="1041"/>
                    </a:lnTo>
                    <a:lnTo>
                      <a:pt x="1956" y="1034"/>
                    </a:lnTo>
                  </a:path>
                </a:pathLst>
              </a:custGeom>
              <a:gradFill rotWithShape="1">
                <a:gsLst>
                  <a:gs pos="0">
                    <a:srgbClr val="FF9900"/>
                  </a:gs>
                  <a:gs pos="50000">
                    <a:srgbClr val="FFCD83"/>
                  </a:gs>
                  <a:gs pos="100000">
                    <a:srgbClr val="FF9900"/>
                  </a:gs>
                </a:gsLst>
                <a:lin ang="2700000" scaled="1"/>
              </a:gradFill>
              <a:ln w="9525">
                <a:round/>
                <a:headEnd/>
                <a:tailEnd/>
              </a:ln>
              <a:effectLst/>
              <a:scene3d>
                <a:camera prst="legacyPerspectiveFront">
                  <a:rot lat="20099998" lon="1500000" rev="0"/>
                </a:camera>
                <a:lightRig rig="legacyFlat4" dir="b"/>
              </a:scene3d>
              <a:sp3d extrusionH="608000" prstMaterial="legacyMatte">
                <a:bevelT w="13500" h="13500" prst="angle"/>
                <a:bevelB w="13500" h="13500" prst="angle"/>
                <a:extrusionClr>
                  <a:srgbClr val="FF9900"/>
                </a:extrusionClr>
                <a:contourClr>
                  <a:srgbClr val="FF9900"/>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endParaRPr lang="en-US"/>
              </a:p>
            </p:txBody>
          </p:sp>
          <p:sp>
            <p:nvSpPr>
              <p:cNvPr id="4117" name="Oval 6"/>
              <p:cNvSpPr>
                <a:spLocks noChangeArrowheads="1"/>
              </p:cNvSpPr>
              <p:nvPr/>
            </p:nvSpPr>
            <p:spPr bwMode="gray">
              <a:xfrm rot="2506802">
                <a:off x="2663" y="1839"/>
                <a:ext cx="1008" cy="1248"/>
              </a:xfrm>
              <a:prstGeom prst="ellipse">
                <a:avLst/>
              </a:prstGeom>
              <a:gradFill rotWithShape="1">
                <a:gsLst>
                  <a:gs pos="0">
                    <a:srgbClr val="525252"/>
                  </a:gs>
                  <a:gs pos="50000">
                    <a:srgbClr val="B2B2B2"/>
                  </a:gs>
                  <a:gs pos="100000">
                    <a:srgbClr val="52525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18" name="Oval 7"/>
              <p:cNvSpPr>
                <a:spLocks noChangeArrowheads="1"/>
              </p:cNvSpPr>
              <p:nvPr/>
            </p:nvSpPr>
            <p:spPr bwMode="gray">
              <a:xfrm rot="2506802">
                <a:off x="2837" y="1961"/>
                <a:ext cx="797" cy="1156"/>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sp>
          <p:nvSpPr>
            <p:cNvPr id="5128" name="Text Box 8"/>
            <p:cNvSpPr txBox="1">
              <a:spLocks noChangeArrowheads="1"/>
            </p:cNvSpPr>
            <p:nvPr/>
          </p:nvSpPr>
          <p:spPr bwMode="gray">
            <a:xfrm>
              <a:off x="655" y="2871"/>
              <a:ext cx="1278" cy="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2800" b="1" dirty="0">
                  <a:latin typeface="Arial" charset="0"/>
                </a:rPr>
                <a:t>      </a:t>
              </a:r>
              <a:r>
                <a:rPr lang="en-US" sz="2800" b="1" dirty="0" smtClean="0">
                  <a:latin typeface="Arial" charset="0"/>
                </a:rPr>
                <a:t>Complexity</a:t>
              </a:r>
            </a:p>
            <a:p>
              <a:pPr algn="ctr">
                <a:defRPr/>
              </a:pPr>
              <a:r>
                <a:rPr lang="en-US" b="1" dirty="0" smtClean="0">
                  <a:latin typeface="Arial" charset="0"/>
                </a:rPr>
                <a:t>Volume,</a:t>
              </a:r>
            </a:p>
            <a:p>
              <a:pPr algn="ctr">
                <a:defRPr/>
              </a:pPr>
              <a:r>
                <a:rPr lang="en-US" b="1" dirty="0" smtClean="0">
                  <a:latin typeface="Arial" charset="0"/>
                </a:rPr>
                <a:t>Heterogeneity</a:t>
              </a:r>
              <a:endParaRPr lang="en-US" b="1" dirty="0">
                <a:latin typeface="Arial" charset="0"/>
              </a:endParaRPr>
            </a:p>
          </p:txBody>
        </p:sp>
        <p:grpSp>
          <p:nvGrpSpPr>
            <p:cNvPr id="4101" name="Group 9"/>
            <p:cNvGrpSpPr>
              <a:grpSpLocks/>
            </p:cNvGrpSpPr>
            <p:nvPr/>
          </p:nvGrpSpPr>
          <p:grpSpPr bwMode="auto">
            <a:xfrm>
              <a:off x="1728" y="960"/>
              <a:ext cx="1524" cy="1525"/>
              <a:chOff x="2172" y="1440"/>
              <a:chExt cx="1956" cy="1957"/>
            </a:xfrm>
          </p:grpSpPr>
          <p:sp>
            <p:nvSpPr>
              <p:cNvPr id="4113" name="Freeform 10"/>
              <p:cNvSpPr>
                <a:spLocks/>
              </p:cNvSpPr>
              <p:nvPr/>
            </p:nvSpPr>
            <p:spPr bwMode="gray">
              <a:xfrm>
                <a:off x="2172" y="1440"/>
                <a:ext cx="1956" cy="1957"/>
              </a:xfrm>
              <a:custGeom>
                <a:avLst/>
                <a:gdLst>
                  <a:gd name="T0" fmla="*/ 1956 w 1956"/>
                  <a:gd name="T1" fmla="*/ 923 h 1957"/>
                  <a:gd name="T2" fmla="*/ 1808 w 1956"/>
                  <a:gd name="T3" fmla="*/ 869 h 1957"/>
                  <a:gd name="T4" fmla="*/ 1937 w 1956"/>
                  <a:gd name="T5" fmla="*/ 778 h 1957"/>
                  <a:gd name="T6" fmla="*/ 1767 w 1956"/>
                  <a:gd name="T7" fmla="*/ 700 h 1957"/>
                  <a:gd name="T8" fmla="*/ 1732 w 1956"/>
                  <a:gd name="T9" fmla="*/ 616 h 1957"/>
                  <a:gd name="T10" fmla="*/ 1798 w 1956"/>
                  <a:gd name="T11" fmla="*/ 441 h 1957"/>
                  <a:gd name="T12" fmla="*/ 1642 w 1956"/>
                  <a:gd name="T13" fmla="*/ 469 h 1957"/>
                  <a:gd name="T14" fmla="*/ 1709 w 1956"/>
                  <a:gd name="T15" fmla="*/ 325 h 1957"/>
                  <a:gd name="T16" fmla="*/ 1522 w 1956"/>
                  <a:gd name="T17" fmla="*/ 344 h 1957"/>
                  <a:gd name="T18" fmla="*/ 1450 w 1956"/>
                  <a:gd name="T19" fmla="*/ 287 h 1957"/>
                  <a:gd name="T20" fmla="*/ 1419 w 1956"/>
                  <a:gd name="T21" fmla="*/ 103 h 1957"/>
                  <a:gd name="T22" fmla="*/ 1298 w 1956"/>
                  <a:gd name="T23" fmla="*/ 205 h 1957"/>
                  <a:gd name="T24" fmla="*/ 1285 w 1956"/>
                  <a:gd name="T25" fmla="*/ 47 h 1957"/>
                  <a:gd name="T26" fmla="*/ 1132 w 1956"/>
                  <a:gd name="T27" fmla="*/ 156 h 1957"/>
                  <a:gd name="T28" fmla="*/ 1041 w 1956"/>
                  <a:gd name="T29" fmla="*/ 144 h 1957"/>
                  <a:gd name="T30" fmla="*/ 923 w 1956"/>
                  <a:gd name="T31" fmla="*/ 0 h 1957"/>
                  <a:gd name="T32" fmla="*/ 869 w 1956"/>
                  <a:gd name="T33" fmla="*/ 148 h 1957"/>
                  <a:gd name="T34" fmla="*/ 779 w 1956"/>
                  <a:gd name="T35" fmla="*/ 19 h 1957"/>
                  <a:gd name="T36" fmla="*/ 700 w 1956"/>
                  <a:gd name="T37" fmla="*/ 189 h 1957"/>
                  <a:gd name="T38" fmla="*/ 616 w 1956"/>
                  <a:gd name="T39" fmla="*/ 224 h 1957"/>
                  <a:gd name="T40" fmla="*/ 441 w 1956"/>
                  <a:gd name="T41" fmla="*/ 159 h 1957"/>
                  <a:gd name="T42" fmla="*/ 469 w 1956"/>
                  <a:gd name="T43" fmla="*/ 314 h 1957"/>
                  <a:gd name="T44" fmla="*/ 326 w 1956"/>
                  <a:gd name="T45" fmla="*/ 246 h 1957"/>
                  <a:gd name="T46" fmla="*/ 343 w 1956"/>
                  <a:gd name="T47" fmla="*/ 434 h 1957"/>
                  <a:gd name="T48" fmla="*/ 288 w 1956"/>
                  <a:gd name="T49" fmla="*/ 507 h 1957"/>
                  <a:gd name="T50" fmla="*/ 103 w 1956"/>
                  <a:gd name="T51" fmla="*/ 536 h 1957"/>
                  <a:gd name="T52" fmla="*/ 205 w 1956"/>
                  <a:gd name="T53" fmla="*/ 658 h 1957"/>
                  <a:gd name="T54" fmla="*/ 48 w 1956"/>
                  <a:gd name="T55" fmla="*/ 671 h 1957"/>
                  <a:gd name="T56" fmla="*/ 156 w 1956"/>
                  <a:gd name="T57" fmla="*/ 824 h 1957"/>
                  <a:gd name="T58" fmla="*/ 144 w 1956"/>
                  <a:gd name="T59" fmla="*/ 914 h 1957"/>
                  <a:gd name="T60" fmla="*/ 0 w 1956"/>
                  <a:gd name="T61" fmla="*/ 1034 h 1957"/>
                  <a:gd name="T62" fmla="*/ 148 w 1956"/>
                  <a:gd name="T63" fmla="*/ 1088 h 1957"/>
                  <a:gd name="T64" fmla="*/ 19 w 1956"/>
                  <a:gd name="T65" fmla="*/ 1178 h 1957"/>
                  <a:gd name="T66" fmla="*/ 189 w 1956"/>
                  <a:gd name="T67" fmla="*/ 1255 h 1957"/>
                  <a:gd name="T68" fmla="*/ 224 w 1956"/>
                  <a:gd name="T69" fmla="*/ 1341 h 1957"/>
                  <a:gd name="T70" fmla="*/ 159 w 1956"/>
                  <a:gd name="T71" fmla="*/ 1514 h 1957"/>
                  <a:gd name="T72" fmla="*/ 314 w 1956"/>
                  <a:gd name="T73" fmla="*/ 1488 h 1957"/>
                  <a:gd name="T74" fmla="*/ 247 w 1956"/>
                  <a:gd name="T75" fmla="*/ 1631 h 1957"/>
                  <a:gd name="T76" fmla="*/ 434 w 1956"/>
                  <a:gd name="T77" fmla="*/ 1613 h 1957"/>
                  <a:gd name="T78" fmla="*/ 506 w 1956"/>
                  <a:gd name="T79" fmla="*/ 1670 h 1957"/>
                  <a:gd name="T80" fmla="*/ 537 w 1956"/>
                  <a:gd name="T81" fmla="*/ 1854 h 1957"/>
                  <a:gd name="T82" fmla="*/ 658 w 1956"/>
                  <a:gd name="T83" fmla="*/ 1752 h 1957"/>
                  <a:gd name="T84" fmla="*/ 671 w 1956"/>
                  <a:gd name="T85" fmla="*/ 1909 h 1957"/>
                  <a:gd name="T86" fmla="*/ 824 w 1956"/>
                  <a:gd name="T87" fmla="*/ 1801 h 1957"/>
                  <a:gd name="T88" fmla="*/ 914 w 1956"/>
                  <a:gd name="T89" fmla="*/ 1813 h 1957"/>
                  <a:gd name="T90" fmla="*/ 1033 w 1956"/>
                  <a:gd name="T91" fmla="*/ 1957 h 1957"/>
                  <a:gd name="T92" fmla="*/ 1087 w 1956"/>
                  <a:gd name="T93" fmla="*/ 1809 h 1957"/>
                  <a:gd name="T94" fmla="*/ 1178 w 1956"/>
                  <a:gd name="T95" fmla="*/ 1937 h 1957"/>
                  <a:gd name="T96" fmla="*/ 1255 w 1956"/>
                  <a:gd name="T97" fmla="*/ 1769 h 1957"/>
                  <a:gd name="T98" fmla="*/ 1341 w 1956"/>
                  <a:gd name="T99" fmla="*/ 1733 h 1957"/>
                  <a:gd name="T100" fmla="*/ 1515 w 1956"/>
                  <a:gd name="T101" fmla="*/ 1798 h 1957"/>
                  <a:gd name="T102" fmla="*/ 1488 w 1956"/>
                  <a:gd name="T103" fmla="*/ 1643 h 1957"/>
                  <a:gd name="T104" fmla="*/ 1630 w 1956"/>
                  <a:gd name="T105" fmla="*/ 1710 h 1957"/>
                  <a:gd name="T106" fmla="*/ 1613 w 1956"/>
                  <a:gd name="T107" fmla="*/ 1523 h 1957"/>
                  <a:gd name="T108" fmla="*/ 1670 w 1956"/>
                  <a:gd name="T109" fmla="*/ 1450 h 1957"/>
                  <a:gd name="T110" fmla="*/ 1853 w 1956"/>
                  <a:gd name="T111" fmla="*/ 1420 h 1957"/>
                  <a:gd name="T112" fmla="*/ 1751 w 1956"/>
                  <a:gd name="T113" fmla="*/ 1299 h 1957"/>
                  <a:gd name="T114" fmla="*/ 1908 w 1956"/>
                  <a:gd name="T115" fmla="*/ 1284 h 1957"/>
                  <a:gd name="T116" fmla="*/ 1801 w 1956"/>
                  <a:gd name="T117" fmla="*/ 1133 h 1957"/>
                  <a:gd name="T118" fmla="*/ 1812 w 1956"/>
                  <a:gd name="T119" fmla="*/ 1041 h 19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56" h="1957">
                    <a:moveTo>
                      <a:pt x="1956" y="1034"/>
                    </a:moveTo>
                    <a:lnTo>
                      <a:pt x="1956" y="923"/>
                    </a:lnTo>
                    <a:lnTo>
                      <a:pt x="1812" y="914"/>
                    </a:lnTo>
                    <a:lnTo>
                      <a:pt x="1808" y="869"/>
                    </a:lnTo>
                    <a:lnTo>
                      <a:pt x="1801" y="824"/>
                    </a:lnTo>
                    <a:lnTo>
                      <a:pt x="1937" y="778"/>
                    </a:lnTo>
                    <a:lnTo>
                      <a:pt x="1908" y="671"/>
                    </a:lnTo>
                    <a:lnTo>
                      <a:pt x="1767" y="700"/>
                    </a:lnTo>
                    <a:lnTo>
                      <a:pt x="1751" y="658"/>
                    </a:lnTo>
                    <a:lnTo>
                      <a:pt x="1732" y="616"/>
                    </a:lnTo>
                    <a:lnTo>
                      <a:pt x="1853" y="536"/>
                    </a:lnTo>
                    <a:lnTo>
                      <a:pt x="1798" y="441"/>
                    </a:lnTo>
                    <a:lnTo>
                      <a:pt x="1670" y="507"/>
                    </a:lnTo>
                    <a:lnTo>
                      <a:pt x="1642" y="469"/>
                    </a:lnTo>
                    <a:lnTo>
                      <a:pt x="1613" y="434"/>
                    </a:lnTo>
                    <a:lnTo>
                      <a:pt x="1709" y="325"/>
                    </a:lnTo>
                    <a:lnTo>
                      <a:pt x="1630" y="246"/>
                    </a:lnTo>
                    <a:lnTo>
                      <a:pt x="1522" y="344"/>
                    </a:lnTo>
                    <a:lnTo>
                      <a:pt x="1488" y="314"/>
                    </a:lnTo>
                    <a:lnTo>
                      <a:pt x="1450" y="287"/>
                    </a:lnTo>
                    <a:lnTo>
                      <a:pt x="1515" y="159"/>
                    </a:lnTo>
                    <a:lnTo>
                      <a:pt x="1419" y="103"/>
                    </a:lnTo>
                    <a:lnTo>
                      <a:pt x="1341" y="224"/>
                    </a:lnTo>
                    <a:lnTo>
                      <a:pt x="1298" y="205"/>
                    </a:lnTo>
                    <a:lnTo>
                      <a:pt x="1256" y="189"/>
                    </a:lnTo>
                    <a:lnTo>
                      <a:pt x="1285" y="47"/>
                    </a:lnTo>
                    <a:lnTo>
                      <a:pt x="1178" y="19"/>
                    </a:lnTo>
                    <a:lnTo>
                      <a:pt x="1132" y="156"/>
                    </a:lnTo>
                    <a:lnTo>
                      <a:pt x="1087" y="148"/>
                    </a:lnTo>
                    <a:lnTo>
                      <a:pt x="1041" y="144"/>
                    </a:lnTo>
                    <a:lnTo>
                      <a:pt x="1033" y="0"/>
                    </a:lnTo>
                    <a:lnTo>
                      <a:pt x="923" y="0"/>
                    </a:lnTo>
                    <a:lnTo>
                      <a:pt x="914" y="144"/>
                    </a:lnTo>
                    <a:lnTo>
                      <a:pt x="869" y="148"/>
                    </a:lnTo>
                    <a:lnTo>
                      <a:pt x="824" y="156"/>
                    </a:lnTo>
                    <a:lnTo>
                      <a:pt x="779" y="19"/>
                    </a:lnTo>
                    <a:lnTo>
                      <a:pt x="671" y="47"/>
                    </a:lnTo>
                    <a:lnTo>
                      <a:pt x="700" y="189"/>
                    </a:lnTo>
                    <a:lnTo>
                      <a:pt x="658" y="205"/>
                    </a:lnTo>
                    <a:lnTo>
                      <a:pt x="616" y="224"/>
                    </a:lnTo>
                    <a:lnTo>
                      <a:pt x="537" y="103"/>
                    </a:lnTo>
                    <a:lnTo>
                      <a:pt x="441" y="159"/>
                    </a:lnTo>
                    <a:lnTo>
                      <a:pt x="506" y="287"/>
                    </a:lnTo>
                    <a:lnTo>
                      <a:pt x="469" y="314"/>
                    </a:lnTo>
                    <a:lnTo>
                      <a:pt x="434" y="344"/>
                    </a:lnTo>
                    <a:lnTo>
                      <a:pt x="326" y="246"/>
                    </a:lnTo>
                    <a:lnTo>
                      <a:pt x="247" y="325"/>
                    </a:lnTo>
                    <a:lnTo>
                      <a:pt x="343" y="434"/>
                    </a:lnTo>
                    <a:lnTo>
                      <a:pt x="314" y="469"/>
                    </a:lnTo>
                    <a:lnTo>
                      <a:pt x="288" y="507"/>
                    </a:lnTo>
                    <a:lnTo>
                      <a:pt x="159" y="441"/>
                    </a:lnTo>
                    <a:lnTo>
                      <a:pt x="103" y="536"/>
                    </a:lnTo>
                    <a:lnTo>
                      <a:pt x="224" y="616"/>
                    </a:lnTo>
                    <a:lnTo>
                      <a:pt x="205" y="658"/>
                    </a:lnTo>
                    <a:lnTo>
                      <a:pt x="189" y="700"/>
                    </a:lnTo>
                    <a:lnTo>
                      <a:pt x="48" y="671"/>
                    </a:lnTo>
                    <a:lnTo>
                      <a:pt x="19" y="778"/>
                    </a:lnTo>
                    <a:lnTo>
                      <a:pt x="156" y="824"/>
                    </a:lnTo>
                    <a:lnTo>
                      <a:pt x="148" y="869"/>
                    </a:lnTo>
                    <a:lnTo>
                      <a:pt x="144" y="914"/>
                    </a:lnTo>
                    <a:lnTo>
                      <a:pt x="0" y="923"/>
                    </a:lnTo>
                    <a:lnTo>
                      <a:pt x="0" y="1034"/>
                    </a:lnTo>
                    <a:lnTo>
                      <a:pt x="144" y="1041"/>
                    </a:lnTo>
                    <a:lnTo>
                      <a:pt x="148" y="1088"/>
                    </a:lnTo>
                    <a:lnTo>
                      <a:pt x="156" y="1133"/>
                    </a:lnTo>
                    <a:lnTo>
                      <a:pt x="19" y="1178"/>
                    </a:lnTo>
                    <a:lnTo>
                      <a:pt x="48" y="1284"/>
                    </a:lnTo>
                    <a:lnTo>
                      <a:pt x="189" y="1255"/>
                    </a:lnTo>
                    <a:lnTo>
                      <a:pt x="205" y="1299"/>
                    </a:lnTo>
                    <a:lnTo>
                      <a:pt x="224" y="1341"/>
                    </a:lnTo>
                    <a:lnTo>
                      <a:pt x="103" y="1420"/>
                    </a:lnTo>
                    <a:lnTo>
                      <a:pt x="159" y="1514"/>
                    </a:lnTo>
                    <a:lnTo>
                      <a:pt x="287" y="1450"/>
                    </a:lnTo>
                    <a:lnTo>
                      <a:pt x="314" y="1488"/>
                    </a:lnTo>
                    <a:lnTo>
                      <a:pt x="343" y="1523"/>
                    </a:lnTo>
                    <a:lnTo>
                      <a:pt x="247" y="1631"/>
                    </a:lnTo>
                    <a:lnTo>
                      <a:pt x="326" y="1710"/>
                    </a:lnTo>
                    <a:lnTo>
                      <a:pt x="434" y="1613"/>
                    </a:lnTo>
                    <a:lnTo>
                      <a:pt x="469" y="1643"/>
                    </a:lnTo>
                    <a:lnTo>
                      <a:pt x="506" y="1670"/>
                    </a:lnTo>
                    <a:lnTo>
                      <a:pt x="441" y="1798"/>
                    </a:lnTo>
                    <a:lnTo>
                      <a:pt x="537" y="1854"/>
                    </a:lnTo>
                    <a:lnTo>
                      <a:pt x="616" y="1733"/>
                    </a:lnTo>
                    <a:lnTo>
                      <a:pt x="658" y="1752"/>
                    </a:lnTo>
                    <a:lnTo>
                      <a:pt x="702" y="1768"/>
                    </a:lnTo>
                    <a:lnTo>
                      <a:pt x="671" y="1909"/>
                    </a:lnTo>
                    <a:lnTo>
                      <a:pt x="779" y="1937"/>
                    </a:lnTo>
                    <a:lnTo>
                      <a:pt x="824" y="1801"/>
                    </a:lnTo>
                    <a:lnTo>
                      <a:pt x="869" y="1809"/>
                    </a:lnTo>
                    <a:lnTo>
                      <a:pt x="914" y="1813"/>
                    </a:lnTo>
                    <a:lnTo>
                      <a:pt x="923" y="1957"/>
                    </a:lnTo>
                    <a:lnTo>
                      <a:pt x="1033" y="1957"/>
                    </a:lnTo>
                    <a:lnTo>
                      <a:pt x="1041" y="1813"/>
                    </a:lnTo>
                    <a:lnTo>
                      <a:pt x="1087" y="1809"/>
                    </a:lnTo>
                    <a:lnTo>
                      <a:pt x="1132" y="1801"/>
                    </a:lnTo>
                    <a:lnTo>
                      <a:pt x="1178" y="1937"/>
                    </a:lnTo>
                    <a:lnTo>
                      <a:pt x="1285" y="1909"/>
                    </a:lnTo>
                    <a:lnTo>
                      <a:pt x="1255" y="1769"/>
                    </a:lnTo>
                    <a:lnTo>
                      <a:pt x="1298" y="1752"/>
                    </a:lnTo>
                    <a:lnTo>
                      <a:pt x="1341" y="1733"/>
                    </a:lnTo>
                    <a:lnTo>
                      <a:pt x="1419" y="1854"/>
                    </a:lnTo>
                    <a:lnTo>
                      <a:pt x="1515" y="1798"/>
                    </a:lnTo>
                    <a:lnTo>
                      <a:pt x="1450" y="1670"/>
                    </a:lnTo>
                    <a:lnTo>
                      <a:pt x="1488" y="1643"/>
                    </a:lnTo>
                    <a:lnTo>
                      <a:pt x="1524" y="1613"/>
                    </a:lnTo>
                    <a:lnTo>
                      <a:pt x="1630" y="1710"/>
                    </a:lnTo>
                    <a:lnTo>
                      <a:pt x="1709" y="1631"/>
                    </a:lnTo>
                    <a:lnTo>
                      <a:pt x="1613" y="1523"/>
                    </a:lnTo>
                    <a:lnTo>
                      <a:pt x="1642" y="1488"/>
                    </a:lnTo>
                    <a:lnTo>
                      <a:pt x="1670" y="1450"/>
                    </a:lnTo>
                    <a:lnTo>
                      <a:pt x="1798" y="1514"/>
                    </a:lnTo>
                    <a:lnTo>
                      <a:pt x="1853" y="1420"/>
                    </a:lnTo>
                    <a:lnTo>
                      <a:pt x="1732" y="1341"/>
                    </a:lnTo>
                    <a:lnTo>
                      <a:pt x="1751" y="1299"/>
                    </a:lnTo>
                    <a:lnTo>
                      <a:pt x="1768" y="1255"/>
                    </a:lnTo>
                    <a:lnTo>
                      <a:pt x="1908" y="1284"/>
                    </a:lnTo>
                    <a:lnTo>
                      <a:pt x="1937" y="1178"/>
                    </a:lnTo>
                    <a:lnTo>
                      <a:pt x="1801" y="1133"/>
                    </a:lnTo>
                    <a:lnTo>
                      <a:pt x="1808" y="1088"/>
                    </a:lnTo>
                    <a:lnTo>
                      <a:pt x="1812" y="1041"/>
                    </a:lnTo>
                    <a:lnTo>
                      <a:pt x="1956" y="1034"/>
                    </a:lnTo>
                  </a:path>
                </a:pathLst>
              </a:custGeom>
              <a:gradFill rotWithShape="1">
                <a:gsLst>
                  <a:gs pos="0">
                    <a:srgbClr val="00CC99"/>
                  </a:gs>
                  <a:gs pos="50000">
                    <a:srgbClr val="C1F3E6"/>
                  </a:gs>
                  <a:gs pos="100000">
                    <a:srgbClr val="00CC99"/>
                  </a:gs>
                </a:gsLst>
                <a:lin ang="2700000" scaled="1"/>
              </a:gradFill>
              <a:ln w="9525">
                <a:round/>
                <a:headEnd/>
                <a:tailEnd/>
              </a:ln>
              <a:effectLst/>
              <a:scene3d>
                <a:camera prst="legacyPerspectiveFront">
                  <a:rot lat="20099998" lon="1500000" rev="0"/>
                </a:camera>
                <a:lightRig rig="legacyFlat4" dir="b"/>
              </a:scene3d>
              <a:sp3d extrusionH="608000" prstMaterial="legacyMatte">
                <a:bevelT w="13500" h="13500" prst="angle"/>
                <a:bevelB w="13500" h="13500" prst="angle"/>
                <a:extrusionClr>
                  <a:srgbClr val="00CC99"/>
                </a:extrusionClr>
                <a:contourClr>
                  <a:srgbClr val="00CC99"/>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endParaRPr lang="en-US"/>
              </a:p>
            </p:txBody>
          </p:sp>
          <p:sp>
            <p:nvSpPr>
              <p:cNvPr id="4114" name="Oval 11"/>
              <p:cNvSpPr>
                <a:spLocks noChangeArrowheads="1"/>
              </p:cNvSpPr>
              <p:nvPr/>
            </p:nvSpPr>
            <p:spPr bwMode="gray">
              <a:xfrm rot="2506802">
                <a:off x="2663" y="1839"/>
                <a:ext cx="1008" cy="1248"/>
              </a:xfrm>
              <a:prstGeom prst="ellipse">
                <a:avLst/>
              </a:prstGeom>
              <a:gradFill rotWithShape="1">
                <a:gsLst>
                  <a:gs pos="0">
                    <a:srgbClr val="525252"/>
                  </a:gs>
                  <a:gs pos="50000">
                    <a:srgbClr val="B2B2B2"/>
                  </a:gs>
                  <a:gs pos="100000">
                    <a:srgbClr val="52525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15" name="Oval 12"/>
              <p:cNvSpPr>
                <a:spLocks noChangeArrowheads="1"/>
              </p:cNvSpPr>
              <p:nvPr/>
            </p:nvSpPr>
            <p:spPr bwMode="gray">
              <a:xfrm rot="2506802">
                <a:off x="2837" y="1961"/>
                <a:ext cx="797" cy="1156"/>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grpSp>
          <p:nvGrpSpPr>
            <p:cNvPr id="4102" name="Group 13"/>
            <p:cNvGrpSpPr>
              <a:grpSpLocks/>
            </p:cNvGrpSpPr>
            <p:nvPr/>
          </p:nvGrpSpPr>
          <p:grpSpPr bwMode="auto">
            <a:xfrm>
              <a:off x="2160" y="2123"/>
              <a:ext cx="1524" cy="1525"/>
              <a:chOff x="2172" y="1440"/>
              <a:chExt cx="1956" cy="1957"/>
            </a:xfrm>
          </p:grpSpPr>
          <p:sp>
            <p:nvSpPr>
              <p:cNvPr id="4110" name="Freeform 14"/>
              <p:cNvSpPr>
                <a:spLocks/>
              </p:cNvSpPr>
              <p:nvPr/>
            </p:nvSpPr>
            <p:spPr bwMode="gray">
              <a:xfrm>
                <a:off x="2172" y="1440"/>
                <a:ext cx="1956" cy="1957"/>
              </a:xfrm>
              <a:custGeom>
                <a:avLst/>
                <a:gdLst>
                  <a:gd name="T0" fmla="*/ 1956 w 1956"/>
                  <a:gd name="T1" fmla="*/ 923 h 1957"/>
                  <a:gd name="T2" fmla="*/ 1808 w 1956"/>
                  <a:gd name="T3" fmla="*/ 869 h 1957"/>
                  <a:gd name="T4" fmla="*/ 1937 w 1956"/>
                  <a:gd name="T5" fmla="*/ 778 h 1957"/>
                  <a:gd name="T6" fmla="*/ 1767 w 1956"/>
                  <a:gd name="T7" fmla="*/ 700 h 1957"/>
                  <a:gd name="T8" fmla="*/ 1732 w 1956"/>
                  <a:gd name="T9" fmla="*/ 616 h 1957"/>
                  <a:gd name="T10" fmla="*/ 1798 w 1956"/>
                  <a:gd name="T11" fmla="*/ 441 h 1957"/>
                  <a:gd name="T12" fmla="*/ 1642 w 1956"/>
                  <a:gd name="T13" fmla="*/ 469 h 1957"/>
                  <a:gd name="T14" fmla="*/ 1709 w 1956"/>
                  <a:gd name="T15" fmla="*/ 325 h 1957"/>
                  <a:gd name="T16" fmla="*/ 1522 w 1956"/>
                  <a:gd name="T17" fmla="*/ 344 h 1957"/>
                  <a:gd name="T18" fmla="*/ 1450 w 1956"/>
                  <a:gd name="T19" fmla="*/ 287 h 1957"/>
                  <a:gd name="T20" fmla="*/ 1419 w 1956"/>
                  <a:gd name="T21" fmla="*/ 103 h 1957"/>
                  <a:gd name="T22" fmla="*/ 1298 w 1956"/>
                  <a:gd name="T23" fmla="*/ 205 h 1957"/>
                  <a:gd name="T24" fmla="*/ 1285 w 1956"/>
                  <a:gd name="T25" fmla="*/ 47 h 1957"/>
                  <a:gd name="T26" fmla="*/ 1132 w 1956"/>
                  <a:gd name="T27" fmla="*/ 156 h 1957"/>
                  <a:gd name="T28" fmla="*/ 1041 w 1956"/>
                  <a:gd name="T29" fmla="*/ 144 h 1957"/>
                  <a:gd name="T30" fmla="*/ 923 w 1956"/>
                  <a:gd name="T31" fmla="*/ 0 h 1957"/>
                  <a:gd name="T32" fmla="*/ 869 w 1956"/>
                  <a:gd name="T33" fmla="*/ 148 h 1957"/>
                  <a:gd name="T34" fmla="*/ 779 w 1956"/>
                  <a:gd name="T35" fmla="*/ 19 h 1957"/>
                  <a:gd name="T36" fmla="*/ 700 w 1956"/>
                  <a:gd name="T37" fmla="*/ 189 h 1957"/>
                  <a:gd name="T38" fmla="*/ 616 w 1956"/>
                  <a:gd name="T39" fmla="*/ 224 h 1957"/>
                  <a:gd name="T40" fmla="*/ 441 w 1956"/>
                  <a:gd name="T41" fmla="*/ 159 h 1957"/>
                  <a:gd name="T42" fmla="*/ 469 w 1956"/>
                  <a:gd name="T43" fmla="*/ 314 h 1957"/>
                  <a:gd name="T44" fmla="*/ 326 w 1956"/>
                  <a:gd name="T45" fmla="*/ 246 h 1957"/>
                  <a:gd name="T46" fmla="*/ 343 w 1956"/>
                  <a:gd name="T47" fmla="*/ 434 h 1957"/>
                  <a:gd name="T48" fmla="*/ 288 w 1956"/>
                  <a:gd name="T49" fmla="*/ 507 h 1957"/>
                  <a:gd name="T50" fmla="*/ 103 w 1956"/>
                  <a:gd name="T51" fmla="*/ 536 h 1957"/>
                  <a:gd name="T52" fmla="*/ 205 w 1956"/>
                  <a:gd name="T53" fmla="*/ 658 h 1957"/>
                  <a:gd name="T54" fmla="*/ 48 w 1956"/>
                  <a:gd name="T55" fmla="*/ 671 h 1957"/>
                  <a:gd name="T56" fmla="*/ 156 w 1956"/>
                  <a:gd name="T57" fmla="*/ 824 h 1957"/>
                  <a:gd name="T58" fmla="*/ 144 w 1956"/>
                  <a:gd name="T59" fmla="*/ 914 h 1957"/>
                  <a:gd name="T60" fmla="*/ 0 w 1956"/>
                  <a:gd name="T61" fmla="*/ 1034 h 1957"/>
                  <a:gd name="T62" fmla="*/ 148 w 1956"/>
                  <a:gd name="T63" fmla="*/ 1088 h 1957"/>
                  <a:gd name="T64" fmla="*/ 19 w 1956"/>
                  <a:gd name="T65" fmla="*/ 1178 h 1957"/>
                  <a:gd name="T66" fmla="*/ 189 w 1956"/>
                  <a:gd name="T67" fmla="*/ 1255 h 1957"/>
                  <a:gd name="T68" fmla="*/ 224 w 1956"/>
                  <a:gd name="T69" fmla="*/ 1341 h 1957"/>
                  <a:gd name="T70" fmla="*/ 159 w 1956"/>
                  <a:gd name="T71" fmla="*/ 1514 h 1957"/>
                  <a:gd name="T72" fmla="*/ 314 w 1956"/>
                  <a:gd name="T73" fmla="*/ 1488 h 1957"/>
                  <a:gd name="T74" fmla="*/ 247 w 1956"/>
                  <a:gd name="T75" fmla="*/ 1631 h 1957"/>
                  <a:gd name="T76" fmla="*/ 434 w 1956"/>
                  <a:gd name="T77" fmla="*/ 1613 h 1957"/>
                  <a:gd name="T78" fmla="*/ 506 w 1956"/>
                  <a:gd name="T79" fmla="*/ 1670 h 1957"/>
                  <a:gd name="T80" fmla="*/ 537 w 1956"/>
                  <a:gd name="T81" fmla="*/ 1854 h 1957"/>
                  <a:gd name="T82" fmla="*/ 658 w 1956"/>
                  <a:gd name="T83" fmla="*/ 1752 h 1957"/>
                  <a:gd name="T84" fmla="*/ 671 w 1956"/>
                  <a:gd name="T85" fmla="*/ 1909 h 1957"/>
                  <a:gd name="T86" fmla="*/ 824 w 1956"/>
                  <a:gd name="T87" fmla="*/ 1801 h 1957"/>
                  <a:gd name="T88" fmla="*/ 914 w 1956"/>
                  <a:gd name="T89" fmla="*/ 1813 h 1957"/>
                  <a:gd name="T90" fmla="*/ 1033 w 1956"/>
                  <a:gd name="T91" fmla="*/ 1957 h 1957"/>
                  <a:gd name="T92" fmla="*/ 1087 w 1956"/>
                  <a:gd name="T93" fmla="*/ 1809 h 1957"/>
                  <a:gd name="T94" fmla="*/ 1178 w 1956"/>
                  <a:gd name="T95" fmla="*/ 1937 h 1957"/>
                  <a:gd name="T96" fmla="*/ 1255 w 1956"/>
                  <a:gd name="T97" fmla="*/ 1769 h 1957"/>
                  <a:gd name="T98" fmla="*/ 1341 w 1956"/>
                  <a:gd name="T99" fmla="*/ 1733 h 1957"/>
                  <a:gd name="T100" fmla="*/ 1515 w 1956"/>
                  <a:gd name="T101" fmla="*/ 1798 h 1957"/>
                  <a:gd name="T102" fmla="*/ 1488 w 1956"/>
                  <a:gd name="T103" fmla="*/ 1643 h 1957"/>
                  <a:gd name="T104" fmla="*/ 1630 w 1956"/>
                  <a:gd name="T105" fmla="*/ 1710 h 1957"/>
                  <a:gd name="T106" fmla="*/ 1613 w 1956"/>
                  <a:gd name="T107" fmla="*/ 1523 h 1957"/>
                  <a:gd name="T108" fmla="*/ 1670 w 1956"/>
                  <a:gd name="T109" fmla="*/ 1450 h 1957"/>
                  <a:gd name="T110" fmla="*/ 1853 w 1956"/>
                  <a:gd name="T111" fmla="*/ 1420 h 1957"/>
                  <a:gd name="T112" fmla="*/ 1751 w 1956"/>
                  <a:gd name="T113" fmla="*/ 1299 h 1957"/>
                  <a:gd name="T114" fmla="*/ 1908 w 1956"/>
                  <a:gd name="T115" fmla="*/ 1284 h 1957"/>
                  <a:gd name="T116" fmla="*/ 1801 w 1956"/>
                  <a:gd name="T117" fmla="*/ 1133 h 1957"/>
                  <a:gd name="T118" fmla="*/ 1812 w 1956"/>
                  <a:gd name="T119" fmla="*/ 1041 h 19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56" h="1957">
                    <a:moveTo>
                      <a:pt x="1956" y="1034"/>
                    </a:moveTo>
                    <a:lnTo>
                      <a:pt x="1956" y="923"/>
                    </a:lnTo>
                    <a:lnTo>
                      <a:pt x="1812" y="914"/>
                    </a:lnTo>
                    <a:lnTo>
                      <a:pt x="1808" y="869"/>
                    </a:lnTo>
                    <a:lnTo>
                      <a:pt x="1801" y="824"/>
                    </a:lnTo>
                    <a:lnTo>
                      <a:pt x="1937" y="778"/>
                    </a:lnTo>
                    <a:lnTo>
                      <a:pt x="1908" y="671"/>
                    </a:lnTo>
                    <a:lnTo>
                      <a:pt x="1767" y="700"/>
                    </a:lnTo>
                    <a:lnTo>
                      <a:pt x="1751" y="658"/>
                    </a:lnTo>
                    <a:lnTo>
                      <a:pt x="1732" y="616"/>
                    </a:lnTo>
                    <a:lnTo>
                      <a:pt x="1853" y="536"/>
                    </a:lnTo>
                    <a:lnTo>
                      <a:pt x="1798" y="441"/>
                    </a:lnTo>
                    <a:lnTo>
                      <a:pt x="1670" y="507"/>
                    </a:lnTo>
                    <a:lnTo>
                      <a:pt x="1642" y="469"/>
                    </a:lnTo>
                    <a:lnTo>
                      <a:pt x="1613" y="434"/>
                    </a:lnTo>
                    <a:lnTo>
                      <a:pt x="1709" y="325"/>
                    </a:lnTo>
                    <a:lnTo>
                      <a:pt x="1630" y="246"/>
                    </a:lnTo>
                    <a:lnTo>
                      <a:pt x="1522" y="344"/>
                    </a:lnTo>
                    <a:lnTo>
                      <a:pt x="1488" y="314"/>
                    </a:lnTo>
                    <a:lnTo>
                      <a:pt x="1450" y="287"/>
                    </a:lnTo>
                    <a:lnTo>
                      <a:pt x="1515" y="159"/>
                    </a:lnTo>
                    <a:lnTo>
                      <a:pt x="1419" y="103"/>
                    </a:lnTo>
                    <a:lnTo>
                      <a:pt x="1341" y="224"/>
                    </a:lnTo>
                    <a:lnTo>
                      <a:pt x="1298" y="205"/>
                    </a:lnTo>
                    <a:lnTo>
                      <a:pt x="1256" y="189"/>
                    </a:lnTo>
                    <a:lnTo>
                      <a:pt x="1285" y="47"/>
                    </a:lnTo>
                    <a:lnTo>
                      <a:pt x="1178" y="19"/>
                    </a:lnTo>
                    <a:lnTo>
                      <a:pt x="1132" y="156"/>
                    </a:lnTo>
                    <a:lnTo>
                      <a:pt x="1087" y="148"/>
                    </a:lnTo>
                    <a:lnTo>
                      <a:pt x="1041" y="144"/>
                    </a:lnTo>
                    <a:lnTo>
                      <a:pt x="1033" y="0"/>
                    </a:lnTo>
                    <a:lnTo>
                      <a:pt x="923" y="0"/>
                    </a:lnTo>
                    <a:lnTo>
                      <a:pt x="914" y="144"/>
                    </a:lnTo>
                    <a:lnTo>
                      <a:pt x="869" y="148"/>
                    </a:lnTo>
                    <a:lnTo>
                      <a:pt x="824" y="156"/>
                    </a:lnTo>
                    <a:lnTo>
                      <a:pt x="779" y="19"/>
                    </a:lnTo>
                    <a:lnTo>
                      <a:pt x="671" y="47"/>
                    </a:lnTo>
                    <a:lnTo>
                      <a:pt x="700" y="189"/>
                    </a:lnTo>
                    <a:lnTo>
                      <a:pt x="658" y="205"/>
                    </a:lnTo>
                    <a:lnTo>
                      <a:pt x="616" y="224"/>
                    </a:lnTo>
                    <a:lnTo>
                      <a:pt x="537" y="103"/>
                    </a:lnTo>
                    <a:lnTo>
                      <a:pt x="441" y="159"/>
                    </a:lnTo>
                    <a:lnTo>
                      <a:pt x="506" y="287"/>
                    </a:lnTo>
                    <a:lnTo>
                      <a:pt x="469" y="314"/>
                    </a:lnTo>
                    <a:lnTo>
                      <a:pt x="434" y="344"/>
                    </a:lnTo>
                    <a:lnTo>
                      <a:pt x="326" y="246"/>
                    </a:lnTo>
                    <a:lnTo>
                      <a:pt x="247" y="325"/>
                    </a:lnTo>
                    <a:lnTo>
                      <a:pt x="343" y="434"/>
                    </a:lnTo>
                    <a:lnTo>
                      <a:pt x="314" y="469"/>
                    </a:lnTo>
                    <a:lnTo>
                      <a:pt x="288" y="507"/>
                    </a:lnTo>
                    <a:lnTo>
                      <a:pt x="159" y="441"/>
                    </a:lnTo>
                    <a:lnTo>
                      <a:pt x="103" y="536"/>
                    </a:lnTo>
                    <a:lnTo>
                      <a:pt x="224" y="616"/>
                    </a:lnTo>
                    <a:lnTo>
                      <a:pt x="205" y="658"/>
                    </a:lnTo>
                    <a:lnTo>
                      <a:pt x="189" y="700"/>
                    </a:lnTo>
                    <a:lnTo>
                      <a:pt x="48" y="671"/>
                    </a:lnTo>
                    <a:lnTo>
                      <a:pt x="19" y="778"/>
                    </a:lnTo>
                    <a:lnTo>
                      <a:pt x="156" y="824"/>
                    </a:lnTo>
                    <a:lnTo>
                      <a:pt x="148" y="869"/>
                    </a:lnTo>
                    <a:lnTo>
                      <a:pt x="144" y="914"/>
                    </a:lnTo>
                    <a:lnTo>
                      <a:pt x="0" y="923"/>
                    </a:lnTo>
                    <a:lnTo>
                      <a:pt x="0" y="1034"/>
                    </a:lnTo>
                    <a:lnTo>
                      <a:pt x="144" y="1041"/>
                    </a:lnTo>
                    <a:lnTo>
                      <a:pt x="148" y="1088"/>
                    </a:lnTo>
                    <a:lnTo>
                      <a:pt x="156" y="1133"/>
                    </a:lnTo>
                    <a:lnTo>
                      <a:pt x="19" y="1178"/>
                    </a:lnTo>
                    <a:lnTo>
                      <a:pt x="48" y="1284"/>
                    </a:lnTo>
                    <a:lnTo>
                      <a:pt x="189" y="1255"/>
                    </a:lnTo>
                    <a:lnTo>
                      <a:pt x="205" y="1299"/>
                    </a:lnTo>
                    <a:lnTo>
                      <a:pt x="224" y="1341"/>
                    </a:lnTo>
                    <a:lnTo>
                      <a:pt x="103" y="1420"/>
                    </a:lnTo>
                    <a:lnTo>
                      <a:pt x="159" y="1514"/>
                    </a:lnTo>
                    <a:lnTo>
                      <a:pt x="287" y="1450"/>
                    </a:lnTo>
                    <a:lnTo>
                      <a:pt x="314" y="1488"/>
                    </a:lnTo>
                    <a:lnTo>
                      <a:pt x="343" y="1523"/>
                    </a:lnTo>
                    <a:lnTo>
                      <a:pt x="247" y="1631"/>
                    </a:lnTo>
                    <a:lnTo>
                      <a:pt x="326" y="1710"/>
                    </a:lnTo>
                    <a:lnTo>
                      <a:pt x="434" y="1613"/>
                    </a:lnTo>
                    <a:lnTo>
                      <a:pt x="469" y="1643"/>
                    </a:lnTo>
                    <a:lnTo>
                      <a:pt x="506" y="1670"/>
                    </a:lnTo>
                    <a:lnTo>
                      <a:pt x="441" y="1798"/>
                    </a:lnTo>
                    <a:lnTo>
                      <a:pt x="537" y="1854"/>
                    </a:lnTo>
                    <a:lnTo>
                      <a:pt x="616" y="1733"/>
                    </a:lnTo>
                    <a:lnTo>
                      <a:pt x="658" y="1752"/>
                    </a:lnTo>
                    <a:lnTo>
                      <a:pt x="702" y="1768"/>
                    </a:lnTo>
                    <a:lnTo>
                      <a:pt x="671" y="1909"/>
                    </a:lnTo>
                    <a:lnTo>
                      <a:pt x="779" y="1937"/>
                    </a:lnTo>
                    <a:lnTo>
                      <a:pt x="824" y="1801"/>
                    </a:lnTo>
                    <a:lnTo>
                      <a:pt x="869" y="1809"/>
                    </a:lnTo>
                    <a:lnTo>
                      <a:pt x="914" y="1813"/>
                    </a:lnTo>
                    <a:lnTo>
                      <a:pt x="923" y="1957"/>
                    </a:lnTo>
                    <a:lnTo>
                      <a:pt x="1033" y="1957"/>
                    </a:lnTo>
                    <a:lnTo>
                      <a:pt x="1041" y="1813"/>
                    </a:lnTo>
                    <a:lnTo>
                      <a:pt x="1087" y="1809"/>
                    </a:lnTo>
                    <a:lnTo>
                      <a:pt x="1132" y="1801"/>
                    </a:lnTo>
                    <a:lnTo>
                      <a:pt x="1178" y="1937"/>
                    </a:lnTo>
                    <a:lnTo>
                      <a:pt x="1285" y="1909"/>
                    </a:lnTo>
                    <a:lnTo>
                      <a:pt x="1255" y="1769"/>
                    </a:lnTo>
                    <a:lnTo>
                      <a:pt x="1298" y="1752"/>
                    </a:lnTo>
                    <a:lnTo>
                      <a:pt x="1341" y="1733"/>
                    </a:lnTo>
                    <a:lnTo>
                      <a:pt x="1419" y="1854"/>
                    </a:lnTo>
                    <a:lnTo>
                      <a:pt x="1515" y="1798"/>
                    </a:lnTo>
                    <a:lnTo>
                      <a:pt x="1450" y="1670"/>
                    </a:lnTo>
                    <a:lnTo>
                      <a:pt x="1488" y="1643"/>
                    </a:lnTo>
                    <a:lnTo>
                      <a:pt x="1524" y="1613"/>
                    </a:lnTo>
                    <a:lnTo>
                      <a:pt x="1630" y="1710"/>
                    </a:lnTo>
                    <a:lnTo>
                      <a:pt x="1709" y="1631"/>
                    </a:lnTo>
                    <a:lnTo>
                      <a:pt x="1613" y="1523"/>
                    </a:lnTo>
                    <a:lnTo>
                      <a:pt x="1642" y="1488"/>
                    </a:lnTo>
                    <a:lnTo>
                      <a:pt x="1670" y="1450"/>
                    </a:lnTo>
                    <a:lnTo>
                      <a:pt x="1798" y="1514"/>
                    </a:lnTo>
                    <a:lnTo>
                      <a:pt x="1853" y="1420"/>
                    </a:lnTo>
                    <a:lnTo>
                      <a:pt x="1732" y="1341"/>
                    </a:lnTo>
                    <a:lnTo>
                      <a:pt x="1751" y="1299"/>
                    </a:lnTo>
                    <a:lnTo>
                      <a:pt x="1768" y="1255"/>
                    </a:lnTo>
                    <a:lnTo>
                      <a:pt x="1908" y="1284"/>
                    </a:lnTo>
                    <a:lnTo>
                      <a:pt x="1937" y="1178"/>
                    </a:lnTo>
                    <a:lnTo>
                      <a:pt x="1801" y="1133"/>
                    </a:lnTo>
                    <a:lnTo>
                      <a:pt x="1808" y="1088"/>
                    </a:lnTo>
                    <a:lnTo>
                      <a:pt x="1812" y="1041"/>
                    </a:lnTo>
                    <a:lnTo>
                      <a:pt x="1956" y="1034"/>
                    </a:lnTo>
                  </a:path>
                </a:pathLst>
              </a:custGeom>
              <a:gradFill rotWithShape="1">
                <a:gsLst>
                  <a:gs pos="0">
                    <a:srgbClr val="808000"/>
                  </a:gs>
                  <a:gs pos="50000">
                    <a:srgbClr val="D5D5AA"/>
                  </a:gs>
                  <a:gs pos="100000">
                    <a:srgbClr val="808000"/>
                  </a:gs>
                </a:gsLst>
                <a:lin ang="2700000" scaled="1"/>
              </a:gradFill>
              <a:ln w="9525">
                <a:round/>
                <a:headEnd/>
                <a:tailEnd/>
              </a:ln>
              <a:effectLst/>
              <a:scene3d>
                <a:camera prst="legacyPerspectiveFront">
                  <a:rot lat="20099998" lon="1500000" rev="0"/>
                </a:camera>
                <a:lightRig rig="legacyFlat4" dir="b"/>
              </a:scene3d>
              <a:sp3d extrusionH="608000" prstMaterial="legacyMatte">
                <a:bevelT w="13500" h="13500" prst="angle"/>
                <a:bevelB w="13500" h="13500" prst="angle"/>
                <a:extrusionClr>
                  <a:srgbClr val="808000"/>
                </a:extrusionClr>
                <a:contourClr>
                  <a:srgbClr val="808000"/>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endParaRPr lang="en-US"/>
              </a:p>
            </p:txBody>
          </p:sp>
          <p:sp>
            <p:nvSpPr>
              <p:cNvPr id="4111" name="Oval 15"/>
              <p:cNvSpPr>
                <a:spLocks noChangeArrowheads="1"/>
              </p:cNvSpPr>
              <p:nvPr/>
            </p:nvSpPr>
            <p:spPr bwMode="gray">
              <a:xfrm rot="2506802">
                <a:off x="2663" y="1839"/>
                <a:ext cx="1008" cy="1248"/>
              </a:xfrm>
              <a:prstGeom prst="ellipse">
                <a:avLst/>
              </a:prstGeom>
              <a:gradFill rotWithShape="1">
                <a:gsLst>
                  <a:gs pos="0">
                    <a:srgbClr val="525252"/>
                  </a:gs>
                  <a:gs pos="50000">
                    <a:srgbClr val="B2B2B2"/>
                  </a:gs>
                  <a:gs pos="100000">
                    <a:srgbClr val="52525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12" name="Oval 16"/>
              <p:cNvSpPr>
                <a:spLocks noChangeArrowheads="1"/>
              </p:cNvSpPr>
              <p:nvPr/>
            </p:nvSpPr>
            <p:spPr bwMode="gray">
              <a:xfrm rot="2506802">
                <a:off x="2837" y="1961"/>
                <a:ext cx="797" cy="1156"/>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grpSp>
          <p:nvGrpSpPr>
            <p:cNvPr id="4103" name="Group 17"/>
            <p:cNvGrpSpPr>
              <a:grpSpLocks/>
            </p:cNvGrpSpPr>
            <p:nvPr/>
          </p:nvGrpSpPr>
          <p:grpSpPr bwMode="auto">
            <a:xfrm>
              <a:off x="3036" y="1211"/>
              <a:ext cx="1188" cy="1189"/>
              <a:chOff x="2172" y="1440"/>
              <a:chExt cx="1956" cy="1957"/>
            </a:xfrm>
          </p:grpSpPr>
          <p:sp>
            <p:nvSpPr>
              <p:cNvPr id="4107" name="Freeform 18"/>
              <p:cNvSpPr>
                <a:spLocks/>
              </p:cNvSpPr>
              <p:nvPr/>
            </p:nvSpPr>
            <p:spPr bwMode="gray">
              <a:xfrm>
                <a:off x="2172" y="1440"/>
                <a:ext cx="1956" cy="1957"/>
              </a:xfrm>
              <a:custGeom>
                <a:avLst/>
                <a:gdLst>
                  <a:gd name="T0" fmla="*/ 1956 w 1956"/>
                  <a:gd name="T1" fmla="*/ 923 h 1957"/>
                  <a:gd name="T2" fmla="*/ 1808 w 1956"/>
                  <a:gd name="T3" fmla="*/ 869 h 1957"/>
                  <a:gd name="T4" fmla="*/ 1937 w 1956"/>
                  <a:gd name="T5" fmla="*/ 778 h 1957"/>
                  <a:gd name="T6" fmla="*/ 1767 w 1956"/>
                  <a:gd name="T7" fmla="*/ 700 h 1957"/>
                  <a:gd name="T8" fmla="*/ 1732 w 1956"/>
                  <a:gd name="T9" fmla="*/ 616 h 1957"/>
                  <a:gd name="T10" fmla="*/ 1798 w 1956"/>
                  <a:gd name="T11" fmla="*/ 441 h 1957"/>
                  <a:gd name="T12" fmla="*/ 1642 w 1956"/>
                  <a:gd name="T13" fmla="*/ 469 h 1957"/>
                  <a:gd name="T14" fmla="*/ 1709 w 1956"/>
                  <a:gd name="T15" fmla="*/ 325 h 1957"/>
                  <a:gd name="T16" fmla="*/ 1522 w 1956"/>
                  <a:gd name="T17" fmla="*/ 344 h 1957"/>
                  <a:gd name="T18" fmla="*/ 1450 w 1956"/>
                  <a:gd name="T19" fmla="*/ 287 h 1957"/>
                  <a:gd name="T20" fmla="*/ 1419 w 1956"/>
                  <a:gd name="T21" fmla="*/ 103 h 1957"/>
                  <a:gd name="T22" fmla="*/ 1298 w 1956"/>
                  <a:gd name="T23" fmla="*/ 205 h 1957"/>
                  <a:gd name="T24" fmla="*/ 1285 w 1956"/>
                  <a:gd name="T25" fmla="*/ 47 h 1957"/>
                  <a:gd name="T26" fmla="*/ 1132 w 1956"/>
                  <a:gd name="T27" fmla="*/ 156 h 1957"/>
                  <a:gd name="T28" fmla="*/ 1041 w 1956"/>
                  <a:gd name="T29" fmla="*/ 144 h 1957"/>
                  <a:gd name="T30" fmla="*/ 923 w 1956"/>
                  <a:gd name="T31" fmla="*/ 0 h 1957"/>
                  <a:gd name="T32" fmla="*/ 869 w 1956"/>
                  <a:gd name="T33" fmla="*/ 148 h 1957"/>
                  <a:gd name="T34" fmla="*/ 779 w 1956"/>
                  <a:gd name="T35" fmla="*/ 19 h 1957"/>
                  <a:gd name="T36" fmla="*/ 700 w 1956"/>
                  <a:gd name="T37" fmla="*/ 189 h 1957"/>
                  <a:gd name="T38" fmla="*/ 616 w 1956"/>
                  <a:gd name="T39" fmla="*/ 224 h 1957"/>
                  <a:gd name="T40" fmla="*/ 441 w 1956"/>
                  <a:gd name="T41" fmla="*/ 159 h 1957"/>
                  <a:gd name="T42" fmla="*/ 469 w 1956"/>
                  <a:gd name="T43" fmla="*/ 314 h 1957"/>
                  <a:gd name="T44" fmla="*/ 326 w 1956"/>
                  <a:gd name="T45" fmla="*/ 246 h 1957"/>
                  <a:gd name="T46" fmla="*/ 343 w 1956"/>
                  <a:gd name="T47" fmla="*/ 434 h 1957"/>
                  <a:gd name="T48" fmla="*/ 288 w 1956"/>
                  <a:gd name="T49" fmla="*/ 507 h 1957"/>
                  <a:gd name="T50" fmla="*/ 103 w 1956"/>
                  <a:gd name="T51" fmla="*/ 536 h 1957"/>
                  <a:gd name="T52" fmla="*/ 205 w 1956"/>
                  <a:gd name="T53" fmla="*/ 658 h 1957"/>
                  <a:gd name="T54" fmla="*/ 48 w 1956"/>
                  <a:gd name="T55" fmla="*/ 671 h 1957"/>
                  <a:gd name="T56" fmla="*/ 156 w 1956"/>
                  <a:gd name="T57" fmla="*/ 824 h 1957"/>
                  <a:gd name="T58" fmla="*/ 144 w 1956"/>
                  <a:gd name="T59" fmla="*/ 914 h 1957"/>
                  <a:gd name="T60" fmla="*/ 0 w 1956"/>
                  <a:gd name="T61" fmla="*/ 1034 h 1957"/>
                  <a:gd name="T62" fmla="*/ 148 w 1956"/>
                  <a:gd name="T63" fmla="*/ 1088 h 1957"/>
                  <a:gd name="T64" fmla="*/ 19 w 1956"/>
                  <a:gd name="T65" fmla="*/ 1178 h 1957"/>
                  <a:gd name="T66" fmla="*/ 189 w 1956"/>
                  <a:gd name="T67" fmla="*/ 1255 h 1957"/>
                  <a:gd name="T68" fmla="*/ 224 w 1956"/>
                  <a:gd name="T69" fmla="*/ 1341 h 1957"/>
                  <a:gd name="T70" fmla="*/ 159 w 1956"/>
                  <a:gd name="T71" fmla="*/ 1514 h 1957"/>
                  <a:gd name="T72" fmla="*/ 314 w 1956"/>
                  <a:gd name="T73" fmla="*/ 1488 h 1957"/>
                  <a:gd name="T74" fmla="*/ 247 w 1956"/>
                  <a:gd name="T75" fmla="*/ 1631 h 1957"/>
                  <a:gd name="T76" fmla="*/ 434 w 1956"/>
                  <a:gd name="T77" fmla="*/ 1613 h 1957"/>
                  <a:gd name="T78" fmla="*/ 506 w 1956"/>
                  <a:gd name="T79" fmla="*/ 1670 h 1957"/>
                  <a:gd name="T80" fmla="*/ 537 w 1956"/>
                  <a:gd name="T81" fmla="*/ 1854 h 1957"/>
                  <a:gd name="T82" fmla="*/ 658 w 1956"/>
                  <a:gd name="T83" fmla="*/ 1752 h 1957"/>
                  <a:gd name="T84" fmla="*/ 671 w 1956"/>
                  <a:gd name="T85" fmla="*/ 1909 h 1957"/>
                  <a:gd name="T86" fmla="*/ 824 w 1956"/>
                  <a:gd name="T87" fmla="*/ 1801 h 1957"/>
                  <a:gd name="T88" fmla="*/ 914 w 1956"/>
                  <a:gd name="T89" fmla="*/ 1813 h 1957"/>
                  <a:gd name="T90" fmla="*/ 1033 w 1956"/>
                  <a:gd name="T91" fmla="*/ 1957 h 1957"/>
                  <a:gd name="T92" fmla="*/ 1087 w 1956"/>
                  <a:gd name="T93" fmla="*/ 1809 h 1957"/>
                  <a:gd name="T94" fmla="*/ 1178 w 1956"/>
                  <a:gd name="T95" fmla="*/ 1937 h 1957"/>
                  <a:gd name="T96" fmla="*/ 1255 w 1956"/>
                  <a:gd name="T97" fmla="*/ 1769 h 1957"/>
                  <a:gd name="T98" fmla="*/ 1341 w 1956"/>
                  <a:gd name="T99" fmla="*/ 1733 h 1957"/>
                  <a:gd name="T100" fmla="*/ 1515 w 1956"/>
                  <a:gd name="T101" fmla="*/ 1798 h 1957"/>
                  <a:gd name="T102" fmla="*/ 1488 w 1956"/>
                  <a:gd name="T103" fmla="*/ 1643 h 1957"/>
                  <a:gd name="T104" fmla="*/ 1630 w 1956"/>
                  <a:gd name="T105" fmla="*/ 1710 h 1957"/>
                  <a:gd name="T106" fmla="*/ 1613 w 1956"/>
                  <a:gd name="T107" fmla="*/ 1523 h 1957"/>
                  <a:gd name="T108" fmla="*/ 1670 w 1956"/>
                  <a:gd name="T109" fmla="*/ 1450 h 1957"/>
                  <a:gd name="T110" fmla="*/ 1853 w 1956"/>
                  <a:gd name="T111" fmla="*/ 1420 h 1957"/>
                  <a:gd name="T112" fmla="*/ 1751 w 1956"/>
                  <a:gd name="T113" fmla="*/ 1299 h 1957"/>
                  <a:gd name="T114" fmla="*/ 1908 w 1956"/>
                  <a:gd name="T115" fmla="*/ 1284 h 1957"/>
                  <a:gd name="T116" fmla="*/ 1801 w 1956"/>
                  <a:gd name="T117" fmla="*/ 1133 h 1957"/>
                  <a:gd name="T118" fmla="*/ 1812 w 1956"/>
                  <a:gd name="T119" fmla="*/ 1041 h 19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56" h="1957">
                    <a:moveTo>
                      <a:pt x="1956" y="1034"/>
                    </a:moveTo>
                    <a:lnTo>
                      <a:pt x="1956" y="923"/>
                    </a:lnTo>
                    <a:lnTo>
                      <a:pt x="1812" y="914"/>
                    </a:lnTo>
                    <a:lnTo>
                      <a:pt x="1808" y="869"/>
                    </a:lnTo>
                    <a:lnTo>
                      <a:pt x="1801" y="824"/>
                    </a:lnTo>
                    <a:lnTo>
                      <a:pt x="1937" y="778"/>
                    </a:lnTo>
                    <a:lnTo>
                      <a:pt x="1908" y="671"/>
                    </a:lnTo>
                    <a:lnTo>
                      <a:pt x="1767" y="700"/>
                    </a:lnTo>
                    <a:lnTo>
                      <a:pt x="1751" y="658"/>
                    </a:lnTo>
                    <a:lnTo>
                      <a:pt x="1732" y="616"/>
                    </a:lnTo>
                    <a:lnTo>
                      <a:pt x="1853" y="536"/>
                    </a:lnTo>
                    <a:lnTo>
                      <a:pt x="1798" y="441"/>
                    </a:lnTo>
                    <a:lnTo>
                      <a:pt x="1670" y="507"/>
                    </a:lnTo>
                    <a:lnTo>
                      <a:pt x="1642" y="469"/>
                    </a:lnTo>
                    <a:lnTo>
                      <a:pt x="1613" y="434"/>
                    </a:lnTo>
                    <a:lnTo>
                      <a:pt x="1709" y="325"/>
                    </a:lnTo>
                    <a:lnTo>
                      <a:pt x="1630" y="246"/>
                    </a:lnTo>
                    <a:lnTo>
                      <a:pt x="1522" y="344"/>
                    </a:lnTo>
                    <a:lnTo>
                      <a:pt x="1488" y="314"/>
                    </a:lnTo>
                    <a:lnTo>
                      <a:pt x="1450" y="287"/>
                    </a:lnTo>
                    <a:lnTo>
                      <a:pt x="1515" y="159"/>
                    </a:lnTo>
                    <a:lnTo>
                      <a:pt x="1419" y="103"/>
                    </a:lnTo>
                    <a:lnTo>
                      <a:pt x="1341" y="224"/>
                    </a:lnTo>
                    <a:lnTo>
                      <a:pt x="1298" y="205"/>
                    </a:lnTo>
                    <a:lnTo>
                      <a:pt x="1256" y="189"/>
                    </a:lnTo>
                    <a:lnTo>
                      <a:pt x="1285" y="47"/>
                    </a:lnTo>
                    <a:lnTo>
                      <a:pt x="1178" y="19"/>
                    </a:lnTo>
                    <a:lnTo>
                      <a:pt x="1132" y="156"/>
                    </a:lnTo>
                    <a:lnTo>
                      <a:pt x="1087" y="148"/>
                    </a:lnTo>
                    <a:lnTo>
                      <a:pt x="1041" y="144"/>
                    </a:lnTo>
                    <a:lnTo>
                      <a:pt x="1033" y="0"/>
                    </a:lnTo>
                    <a:lnTo>
                      <a:pt x="923" y="0"/>
                    </a:lnTo>
                    <a:lnTo>
                      <a:pt x="914" y="144"/>
                    </a:lnTo>
                    <a:lnTo>
                      <a:pt x="869" y="148"/>
                    </a:lnTo>
                    <a:lnTo>
                      <a:pt x="824" y="156"/>
                    </a:lnTo>
                    <a:lnTo>
                      <a:pt x="779" y="19"/>
                    </a:lnTo>
                    <a:lnTo>
                      <a:pt x="671" y="47"/>
                    </a:lnTo>
                    <a:lnTo>
                      <a:pt x="700" y="189"/>
                    </a:lnTo>
                    <a:lnTo>
                      <a:pt x="658" y="205"/>
                    </a:lnTo>
                    <a:lnTo>
                      <a:pt x="616" y="224"/>
                    </a:lnTo>
                    <a:lnTo>
                      <a:pt x="537" y="103"/>
                    </a:lnTo>
                    <a:lnTo>
                      <a:pt x="441" y="159"/>
                    </a:lnTo>
                    <a:lnTo>
                      <a:pt x="506" y="287"/>
                    </a:lnTo>
                    <a:lnTo>
                      <a:pt x="469" y="314"/>
                    </a:lnTo>
                    <a:lnTo>
                      <a:pt x="434" y="344"/>
                    </a:lnTo>
                    <a:lnTo>
                      <a:pt x="326" y="246"/>
                    </a:lnTo>
                    <a:lnTo>
                      <a:pt x="247" y="325"/>
                    </a:lnTo>
                    <a:lnTo>
                      <a:pt x="343" y="434"/>
                    </a:lnTo>
                    <a:lnTo>
                      <a:pt x="314" y="469"/>
                    </a:lnTo>
                    <a:lnTo>
                      <a:pt x="288" y="507"/>
                    </a:lnTo>
                    <a:lnTo>
                      <a:pt x="159" y="441"/>
                    </a:lnTo>
                    <a:lnTo>
                      <a:pt x="103" y="536"/>
                    </a:lnTo>
                    <a:lnTo>
                      <a:pt x="224" y="616"/>
                    </a:lnTo>
                    <a:lnTo>
                      <a:pt x="205" y="658"/>
                    </a:lnTo>
                    <a:lnTo>
                      <a:pt x="189" y="700"/>
                    </a:lnTo>
                    <a:lnTo>
                      <a:pt x="48" y="671"/>
                    </a:lnTo>
                    <a:lnTo>
                      <a:pt x="19" y="778"/>
                    </a:lnTo>
                    <a:lnTo>
                      <a:pt x="156" y="824"/>
                    </a:lnTo>
                    <a:lnTo>
                      <a:pt x="148" y="869"/>
                    </a:lnTo>
                    <a:lnTo>
                      <a:pt x="144" y="914"/>
                    </a:lnTo>
                    <a:lnTo>
                      <a:pt x="0" y="923"/>
                    </a:lnTo>
                    <a:lnTo>
                      <a:pt x="0" y="1034"/>
                    </a:lnTo>
                    <a:lnTo>
                      <a:pt x="144" y="1041"/>
                    </a:lnTo>
                    <a:lnTo>
                      <a:pt x="148" y="1088"/>
                    </a:lnTo>
                    <a:lnTo>
                      <a:pt x="156" y="1133"/>
                    </a:lnTo>
                    <a:lnTo>
                      <a:pt x="19" y="1178"/>
                    </a:lnTo>
                    <a:lnTo>
                      <a:pt x="48" y="1284"/>
                    </a:lnTo>
                    <a:lnTo>
                      <a:pt x="189" y="1255"/>
                    </a:lnTo>
                    <a:lnTo>
                      <a:pt x="205" y="1299"/>
                    </a:lnTo>
                    <a:lnTo>
                      <a:pt x="224" y="1341"/>
                    </a:lnTo>
                    <a:lnTo>
                      <a:pt x="103" y="1420"/>
                    </a:lnTo>
                    <a:lnTo>
                      <a:pt x="159" y="1514"/>
                    </a:lnTo>
                    <a:lnTo>
                      <a:pt x="287" y="1450"/>
                    </a:lnTo>
                    <a:lnTo>
                      <a:pt x="314" y="1488"/>
                    </a:lnTo>
                    <a:lnTo>
                      <a:pt x="343" y="1523"/>
                    </a:lnTo>
                    <a:lnTo>
                      <a:pt x="247" y="1631"/>
                    </a:lnTo>
                    <a:lnTo>
                      <a:pt x="326" y="1710"/>
                    </a:lnTo>
                    <a:lnTo>
                      <a:pt x="434" y="1613"/>
                    </a:lnTo>
                    <a:lnTo>
                      <a:pt x="469" y="1643"/>
                    </a:lnTo>
                    <a:lnTo>
                      <a:pt x="506" y="1670"/>
                    </a:lnTo>
                    <a:lnTo>
                      <a:pt x="441" y="1798"/>
                    </a:lnTo>
                    <a:lnTo>
                      <a:pt x="537" y="1854"/>
                    </a:lnTo>
                    <a:lnTo>
                      <a:pt x="616" y="1733"/>
                    </a:lnTo>
                    <a:lnTo>
                      <a:pt x="658" y="1752"/>
                    </a:lnTo>
                    <a:lnTo>
                      <a:pt x="702" y="1768"/>
                    </a:lnTo>
                    <a:lnTo>
                      <a:pt x="671" y="1909"/>
                    </a:lnTo>
                    <a:lnTo>
                      <a:pt x="779" y="1937"/>
                    </a:lnTo>
                    <a:lnTo>
                      <a:pt x="824" y="1801"/>
                    </a:lnTo>
                    <a:lnTo>
                      <a:pt x="869" y="1809"/>
                    </a:lnTo>
                    <a:lnTo>
                      <a:pt x="914" y="1813"/>
                    </a:lnTo>
                    <a:lnTo>
                      <a:pt x="923" y="1957"/>
                    </a:lnTo>
                    <a:lnTo>
                      <a:pt x="1033" y="1957"/>
                    </a:lnTo>
                    <a:lnTo>
                      <a:pt x="1041" y="1813"/>
                    </a:lnTo>
                    <a:lnTo>
                      <a:pt x="1087" y="1809"/>
                    </a:lnTo>
                    <a:lnTo>
                      <a:pt x="1132" y="1801"/>
                    </a:lnTo>
                    <a:lnTo>
                      <a:pt x="1178" y="1937"/>
                    </a:lnTo>
                    <a:lnTo>
                      <a:pt x="1285" y="1909"/>
                    </a:lnTo>
                    <a:lnTo>
                      <a:pt x="1255" y="1769"/>
                    </a:lnTo>
                    <a:lnTo>
                      <a:pt x="1298" y="1752"/>
                    </a:lnTo>
                    <a:lnTo>
                      <a:pt x="1341" y="1733"/>
                    </a:lnTo>
                    <a:lnTo>
                      <a:pt x="1419" y="1854"/>
                    </a:lnTo>
                    <a:lnTo>
                      <a:pt x="1515" y="1798"/>
                    </a:lnTo>
                    <a:lnTo>
                      <a:pt x="1450" y="1670"/>
                    </a:lnTo>
                    <a:lnTo>
                      <a:pt x="1488" y="1643"/>
                    </a:lnTo>
                    <a:lnTo>
                      <a:pt x="1524" y="1613"/>
                    </a:lnTo>
                    <a:lnTo>
                      <a:pt x="1630" y="1710"/>
                    </a:lnTo>
                    <a:lnTo>
                      <a:pt x="1709" y="1631"/>
                    </a:lnTo>
                    <a:lnTo>
                      <a:pt x="1613" y="1523"/>
                    </a:lnTo>
                    <a:lnTo>
                      <a:pt x="1642" y="1488"/>
                    </a:lnTo>
                    <a:lnTo>
                      <a:pt x="1670" y="1450"/>
                    </a:lnTo>
                    <a:lnTo>
                      <a:pt x="1798" y="1514"/>
                    </a:lnTo>
                    <a:lnTo>
                      <a:pt x="1853" y="1420"/>
                    </a:lnTo>
                    <a:lnTo>
                      <a:pt x="1732" y="1341"/>
                    </a:lnTo>
                    <a:lnTo>
                      <a:pt x="1751" y="1299"/>
                    </a:lnTo>
                    <a:lnTo>
                      <a:pt x="1768" y="1255"/>
                    </a:lnTo>
                    <a:lnTo>
                      <a:pt x="1908" y="1284"/>
                    </a:lnTo>
                    <a:lnTo>
                      <a:pt x="1937" y="1178"/>
                    </a:lnTo>
                    <a:lnTo>
                      <a:pt x="1801" y="1133"/>
                    </a:lnTo>
                    <a:lnTo>
                      <a:pt x="1808" y="1088"/>
                    </a:lnTo>
                    <a:lnTo>
                      <a:pt x="1812" y="1041"/>
                    </a:lnTo>
                    <a:lnTo>
                      <a:pt x="1956" y="1034"/>
                    </a:lnTo>
                  </a:path>
                </a:pathLst>
              </a:custGeom>
              <a:gradFill rotWithShape="1">
                <a:gsLst>
                  <a:gs pos="0">
                    <a:srgbClr val="8497E6"/>
                  </a:gs>
                  <a:gs pos="50000">
                    <a:srgbClr val="C3CCF3"/>
                  </a:gs>
                  <a:gs pos="100000">
                    <a:srgbClr val="8497E6"/>
                  </a:gs>
                </a:gsLst>
                <a:lin ang="2700000" scaled="1"/>
              </a:gradFill>
              <a:ln w="9525">
                <a:round/>
                <a:headEnd/>
                <a:tailEnd/>
              </a:ln>
              <a:effectLst/>
              <a:scene3d>
                <a:camera prst="legacyPerspectiveFront">
                  <a:rot lat="20099998" lon="1500000" rev="0"/>
                </a:camera>
                <a:lightRig rig="legacyFlat4" dir="b"/>
              </a:scene3d>
              <a:sp3d extrusionH="608000" prstMaterial="legacyMatte">
                <a:bevelT w="13500" h="13500" prst="angle"/>
                <a:bevelB w="13500" h="13500" prst="angle"/>
                <a:extrusionClr>
                  <a:srgbClr val="8497E6"/>
                </a:extrusionClr>
                <a:contourClr>
                  <a:srgbClr val="8497E6"/>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endParaRPr lang="en-US"/>
              </a:p>
            </p:txBody>
          </p:sp>
          <p:sp>
            <p:nvSpPr>
              <p:cNvPr id="4108" name="Oval 19"/>
              <p:cNvSpPr>
                <a:spLocks noChangeArrowheads="1"/>
              </p:cNvSpPr>
              <p:nvPr/>
            </p:nvSpPr>
            <p:spPr bwMode="gray">
              <a:xfrm rot="2506802">
                <a:off x="2663" y="1839"/>
                <a:ext cx="1008" cy="1248"/>
              </a:xfrm>
              <a:prstGeom prst="ellipse">
                <a:avLst/>
              </a:prstGeom>
              <a:gradFill rotWithShape="1">
                <a:gsLst>
                  <a:gs pos="0">
                    <a:srgbClr val="525252"/>
                  </a:gs>
                  <a:gs pos="50000">
                    <a:srgbClr val="B2B2B2"/>
                  </a:gs>
                  <a:gs pos="100000">
                    <a:srgbClr val="52525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4109" name="Oval 20"/>
              <p:cNvSpPr>
                <a:spLocks noChangeArrowheads="1"/>
              </p:cNvSpPr>
              <p:nvPr/>
            </p:nvSpPr>
            <p:spPr bwMode="gray">
              <a:xfrm rot="2506802">
                <a:off x="2837" y="1961"/>
                <a:ext cx="797" cy="1156"/>
              </a:xfrm>
              <a:prstGeom prst="ellipse">
                <a:avLst/>
              </a:prstGeom>
              <a:solidFill>
                <a:schemeClr val="bg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grpSp>
        <p:sp>
          <p:nvSpPr>
            <p:cNvPr id="5141" name="Text Box 21"/>
            <p:cNvSpPr txBox="1">
              <a:spLocks noChangeArrowheads="1"/>
            </p:cNvSpPr>
            <p:nvPr/>
          </p:nvSpPr>
          <p:spPr bwMode="gray">
            <a:xfrm>
              <a:off x="2163" y="1608"/>
              <a:ext cx="723" cy="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1">
              <a:spAutoFit/>
            </a:bodyPr>
            <a:lstStyle>
              <a:lvl1pPr>
                <a:defRPr>
                  <a:solidFill>
                    <a:schemeClr val="tx1"/>
                  </a:solidFill>
                  <a:latin typeface="Arial" charset="0"/>
                </a:defRPr>
              </a:lvl1pPr>
              <a:lvl2pPr marL="114300">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lvl="1">
                <a:lnSpc>
                  <a:spcPct val="90000"/>
                </a:lnSpc>
                <a:buFont typeface="Courier New" pitchFamily="49" charset="0"/>
                <a:buNone/>
                <a:defRPr/>
              </a:pPr>
              <a:r>
                <a:rPr lang="en-US" sz="2000" b="1" dirty="0" smtClean="0"/>
                <a:t>    Inference</a:t>
              </a:r>
            </a:p>
            <a:p>
              <a:pPr lvl="1">
                <a:lnSpc>
                  <a:spcPct val="90000"/>
                </a:lnSpc>
                <a:buFont typeface="Courier New" pitchFamily="49" charset="0"/>
                <a:buNone/>
                <a:defRPr/>
              </a:pPr>
              <a:r>
                <a:rPr lang="en-US" sz="1400" b="1" dirty="0" smtClean="0"/>
                <a:t>High-throughput</a:t>
              </a:r>
            </a:p>
            <a:p>
              <a:pPr lvl="1">
                <a:lnSpc>
                  <a:spcPct val="90000"/>
                </a:lnSpc>
                <a:buFont typeface="Courier New" pitchFamily="49" charset="0"/>
                <a:buNone/>
                <a:defRPr/>
              </a:pPr>
              <a:r>
                <a:rPr lang="en-US" sz="1400" b="1" dirty="0" err="1" smtClean="0"/>
                <a:t>Expeditive</a:t>
              </a:r>
              <a:r>
                <a:rPr lang="en-US" sz="1400" b="1" dirty="0" smtClean="0"/>
                <a:t>,</a:t>
              </a:r>
            </a:p>
            <a:p>
              <a:pPr lvl="1">
                <a:lnSpc>
                  <a:spcPct val="90000"/>
                </a:lnSpc>
                <a:buFont typeface="Courier New" pitchFamily="49" charset="0"/>
                <a:buNone/>
                <a:defRPr/>
              </a:pPr>
              <a:r>
                <a:rPr lang="en-US" sz="1400" b="1" dirty="0" smtClean="0"/>
                <a:t>Adaptive</a:t>
              </a:r>
            </a:p>
          </p:txBody>
        </p:sp>
        <p:sp>
          <p:nvSpPr>
            <p:cNvPr id="5142" name="Text Box 22"/>
            <p:cNvSpPr txBox="1">
              <a:spLocks noChangeArrowheads="1"/>
            </p:cNvSpPr>
            <p:nvPr/>
          </p:nvSpPr>
          <p:spPr bwMode="gray">
            <a:xfrm>
              <a:off x="2413" y="2820"/>
              <a:ext cx="1097" cy="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defRPr/>
              </a:pPr>
              <a:r>
                <a:rPr lang="en-US" sz="2000" b="1" dirty="0">
                  <a:latin typeface="Arial" charset="0"/>
                </a:rPr>
                <a:t>    </a:t>
              </a:r>
              <a:r>
                <a:rPr lang="en-US" sz="2000" b="1" dirty="0" smtClean="0">
                  <a:latin typeface="Arial" charset="0"/>
                </a:rPr>
                <a:t>Representation</a:t>
              </a:r>
            </a:p>
            <a:p>
              <a:pPr algn="ctr">
                <a:lnSpc>
                  <a:spcPct val="90000"/>
                </a:lnSpc>
                <a:defRPr/>
              </a:pPr>
              <a:r>
                <a:rPr lang="en-US" sz="1400" b="1" dirty="0" smtClean="0">
                  <a:latin typeface="Arial" charset="0"/>
                </a:rPr>
                <a:t>Incompleteness</a:t>
              </a:r>
            </a:p>
            <a:p>
              <a:pPr algn="ctr">
                <a:lnSpc>
                  <a:spcPct val="90000"/>
                </a:lnSpc>
                <a:defRPr/>
              </a:pPr>
              <a:r>
                <a:rPr lang="en-US" sz="1400" b="1" dirty="0" smtClean="0">
                  <a:latin typeface="Arial" charset="0"/>
                </a:rPr>
                <a:t>(space, time, </a:t>
              </a:r>
            </a:p>
            <a:p>
              <a:pPr algn="ctr">
                <a:lnSpc>
                  <a:spcPct val="90000"/>
                </a:lnSpc>
                <a:defRPr/>
              </a:pPr>
              <a:r>
                <a:rPr lang="en-US" sz="1400" b="1" dirty="0">
                  <a:latin typeface="Arial" charset="0"/>
                </a:rPr>
                <a:t>m</a:t>
              </a:r>
              <a:r>
                <a:rPr lang="en-US" sz="1400" b="1" dirty="0" smtClean="0">
                  <a:latin typeface="Arial" charset="0"/>
                </a:rPr>
                <a:t>easure)</a:t>
              </a:r>
              <a:endParaRPr lang="en-US" sz="1200" b="1" dirty="0">
                <a:latin typeface="Arial" charset="0"/>
              </a:endParaRPr>
            </a:p>
          </p:txBody>
        </p:sp>
        <p:sp>
          <p:nvSpPr>
            <p:cNvPr id="5143" name="Text Box 23"/>
            <p:cNvSpPr txBox="1">
              <a:spLocks noChangeArrowheads="1"/>
            </p:cNvSpPr>
            <p:nvPr/>
          </p:nvSpPr>
          <p:spPr bwMode="gray">
            <a:xfrm>
              <a:off x="3366" y="1685"/>
              <a:ext cx="623"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b="1" dirty="0">
                  <a:latin typeface="Arial" charset="0"/>
                </a:rPr>
                <a:t>  </a:t>
              </a:r>
              <a:r>
                <a:rPr lang="en-US" b="1" dirty="0" smtClean="0">
                  <a:latin typeface="Arial" charset="0"/>
                </a:rPr>
                <a:t>Modeling</a:t>
              </a:r>
            </a:p>
            <a:p>
              <a:pPr>
                <a:defRPr/>
              </a:pPr>
              <a:r>
                <a:rPr lang="en-US" sz="1100" b="1" dirty="0" smtClean="0">
                  <a:latin typeface="Arial" charset="0"/>
                </a:rPr>
                <a:t>Constraints, Bio,</a:t>
              </a:r>
            </a:p>
            <a:p>
              <a:pPr>
                <a:defRPr/>
              </a:pPr>
              <a:r>
                <a:rPr lang="en-US" sz="1100" b="1" dirty="0" smtClean="0">
                  <a:latin typeface="Arial" charset="0"/>
                </a:rPr>
                <a:t> Optimization,</a:t>
              </a:r>
            </a:p>
            <a:p>
              <a:pPr>
                <a:defRPr/>
              </a:pPr>
              <a:r>
                <a:rPr lang="en-US" sz="1100" b="1" dirty="0" smtClean="0">
                  <a:latin typeface="Arial" charset="0"/>
                </a:rPr>
                <a:t> Computation</a:t>
              </a:r>
            </a:p>
          </p:txBody>
        </p:sp>
      </p:grpSp>
      <p:sp>
        <p:nvSpPr>
          <p:cNvPr id="2" name="TextBox 1"/>
          <p:cNvSpPr txBox="1"/>
          <p:nvPr/>
        </p:nvSpPr>
        <p:spPr>
          <a:xfrm>
            <a:off x="180071" y="291763"/>
            <a:ext cx="4318811" cy="646331"/>
          </a:xfrm>
          <a:prstGeom prst="rect">
            <a:avLst/>
          </a:prstGeom>
          <a:noFill/>
        </p:spPr>
        <p:txBody>
          <a:bodyPr wrap="none" rtlCol="0">
            <a:spAutoFit/>
          </a:bodyPr>
          <a:lstStyle/>
          <a:p>
            <a:r>
              <a:rPr lang="en-US" sz="3600" dirty="0">
                <a:solidFill>
                  <a:srgbClr val="FFFFCC"/>
                </a:solidFill>
                <a:effectLst>
                  <a:outerShdw blurRad="38100" dist="38100" dir="2700000" algn="tl">
                    <a:srgbClr val="000000">
                      <a:alpha val="43137"/>
                    </a:srgbClr>
                  </a:outerShdw>
                </a:effectLst>
                <a:latin typeface="Palatino Linotype" pitchFamily="18" charset="0"/>
                <a:cs typeface="Arial" pitchFamily="34" charset="0"/>
              </a:rPr>
              <a:t>Big Data Challenges</a:t>
            </a:r>
          </a:p>
        </p:txBody>
      </p:sp>
    </p:spTree>
    <p:extLst>
      <p:ext uri="{BB962C8B-B14F-4D97-AF65-F5344CB8AC3E}">
        <p14:creationId xmlns:p14="http://schemas.microsoft.com/office/powerpoint/2010/main" val="136511976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bwMode="auto">
          <a:xfrm>
            <a:off x="76201" y="221485"/>
            <a:ext cx="9013364" cy="60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indent="0" eaLnBrk="0" fontAlgn="t" hangingPunct="0">
              <a:spcBef>
                <a:spcPct val="20000"/>
              </a:spcBef>
              <a:buNone/>
              <a:defRPr sz="2500">
                <a:solidFill>
                  <a:srgbClr val="FFFFCC"/>
                </a:solidFill>
                <a:effectLst>
                  <a:outerShdw blurRad="38100" dist="38100" dir="2700000" algn="tl">
                    <a:srgbClr val="000000">
                      <a:alpha val="43137"/>
                    </a:srgbClr>
                  </a:outerShdw>
                </a:effectLst>
                <a:latin typeface="Palatino Linotype" pitchFamily="18" charset="0"/>
                <a:cs typeface="Arial" pitchFamily="34" charset="0"/>
              </a:defRPr>
            </a:lvl1pPr>
            <a:lvl2pPr indent="0" algn="ctr" eaLnBrk="0" hangingPunct="0">
              <a:spcBef>
                <a:spcPct val="20000"/>
              </a:spcBef>
              <a:buNone/>
              <a:defRPr sz="2800">
                <a:latin typeface="+mn-lt"/>
              </a:defRPr>
            </a:lvl2pPr>
            <a:lvl3pPr indent="0" algn="ctr" eaLnBrk="0" hangingPunct="0">
              <a:spcBef>
                <a:spcPct val="20000"/>
              </a:spcBef>
              <a:buNone/>
              <a:defRPr sz="2400">
                <a:latin typeface="+mn-lt"/>
              </a:defRPr>
            </a:lvl3pPr>
            <a:lvl4pPr indent="0" algn="ctr" eaLnBrk="0" hangingPunct="0">
              <a:spcBef>
                <a:spcPct val="20000"/>
              </a:spcBef>
              <a:buNone/>
              <a:defRPr sz="2000">
                <a:latin typeface="+mn-lt"/>
              </a:defRPr>
            </a:lvl4pPr>
            <a:lvl5pPr indent="0" algn="ctr" eaLnBrk="0" hangingPunct="0">
              <a:spcBef>
                <a:spcPct val="20000"/>
              </a:spcBef>
              <a:buNone/>
              <a:defRPr sz="2000">
                <a:latin typeface="+mn-lt"/>
              </a:defRPr>
            </a:lvl5pPr>
            <a:lvl6pPr indent="0" algn="ctr" fontAlgn="base">
              <a:spcBef>
                <a:spcPct val="20000"/>
              </a:spcBef>
              <a:spcAft>
                <a:spcPct val="0"/>
              </a:spcAft>
              <a:buNone/>
              <a:defRPr sz="2000">
                <a:latin typeface="+mn-lt"/>
              </a:defRPr>
            </a:lvl6pPr>
            <a:lvl7pPr indent="0" algn="ctr" fontAlgn="base">
              <a:spcBef>
                <a:spcPct val="20000"/>
              </a:spcBef>
              <a:spcAft>
                <a:spcPct val="0"/>
              </a:spcAft>
              <a:buNone/>
              <a:defRPr sz="2000">
                <a:latin typeface="+mn-lt"/>
              </a:defRPr>
            </a:lvl7pPr>
            <a:lvl8pPr indent="0" algn="ctr" fontAlgn="base">
              <a:spcBef>
                <a:spcPct val="20000"/>
              </a:spcBef>
              <a:spcAft>
                <a:spcPct val="0"/>
              </a:spcAft>
              <a:buNone/>
              <a:defRPr sz="2000">
                <a:latin typeface="+mn-lt"/>
              </a:defRPr>
            </a:lvl8pPr>
            <a:lvl9pPr indent="0" algn="ctr" fontAlgn="base">
              <a:spcBef>
                <a:spcPct val="20000"/>
              </a:spcBef>
              <a:spcAft>
                <a:spcPct val="0"/>
              </a:spcAft>
              <a:buNone/>
              <a:defRPr sz="2000">
                <a:latin typeface="+mn-lt"/>
              </a:defRPr>
            </a:lvl9pPr>
          </a:lstStyle>
          <a:p>
            <a:pPr algn="ctr"/>
            <a:r>
              <a:rPr lang="en-US" sz="2800" dirty="0" smtClean="0">
                <a:effectLst/>
              </a:rPr>
              <a:t>Energy &amp; Life-Span of Big Data </a:t>
            </a:r>
          </a:p>
          <a:p>
            <a:endParaRPr lang="en-US" sz="1600" b="1" dirty="0" smtClean="0">
              <a:solidFill>
                <a:srgbClr val="33CC33"/>
              </a:solidFill>
              <a:effectLst/>
            </a:endParaRPr>
          </a:p>
          <a:p>
            <a:pPr marL="461963" indent="-461963"/>
            <a:r>
              <a:rPr lang="en-US" sz="1600" b="1" dirty="0" smtClean="0">
                <a:solidFill>
                  <a:srgbClr val="33CC33"/>
                </a:solidFill>
                <a:effectLst/>
              </a:rPr>
              <a:t>Energy</a:t>
            </a:r>
            <a:r>
              <a:rPr lang="en-US" sz="1600" dirty="0" smtClean="0">
                <a:solidFill>
                  <a:srgbClr val="33CC33"/>
                </a:solidFill>
                <a:effectLst/>
              </a:rPr>
              <a:t> </a:t>
            </a:r>
            <a:r>
              <a:rPr lang="en-US" sz="1600" dirty="0">
                <a:solidFill>
                  <a:srgbClr val="33CC33"/>
                </a:solidFill>
                <a:effectLst/>
              </a:rPr>
              <a:t>encapsulates the holistic information content included in the </a:t>
            </a:r>
            <a:r>
              <a:rPr lang="en-US" sz="1600" dirty="0" smtClean="0">
                <a:solidFill>
                  <a:srgbClr val="33CC33"/>
                </a:solidFill>
                <a:effectLst/>
              </a:rPr>
              <a:t>data (exponentially increasing with time), which may </a:t>
            </a:r>
            <a:r>
              <a:rPr lang="en-US" sz="1600" dirty="0">
                <a:solidFill>
                  <a:srgbClr val="33CC33"/>
                </a:solidFill>
                <a:effectLst/>
              </a:rPr>
              <a:t>often represent a significant portion of the joint distribution of the underlying </a:t>
            </a:r>
            <a:r>
              <a:rPr lang="en-US" sz="1600" dirty="0" smtClean="0">
                <a:solidFill>
                  <a:srgbClr val="33CC33"/>
                </a:solidFill>
                <a:effectLst/>
              </a:rPr>
              <a:t>process </a:t>
            </a:r>
          </a:p>
          <a:p>
            <a:r>
              <a:rPr lang="en-US" sz="1600" b="1" dirty="0" smtClean="0">
                <a:solidFill>
                  <a:srgbClr val="33CC33"/>
                </a:solidFill>
                <a:effectLst/>
              </a:rPr>
              <a:t>Life-span</a:t>
            </a:r>
            <a:r>
              <a:rPr lang="en-US" sz="1600" dirty="0" smtClean="0">
                <a:solidFill>
                  <a:srgbClr val="33CC33"/>
                </a:solidFill>
                <a:effectLst/>
              </a:rPr>
              <a:t> refers to the relevance and importance of the Data (exponentially decreasing with time)</a:t>
            </a:r>
            <a:endParaRPr lang="en-US" sz="1600" dirty="0">
              <a:solidFill>
                <a:srgbClr val="33CC33"/>
              </a:solidFill>
            </a:endParaRPr>
          </a:p>
        </p:txBody>
      </p:sp>
      <p:grpSp>
        <p:nvGrpSpPr>
          <p:cNvPr id="5" name="Group 4"/>
          <p:cNvGrpSpPr/>
          <p:nvPr/>
        </p:nvGrpSpPr>
        <p:grpSpPr>
          <a:xfrm>
            <a:off x="228600" y="2177226"/>
            <a:ext cx="8534400" cy="4064033"/>
            <a:chOff x="228600" y="1528294"/>
            <a:chExt cx="8534400" cy="4064033"/>
          </a:xfrm>
        </p:grpSpPr>
        <p:pic>
          <p:nvPicPr>
            <p:cNvPr id="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8874" t="13480" r="3614" b="9183"/>
            <a:stretch/>
          </p:blipFill>
          <p:spPr bwMode="auto">
            <a:xfrm>
              <a:off x="228600" y="1578429"/>
              <a:ext cx="8479972" cy="3918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030163" y="5130662"/>
              <a:ext cx="817853" cy="461665"/>
            </a:xfrm>
            <a:prstGeom prst="rect">
              <a:avLst/>
            </a:prstGeom>
            <a:noFill/>
          </p:spPr>
          <p:txBody>
            <a:bodyPr wrap="none" rtlCol="0">
              <a:spAutoFit/>
            </a:bodyPr>
            <a:lstStyle/>
            <a:p>
              <a:r>
                <a:rPr lang="en-US" sz="2400" b="1" dirty="0" smtClean="0"/>
                <a:t>Time</a:t>
              </a:r>
              <a:endParaRPr lang="en-US" sz="2400" b="1" dirty="0"/>
            </a:p>
          </p:txBody>
        </p:sp>
        <p:cxnSp>
          <p:nvCxnSpPr>
            <p:cNvPr id="8" name="Straight Arrow Connector 7"/>
            <p:cNvCxnSpPr/>
            <p:nvPr/>
          </p:nvCxnSpPr>
          <p:spPr>
            <a:xfrm flipV="1">
              <a:off x="228600" y="1528294"/>
              <a:ext cx="0" cy="3692634"/>
            </a:xfrm>
            <a:prstGeom prst="straightConnector1">
              <a:avLst/>
            </a:prstGeom>
            <a:ln w="57150">
              <a:tailEnd type="arrow"/>
            </a:ln>
          </p:spPr>
          <p:style>
            <a:lnRef idx="2">
              <a:schemeClr val="accent5"/>
            </a:lnRef>
            <a:fillRef idx="0">
              <a:schemeClr val="accent5"/>
            </a:fillRef>
            <a:effectRef idx="1">
              <a:schemeClr val="accent5"/>
            </a:effectRef>
            <a:fontRef idx="minor">
              <a:schemeClr val="tx1"/>
            </a:fontRef>
          </p:style>
        </p:cxnSp>
        <p:cxnSp>
          <p:nvCxnSpPr>
            <p:cNvPr id="9" name="Straight Arrow Connector 8"/>
            <p:cNvCxnSpPr/>
            <p:nvPr/>
          </p:nvCxnSpPr>
          <p:spPr>
            <a:xfrm>
              <a:off x="228600" y="5181600"/>
              <a:ext cx="8534400" cy="0"/>
            </a:xfrm>
            <a:prstGeom prst="straightConnector1">
              <a:avLst/>
            </a:prstGeom>
            <a:ln w="57150">
              <a:tailEnd type="arrow"/>
            </a:ln>
          </p:spPr>
          <p:style>
            <a:lnRef idx="2">
              <a:schemeClr val="accent5"/>
            </a:lnRef>
            <a:fillRef idx="0">
              <a:schemeClr val="accent5"/>
            </a:fillRef>
            <a:effectRef idx="1">
              <a:schemeClr val="accent5"/>
            </a:effectRef>
            <a:fontRef idx="minor">
              <a:schemeClr val="tx1"/>
            </a:fontRef>
          </p:style>
        </p:cxnSp>
        <p:cxnSp>
          <p:nvCxnSpPr>
            <p:cNvPr id="10" name="Straight Connector 9"/>
            <p:cNvCxnSpPr/>
            <p:nvPr/>
          </p:nvCxnSpPr>
          <p:spPr>
            <a:xfrm>
              <a:off x="618993" y="1745226"/>
              <a:ext cx="609600" cy="0"/>
            </a:xfrm>
            <a:prstGeom prst="line">
              <a:avLst/>
            </a:prstGeom>
          </p:spPr>
          <p:style>
            <a:lnRef idx="3">
              <a:schemeClr val="dk1"/>
            </a:lnRef>
            <a:fillRef idx="0">
              <a:schemeClr val="dk1"/>
            </a:fillRef>
            <a:effectRef idx="2">
              <a:schemeClr val="dk1"/>
            </a:effectRef>
            <a:fontRef idx="minor">
              <a:schemeClr val="tx1"/>
            </a:fontRef>
          </p:style>
        </p:cxnSp>
        <p:grpSp>
          <p:nvGrpSpPr>
            <p:cNvPr id="11" name="Group 10"/>
            <p:cNvGrpSpPr/>
            <p:nvPr/>
          </p:nvGrpSpPr>
          <p:grpSpPr>
            <a:xfrm>
              <a:off x="609600" y="2362200"/>
              <a:ext cx="609600" cy="914400"/>
              <a:chOff x="609600" y="1676400"/>
              <a:chExt cx="609600" cy="914400"/>
            </a:xfrm>
          </p:grpSpPr>
          <p:cxnSp>
            <p:nvCxnSpPr>
              <p:cNvPr id="27" name="Straight Connector 26"/>
              <p:cNvCxnSpPr/>
              <p:nvPr/>
            </p:nvCxnSpPr>
            <p:spPr>
              <a:xfrm>
                <a:off x="609600" y="1676400"/>
                <a:ext cx="60960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a:off x="609600" y="1981200"/>
                <a:ext cx="609600" cy="0"/>
              </a:xfrm>
              <a:prstGeom prst="line">
                <a:avLst/>
              </a:prstGeom>
              <a:ln>
                <a:solidFill>
                  <a:srgbClr val="0066FF"/>
                </a:solidFill>
              </a:ln>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a:off x="609600" y="2286000"/>
                <a:ext cx="609600" cy="0"/>
              </a:xfrm>
              <a:prstGeom prst="line">
                <a:avLst/>
              </a:prstGeom>
              <a:ln>
                <a:solidFill>
                  <a:srgbClr val="00B050"/>
                </a:solidFill>
              </a:ln>
            </p:spPr>
            <p:style>
              <a:lnRef idx="3">
                <a:schemeClr val="dk1"/>
              </a:lnRef>
              <a:fillRef idx="0">
                <a:schemeClr val="dk1"/>
              </a:fillRef>
              <a:effectRef idx="2">
                <a:schemeClr val="dk1"/>
              </a:effectRef>
              <a:fontRef idx="minor">
                <a:schemeClr val="tx1"/>
              </a:fontRef>
            </p:style>
          </p:cxnSp>
          <p:cxnSp>
            <p:nvCxnSpPr>
              <p:cNvPr id="30" name="Straight Connector 29"/>
              <p:cNvCxnSpPr/>
              <p:nvPr/>
            </p:nvCxnSpPr>
            <p:spPr>
              <a:xfrm>
                <a:off x="609600" y="2590800"/>
                <a:ext cx="609600" cy="0"/>
              </a:xfrm>
              <a:prstGeom prst="line">
                <a:avLst/>
              </a:prstGeom>
              <a:ln>
                <a:solidFill>
                  <a:srgbClr val="FFFF00"/>
                </a:solidFill>
              </a:ln>
            </p:spPr>
            <p:style>
              <a:lnRef idx="3">
                <a:schemeClr val="dk1"/>
              </a:lnRef>
              <a:fillRef idx="0">
                <a:schemeClr val="dk1"/>
              </a:fillRef>
              <a:effectRef idx="2">
                <a:schemeClr val="dk1"/>
              </a:effectRef>
              <a:fontRef idx="minor">
                <a:schemeClr val="tx1"/>
              </a:fontRef>
            </p:style>
          </p:cxnSp>
        </p:grpSp>
        <p:sp>
          <p:nvSpPr>
            <p:cNvPr id="12" name="TextBox 11"/>
            <p:cNvSpPr txBox="1"/>
            <p:nvPr/>
          </p:nvSpPr>
          <p:spPr>
            <a:xfrm>
              <a:off x="1327718" y="1528294"/>
              <a:ext cx="6018892" cy="461665"/>
            </a:xfrm>
            <a:prstGeom prst="rect">
              <a:avLst/>
            </a:prstGeom>
            <a:noFill/>
          </p:spPr>
          <p:txBody>
            <a:bodyPr wrap="none" rtlCol="0">
              <a:spAutoFit/>
            </a:bodyPr>
            <a:lstStyle/>
            <a:p>
              <a:r>
                <a:rPr lang="en-US" dirty="0" smtClean="0"/>
                <a:t>Exponential Growth of Big </a:t>
              </a:r>
              <a:r>
                <a:rPr lang="en-US" dirty="0"/>
                <a:t>Data </a:t>
              </a:r>
              <a:r>
                <a:rPr lang="en-US" dirty="0" smtClean="0"/>
                <a:t>(</a:t>
              </a:r>
              <a:r>
                <a:rPr lang="en-US" dirty="0"/>
                <a:t>Size, Complexity, Importance)</a:t>
              </a:r>
              <a:endParaRPr lang="en-US" sz="2400" b="1" dirty="0"/>
            </a:p>
          </p:txBody>
        </p:sp>
        <p:sp>
          <p:nvSpPr>
            <p:cNvPr id="13" name="TextBox 12"/>
            <p:cNvSpPr txBox="1"/>
            <p:nvPr/>
          </p:nvSpPr>
          <p:spPr>
            <a:xfrm>
              <a:off x="533400" y="1916668"/>
              <a:ext cx="4122667" cy="369332"/>
            </a:xfrm>
            <a:prstGeom prst="rect">
              <a:avLst/>
            </a:prstGeom>
            <a:noFill/>
          </p:spPr>
          <p:txBody>
            <a:bodyPr wrap="none" rtlCol="0">
              <a:spAutoFit/>
            </a:bodyPr>
            <a:lstStyle/>
            <a:p>
              <a:r>
                <a:rPr lang="en-US" dirty="0" smtClean="0"/>
                <a:t>Exponential Value Decay of </a:t>
              </a:r>
              <a:r>
                <a:rPr lang="en-US" i="1" dirty="0" smtClean="0"/>
                <a:t>Static</a:t>
              </a:r>
              <a:r>
                <a:rPr lang="en-US" dirty="0" smtClean="0"/>
                <a:t> Big Data</a:t>
              </a:r>
              <a:endParaRPr lang="en-US" sz="2400" b="1" dirty="0"/>
            </a:p>
          </p:txBody>
        </p:sp>
        <p:sp>
          <p:nvSpPr>
            <p:cNvPr id="14" name="TextBox 13"/>
            <p:cNvSpPr txBox="1"/>
            <p:nvPr/>
          </p:nvSpPr>
          <p:spPr>
            <a:xfrm>
              <a:off x="2094810" y="2634734"/>
              <a:ext cx="2172390" cy="369332"/>
            </a:xfrm>
            <a:prstGeom prst="rect">
              <a:avLst/>
            </a:prstGeom>
            <a:noFill/>
          </p:spPr>
          <p:txBody>
            <a:bodyPr wrap="none" rtlCol="0">
              <a:spAutoFit/>
            </a:bodyPr>
            <a:lstStyle/>
            <a:p>
              <a:r>
                <a:rPr lang="en-US" dirty="0" smtClean="0"/>
                <a:t>Time of Data Fixation</a:t>
              </a:r>
              <a:endParaRPr lang="en-US" sz="2400" b="1" dirty="0"/>
            </a:p>
          </p:txBody>
        </p:sp>
        <p:sp>
          <p:nvSpPr>
            <p:cNvPr id="17" name="TextBox 16"/>
            <p:cNvSpPr txBox="1"/>
            <p:nvPr/>
          </p:nvSpPr>
          <p:spPr>
            <a:xfrm>
              <a:off x="1219200" y="2209800"/>
              <a:ext cx="646331" cy="369332"/>
            </a:xfrm>
            <a:prstGeom prst="rect">
              <a:avLst/>
            </a:prstGeom>
            <a:noFill/>
          </p:spPr>
          <p:txBody>
            <a:bodyPr wrap="none" rtlCol="0">
              <a:spAutoFit/>
            </a:bodyPr>
            <a:lstStyle/>
            <a:p>
              <a:r>
                <a:rPr lang="en-US" dirty="0" smtClean="0"/>
                <a:t>T=10</a:t>
              </a:r>
              <a:endParaRPr lang="en-US" sz="2400" b="1" dirty="0"/>
            </a:p>
          </p:txBody>
        </p:sp>
        <p:sp>
          <p:nvSpPr>
            <p:cNvPr id="18" name="TextBox 17"/>
            <p:cNvSpPr txBox="1"/>
            <p:nvPr/>
          </p:nvSpPr>
          <p:spPr>
            <a:xfrm>
              <a:off x="1219200" y="2450068"/>
              <a:ext cx="646331" cy="369332"/>
            </a:xfrm>
            <a:prstGeom prst="rect">
              <a:avLst/>
            </a:prstGeom>
            <a:noFill/>
          </p:spPr>
          <p:txBody>
            <a:bodyPr wrap="none" rtlCol="0">
              <a:spAutoFit/>
            </a:bodyPr>
            <a:lstStyle/>
            <a:p>
              <a:r>
                <a:rPr lang="en-US" dirty="0" smtClean="0"/>
                <a:t>T=12</a:t>
              </a:r>
              <a:endParaRPr lang="en-US" sz="2400" b="1" dirty="0"/>
            </a:p>
          </p:txBody>
        </p:sp>
        <p:sp>
          <p:nvSpPr>
            <p:cNvPr id="19" name="TextBox 18"/>
            <p:cNvSpPr txBox="1"/>
            <p:nvPr/>
          </p:nvSpPr>
          <p:spPr>
            <a:xfrm>
              <a:off x="1219200" y="2754868"/>
              <a:ext cx="646331" cy="369332"/>
            </a:xfrm>
            <a:prstGeom prst="rect">
              <a:avLst/>
            </a:prstGeom>
            <a:noFill/>
          </p:spPr>
          <p:txBody>
            <a:bodyPr wrap="none" rtlCol="0">
              <a:spAutoFit/>
            </a:bodyPr>
            <a:lstStyle/>
            <a:p>
              <a:r>
                <a:rPr lang="en-US" dirty="0" smtClean="0"/>
                <a:t>T=14</a:t>
              </a:r>
              <a:endParaRPr lang="en-US" sz="2400" b="1" dirty="0"/>
            </a:p>
          </p:txBody>
        </p:sp>
        <p:sp>
          <p:nvSpPr>
            <p:cNvPr id="20" name="TextBox 19"/>
            <p:cNvSpPr txBox="1"/>
            <p:nvPr/>
          </p:nvSpPr>
          <p:spPr>
            <a:xfrm>
              <a:off x="1219200" y="3048000"/>
              <a:ext cx="646331" cy="369332"/>
            </a:xfrm>
            <a:prstGeom prst="rect">
              <a:avLst/>
            </a:prstGeom>
            <a:noFill/>
          </p:spPr>
          <p:txBody>
            <a:bodyPr wrap="none" rtlCol="0">
              <a:spAutoFit/>
            </a:bodyPr>
            <a:lstStyle/>
            <a:p>
              <a:r>
                <a:rPr lang="en-US" dirty="0" smtClean="0"/>
                <a:t>T=16</a:t>
              </a:r>
              <a:endParaRPr lang="en-US" sz="2400" b="1" dirty="0"/>
            </a:p>
          </p:txBody>
        </p:sp>
        <p:sp>
          <p:nvSpPr>
            <p:cNvPr id="21" name="Right Brace 20"/>
            <p:cNvSpPr/>
            <p:nvPr/>
          </p:nvSpPr>
          <p:spPr>
            <a:xfrm>
              <a:off x="1789021" y="2297668"/>
              <a:ext cx="268379" cy="1055132"/>
            </a:xfrm>
            <a:prstGeom prst="rightBrace">
              <a:avLst>
                <a:gd name="adj1" fmla="val 12295"/>
                <a:gd name="adj2" fmla="val 48992"/>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2" name="TextBox 21"/>
            <p:cNvSpPr txBox="1"/>
            <p:nvPr/>
          </p:nvSpPr>
          <p:spPr>
            <a:xfrm>
              <a:off x="1149935" y="3886200"/>
              <a:ext cx="1409360" cy="646331"/>
            </a:xfrm>
            <a:prstGeom prst="rect">
              <a:avLst/>
            </a:prstGeom>
            <a:noFill/>
          </p:spPr>
          <p:txBody>
            <a:bodyPr wrap="none" rtlCol="0">
              <a:spAutoFit/>
            </a:bodyPr>
            <a:lstStyle/>
            <a:p>
              <a:r>
                <a:rPr lang="en-US" dirty="0" smtClean="0"/>
                <a:t>Data Fixation</a:t>
              </a:r>
            </a:p>
            <a:p>
              <a:r>
                <a:rPr lang="en-US" dirty="0" smtClean="0"/>
                <a:t>Time Points</a:t>
              </a:r>
              <a:endParaRPr lang="en-US" sz="2400" b="1" dirty="0"/>
            </a:p>
          </p:txBody>
        </p:sp>
        <p:cxnSp>
          <p:nvCxnSpPr>
            <p:cNvPr id="23" name="Straight Arrow Connector 22"/>
            <p:cNvCxnSpPr/>
            <p:nvPr/>
          </p:nvCxnSpPr>
          <p:spPr>
            <a:xfrm>
              <a:off x="2382153" y="4255532"/>
              <a:ext cx="1199247" cy="6212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4" name="Straight Arrow Connector 23"/>
            <p:cNvCxnSpPr/>
            <p:nvPr/>
          </p:nvCxnSpPr>
          <p:spPr>
            <a:xfrm>
              <a:off x="2382153" y="4255532"/>
              <a:ext cx="1808847" cy="5450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5" name="Straight Arrow Connector 24"/>
            <p:cNvCxnSpPr/>
            <p:nvPr/>
          </p:nvCxnSpPr>
          <p:spPr>
            <a:xfrm>
              <a:off x="2382153" y="4255532"/>
              <a:ext cx="2495359" cy="4688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Straight Arrow Connector 25"/>
            <p:cNvCxnSpPr/>
            <p:nvPr/>
          </p:nvCxnSpPr>
          <p:spPr>
            <a:xfrm>
              <a:off x="2382154" y="4255532"/>
              <a:ext cx="3104246" cy="23443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1642250" y="6331837"/>
            <a:ext cx="5509664" cy="307777"/>
          </a:xfrm>
          <a:prstGeom prst="rect">
            <a:avLst/>
          </a:prstGeom>
        </p:spPr>
        <p:txBody>
          <a:bodyPr wrap="square">
            <a:spAutoFit/>
          </a:bodyPr>
          <a:lstStyle/>
          <a:p>
            <a:r>
              <a:rPr lang="en-US" sz="1400" b="1" u="sng" dirty="0">
                <a:solidFill>
                  <a:srgbClr val="33CC33"/>
                </a:solidFill>
              </a:rPr>
              <a:t>http://www.aaas.org/news/big-data-blog-part-v-interview-dr-ivo-dinov</a:t>
            </a:r>
          </a:p>
        </p:txBody>
      </p:sp>
    </p:spTree>
    <p:extLst>
      <p:ext uri="{BB962C8B-B14F-4D97-AF65-F5344CB8AC3E}">
        <p14:creationId xmlns:p14="http://schemas.microsoft.com/office/powerpoint/2010/main" val="65850597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099" y="171450"/>
            <a:ext cx="9001125" cy="686389"/>
          </a:xfrm>
        </p:spPr>
        <p:txBody>
          <a:bodyPr/>
          <a:lstStyle/>
          <a:p>
            <a:r>
              <a:rPr lang="en-US" sz="3600" dirty="0" smtClean="0">
                <a:solidFill>
                  <a:srgbClr val="FFFFCC"/>
                </a:solidFill>
                <a:effectLst>
                  <a:outerShdw blurRad="38100" dist="38100" dir="2700000" algn="tl">
                    <a:srgbClr val="000000">
                      <a:alpha val="43137"/>
                    </a:srgbClr>
                  </a:outerShdw>
                </a:effectLst>
                <a:latin typeface="Palatino Linotype" pitchFamily="18" charset="0"/>
                <a:cs typeface="Arial" pitchFamily="34" charset="0"/>
              </a:rPr>
              <a:t>End-to-end Pipeline Workflow Solutions </a:t>
            </a:r>
            <a:endParaRPr lang="en-US" sz="3600" dirty="0">
              <a:solidFill>
                <a:srgbClr val="FFFFCC"/>
              </a:solidFill>
              <a:effectLst>
                <a:outerShdw blurRad="38100" dist="38100" dir="2700000" algn="tl">
                  <a:srgbClr val="000000">
                    <a:alpha val="43137"/>
                  </a:srgbClr>
                </a:outerShdw>
              </a:effectLst>
              <a:latin typeface="Palatino Linotype" pitchFamily="18" charset="0"/>
              <a:cs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123" y="952107"/>
            <a:ext cx="7953830" cy="5138174"/>
          </a:xfrm>
          <a:prstGeom prst="rect">
            <a:avLst/>
          </a:prstGeom>
        </p:spPr>
      </p:pic>
      <p:sp>
        <p:nvSpPr>
          <p:cNvPr id="4" name="TextBox 3"/>
          <p:cNvSpPr txBox="1"/>
          <p:nvPr/>
        </p:nvSpPr>
        <p:spPr>
          <a:xfrm>
            <a:off x="598714" y="6227411"/>
            <a:ext cx="7553799" cy="307777"/>
          </a:xfrm>
          <a:prstGeom prst="rect">
            <a:avLst/>
          </a:prstGeom>
          <a:noFill/>
        </p:spPr>
        <p:txBody>
          <a:bodyPr wrap="none" rtlCol="0">
            <a:spAutoFit/>
          </a:bodyPr>
          <a:lstStyle/>
          <a:p>
            <a:r>
              <a:rPr lang="en-US" sz="1400" dirty="0">
                <a:solidFill>
                  <a:srgbClr val="33CC33"/>
                </a:solidFill>
              </a:rPr>
              <a:t> </a:t>
            </a:r>
            <a:r>
              <a:rPr lang="en-US" sz="1400" dirty="0" smtClean="0">
                <a:solidFill>
                  <a:srgbClr val="33CC33"/>
                </a:solidFill>
              </a:rPr>
              <a:t>Dinov, </a:t>
            </a:r>
            <a:r>
              <a:rPr lang="en-US" sz="1400" i="1" dirty="0" smtClean="0">
                <a:solidFill>
                  <a:srgbClr val="33CC33"/>
                </a:solidFill>
              </a:rPr>
              <a:t>et al</a:t>
            </a:r>
            <a:r>
              <a:rPr lang="en-US" sz="1400" dirty="0" smtClean="0">
                <a:solidFill>
                  <a:srgbClr val="33CC33"/>
                </a:solidFill>
              </a:rPr>
              <a:t>., 2014, Front</a:t>
            </a:r>
            <a:r>
              <a:rPr lang="en-US" sz="1400" dirty="0">
                <a:solidFill>
                  <a:srgbClr val="33CC33"/>
                </a:solidFill>
              </a:rPr>
              <a:t>. </a:t>
            </a:r>
            <a:r>
              <a:rPr lang="en-US" sz="1400" dirty="0" err="1">
                <a:solidFill>
                  <a:srgbClr val="33CC33"/>
                </a:solidFill>
              </a:rPr>
              <a:t>Neuroinform</a:t>
            </a:r>
            <a:r>
              <a:rPr lang="en-US" sz="1400" dirty="0" smtClean="0">
                <a:solidFill>
                  <a:srgbClr val="33CC33"/>
                </a:solidFill>
              </a:rPr>
              <a:t>.;                               Dinov, </a:t>
            </a:r>
            <a:r>
              <a:rPr lang="en-US" sz="1400" i="1" dirty="0" smtClean="0">
                <a:solidFill>
                  <a:srgbClr val="33CC33"/>
                </a:solidFill>
              </a:rPr>
              <a:t>et al</a:t>
            </a:r>
            <a:r>
              <a:rPr lang="en-US" sz="1400" dirty="0" smtClean="0">
                <a:solidFill>
                  <a:srgbClr val="33CC33"/>
                </a:solidFill>
              </a:rPr>
              <a:t>., Brain Imaging &amp; Behavior, 2013</a:t>
            </a:r>
            <a:endParaRPr lang="en-US" sz="1400" dirty="0">
              <a:solidFill>
                <a:srgbClr val="33CC33"/>
              </a:solidFill>
            </a:endParaRPr>
          </a:p>
        </p:txBody>
      </p:sp>
    </p:spTree>
    <p:extLst>
      <p:ext uri="{BB962C8B-B14F-4D97-AF65-F5344CB8AC3E}">
        <p14:creationId xmlns:p14="http://schemas.microsoft.com/office/powerpoint/2010/main" val="317002331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099" y="171450"/>
            <a:ext cx="9001125" cy="686389"/>
          </a:xfrm>
        </p:spPr>
        <p:txBody>
          <a:bodyPr/>
          <a:lstStyle/>
          <a:p>
            <a:r>
              <a:rPr lang="en-US" sz="3600" dirty="0" smtClean="0">
                <a:solidFill>
                  <a:srgbClr val="FFFFCC"/>
                </a:solidFill>
                <a:effectLst>
                  <a:outerShdw blurRad="38100" dist="38100" dir="2700000" algn="tl">
                    <a:srgbClr val="000000">
                      <a:alpha val="43137"/>
                    </a:srgbClr>
                  </a:outerShdw>
                </a:effectLst>
                <a:latin typeface="Palatino Linotype" pitchFamily="18" charset="0"/>
                <a:cs typeface="Arial" pitchFamily="34" charset="0"/>
              </a:rPr>
              <a:t>End-to-end Pipeline Workflow Solutions </a:t>
            </a:r>
            <a:endParaRPr lang="en-US" sz="3600" dirty="0">
              <a:solidFill>
                <a:srgbClr val="FFFFCC"/>
              </a:solidFill>
              <a:effectLst>
                <a:outerShdw blurRad="38100" dist="38100" dir="2700000" algn="tl">
                  <a:srgbClr val="000000">
                    <a:alpha val="43137"/>
                  </a:srgbClr>
                </a:outerShdw>
              </a:effectLst>
              <a:latin typeface="Palatino Linotype" pitchFamily="18" charset="0"/>
              <a:cs typeface="Arial" pitchFamily="34" charset="0"/>
            </a:endParaRPr>
          </a:p>
        </p:txBody>
      </p:sp>
      <p:pic>
        <p:nvPicPr>
          <p:cNvPr id="4" name="Creating_A_Simple_Pipeline">
            <a:hlinkClick r:id="" action="ppaction://media"/>
          </p:cNvPr>
          <p:cNvPicPr>
            <a:picLocks noChangeAspect="1"/>
          </p:cNvPicPr>
          <p:nvPr>
            <a:videoFile r:link="rId2"/>
            <p:extLst>
              <p:ext uri="{DAA4B4D4-6D71-4841-9C94-3DE7FCFB9230}">
                <p14:media xmlns:p14="http://schemas.microsoft.com/office/powerpoint/2010/main" r:embed="rId1">
                  <p14:fade in="750" out="750"/>
                </p14:media>
              </p:ext>
            </p:extLst>
          </p:nvPr>
        </p:nvPicPr>
        <p:blipFill>
          <a:blip r:embed="rId5"/>
          <a:stretch>
            <a:fillRect/>
          </a:stretch>
        </p:blipFill>
        <p:spPr>
          <a:xfrm>
            <a:off x="708706" y="857839"/>
            <a:ext cx="7864475" cy="5105400"/>
          </a:xfrm>
          <a:prstGeom prst="rect">
            <a:avLst/>
          </a:prstGeom>
        </p:spPr>
      </p:pic>
      <p:sp>
        <p:nvSpPr>
          <p:cNvPr id="5" name="TextBox 4"/>
          <p:cNvSpPr txBox="1"/>
          <p:nvPr/>
        </p:nvSpPr>
        <p:spPr>
          <a:xfrm>
            <a:off x="598714" y="6227411"/>
            <a:ext cx="7553799" cy="307777"/>
          </a:xfrm>
          <a:prstGeom prst="rect">
            <a:avLst/>
          </a:prstGeom>
          <a:noFill/>
        </p:spPr>
        <p:txBody>
          <a:bodyPr wrap="none" rtlCol="0">
            <a:spAutoFit/>
          </a:bodyPr>
          <a:lstStyle/>
          <a:p>
            <a:r>
              <a:rPr lang="en-US" sz="1400" dirty="0">
                <a:solidFill>
                  <a:srgbClr val="33CC33"/>
                </a:solidFill>
              </a:rPr>
              <a:t> </a:t>
            </a:r>
            <a:r>
              <a:rPr lang="en-US" sz="1400" dirty="0" smtClean="0">
                <a:solidFill>
                  <a:srgbClr val="33CC33"/>
                </a:solidFill>
              </a:rPr>
              <a:t>Dinov, </a:t>
            </a:r>
            <a:r>
              <a:rPr lang="en-US" sz="1400" i="1" dirty="0" smtClean="0">
                <a:solidFill>
                  <a:srgbClr val="33CC33"/>
                </a:solidFill>
              </a:rPr>
              <a:t>et al</a:t>
            </a:r>
            <a:r>
              <a:rPr lang="en-US" sz="1400" dirty="0" smtClean="0">
                <a:solidFill>
                  <a:srgbClr val="33CC33"/>
                </a:solidFill>
              </a:rPr>
              <a:t>., 2014, Front</a:t>
            </a:r>
            <a:r>
              <a:rPr lang="en-US" sz="1400" dirty="0">
                <a:solidFill>
                  <a:srgbClr val="33CC33"/>
                </a:solidFill>
              </a:rPr>
              <a:t>. </a:t>
            </a:r>
            <a:r>
              <a:rPr lang="en-US" sz="1400" dirty="0" err="1">
                <a:solidFill>
                  <a:srgbClr val="33CC33"/>
                </a:solidFill>
              </a:rPr>
              <a:t>Neuroinform</a:t>
            </a:r>
            <a:r>
              <a:rPr lang="en-US" sz="1400" dirty="0" smtClean="0">
                <a:solidFill>
                  <a:srgbClr val="33CC33"/>
                </a:solidFill>
              </a:rPr>
              <a:t>.;                               Dinov, </a:t>
            </a:r>
            <a:r>
              <a:rPr lang="en-US" sz="1400" i="1" dirty="0" smtClean="0">
                <a:solidFill>
                  <a:srgbClr val="33CC33"/>
                </a:solidFill>
              </a:rPr>
              <a:t>et al</a:t>
            </a:r>
            <a:r>
              <a:rPr lang="en-US" sz="1400" dirty="0" smtClean="0">
                <a:solidFill>
                  <a:srgbClr val="33CC33"/>
                </a:solidFill>
              </a:rPr>
              <a:t>., Brain Imaging &amp; Behavior, 2013</a:t>
            </a:r>
            <a:endParaRPr lang="en-US" sz="1400" dirty="0">
              <a:solidFill>
                <a:srgbClr val="33CC33"/>
              </a:solidFill>
            </a:endParaRPr>
          </a:p>
        </p:txBody>
      </p:sp>
    </p:spTree>
    <p:extLst>
      <p:ext uri="{BB962C8B-B14F-4D97-AF65-F5344CB8AC3E}">
        <p14:creationId xmlns:p14="http://schemas.microsoft.com/office/powerpoint/2010/main" val="415397016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bwMode="auto">
          <a:xfrm>
            <a:off x="-9144" y="147054"/>
            <a:ext cx="9208437" cy="60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indent="0" eaLnBrk="0" fontAlgn="t" hangingPunct="0">
              <a:spcBef>
                <a:spcPct val="20000"/>
              </a:spcBef>
              <a:buNone/>
              <a:defRPr sz="2500">
                <a:solidFill>
                  <a:srgbClr val="FFFFCC"/>
                </a:solidFill>
                <a:effectLst>
                  <a:outerShdw blurRad="38100" dist="38100" dir="2700000" algn="tl">
                    <a:srgbClr val="000000">
                      <a:alpha val="43137"/>
                    </a:srgbClr>
                  </a:outerShdw>
                </a:effectLst>
                <a:latin typeface="Palatino Linotype" pitchFamily="18" charset="0"/>
                <a:cs typeface="Arial" pitchFamily="34" charset="0"/>
              </a:defRPr>
            </a:lvl1pPr>
            <a:lvl2pPr indent="0" algn="ctr" eaLnBrk="0" hangingPunct="0">
              <a:spcBef>
                <a:spcPct val="20000"/>
              </a:spcBef>
              <a:buNone/>
              <a:defRPr sz="2800">
                <a:latin typeface="+mn-lt"/>
              </a:defRPr>
            </a:lvl2pPr>
            <a:lvl3pPr indent="0" algn="ctr" eaLnBrk="0" hangingPunct="0">
              <a:spcBef>
                <a:spcPct val="20000"/>
              </a:spcBef>
              <a:buNone/>
              <a:defRPr sz="2400">
                <a:latin typeface="+mn-lt"/>
              </a:defRPr>
            </a:lvl3pPr>
            <a:lvl4pPr indent="0" algn="ctr" eaLnBrk="0" hangingPunct="0">
              <a:spcBef>
                <a:spcPct val="20000"/>
              </a:spcBef>
              <a:buNone/>
              <a:defRPr sz="2000">
                <a:latin typeface="+mn-lt"/>
              </a:defRPr>
            </a:lvl4pPr>
            <a:lvl5pPr indent="0" algn="ctr" eaLnBrk="0" hangingPunct="0">
              <a:spcBef>
                <a:spcPct val="20000"/>
              </a:spcBef>
              <a:buNone/>
              <a:defRPr sz="2000">
                <a:latin typeface="+mn-lt"/>
              </a:defRPr>
            </a:lvl5pPr>
            <a:lvl6pPr indent="0" algn="ctr" fontAlgn="base">
              <a:spcBef>
                <a:spcPct val="20000"/>
              </a:spcBef>
              <a:spcAft>
                <a:spcPct val="0"/>
              </a:spcAft>
              <a:buNone/>
              <a:defRPr sz="2000">
                <a:latin typeface="+mn-lt"/>
              </a:defRPr>
            </a:lvl6pPr>
            <a:lvl7pPr indent="0" algn="ctr" fontAlgn="base">
              <a:spcBef>
                <a:spcPct val="20000"/>
              </a:spcBef>
              <a:spcAft>
                <a:spcPct val="0"/>
              </a:spcAft>
              <a:buNone/>
              <a:defRPr sz="2000">
                <a:latin typeface="+mn-lt"/>
              </a:defRPr>
            </a:lvl7pPr>
            <a:lvl8pPr indent="0" algn="ctr" fontAlgn="base">
              <a:spcBef>
                <a:spcPct val="20000"/>
              </a:spcBef>
              <a:spcAft>
                <a:spcPct val="0"/>
              </a:spcAft>
              <a:buNone/>
              <a:defRPr sz="2000">
                <a:latin typeface="+mn-lt"/>
              </a:defRPr>
            </a:lvl8pPr>
            <a:lvl9pPr indent="0" algn="ctr" fontAlgn="base">
              <a:spcBef>
                <a:spcPct val="20000"/>
              </a:spcBef>
              <a:spcAft>
                <a:spcPct val="0"/>
              </a:spcAft>
              <a:buNone/>
              <a:defRPr sz="2000">
                <a:latin typeface="+mn-lt"/>
              </a:defRPr>
            </a:lvl9pPr>
          </a:lstStyle>
          <a:p>
            <a:pPr algn="ctr"/>
            <a:r>
              <a:rPr lang="en-US" sz="3200" dirty="0" smtClean="0"/>
              <a:t>Neurodegenerative Disease Applications:</a:t>
            </a:r>
          </a:p>
          <a:p>
            <a:pPr algn="ctr"/>
            <a:r>
              <a:rPr lang="en-US" dirty="0" smtClean="0"/>
              <a:t>Imaging-Genetic Biomarker Interactions in </a:t>
            </a:r>
            <a:r>
              <a:rPr lang="en-US" dirty="0"/>
              <a:t>Alzheimer’s Disease</a:t>
            </a:r>
          </a:p>
        </p:txBody>
      </p:sp>
      <p:sp>
        <p:nvSpPr>
          <p:cNvPr id="15" name="Content Placeholder 1"/>
          <p:cNvSpPr txBox="1">
            <a:spLocks/>
          </p:cNvSpPr>
          <p:nvPr/>
        </p:nvSpPr>
        <p:spPr bwMode="auto">
          <a:xfrm>
            <a:off x="268236" y="1310777"/>
            <a:ext cx="8648963" cy="445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algn="l"/>
            <a:r>
              <a:rPr lang="en-US" sz="2200" b="1" kern="0" dirty="0" smtClean="0">
                <a:solidFill>
                  <a:srgbClr val="33CC33"/>
                </a:solidFill>
              </a:rPr>
              <a:t>Goals</a:t>
            </a:r>
          </a:p>
          <a:p>
            <a:pPr lvl="1" algn="l"/>
            <a:r>
              <a:rPr lang="en-US" sz="2200" kern="0" dirty="0" smtClean="0">
                <a:solidFill>
                  <a:schemeClr val="bg1"/>
                </a:solidFill>
              </a:rPr>
              <a:t>Investigate AD subjects (age </a:t>
            </a:r>
            <a:r>
              <a:rPr lang="en-US" sz="2200" kern="0" dirty="0">
                <a:solidFill>
                  <a:schemeClr val="bg1"/>
                </a:solidFill>
              </a:rPr>
              <a:t>55 </a:t>
            </a:r>
            <a:r>
              <a:rPr lang="en-US" sz="2200" kern="0" dirty="0" smtClean="0">
                <a:solidFill>
                  <a:schemeClr val="bg1"/>
                </a:solidFill>
              </a:rPr>
              <a:t>– 65) using Neuroimaging </a:t>
            </a:r>
            <a:r>
              <a:rPr lang="en-US" sz="2200" kern="0" dirty="0">
                <a:solidFill>
                  <a:schemeClr val="bg1"/>
                </a:solidFill>
              </a:rPr>
              <a:t>Initiative (ADNI) database </a:t>
            </a:r>
            <a:r>
              <a:rPr lang="en-US" sz="2200" kern="0" dirty="0" smtClean="0">
                <a:solidFill>
                  <a:schemeClr val="bg1"/>
                </a:solidFill>
              </a:rPr>
              <a:t>to understand early-onset </a:t>
            </a:r>
            <a:r>
              <a:rPr lang="en-US" sz="2200" kern="0" dirty="0">
                <a:solidFill>
                  <a:schemeClr val="bg1"/>
                </a:solidFill>
              </a:rPr>
              <a:t>(EO) cognitive impairment using neuroimaging and genetics </a:t>
            </a:r>
            <a:r>
              <a:rPr lang="en-US" sz="2200" kern="0" dirty="0" smtClean="0">
                <a:solidFill>
                  <a:schemeClr val="bg1"/>
                </a:solidFill>
              </a:rPr>
              <a:t>biomarkers</a:t>
            </a:r>
          </a:p>
          <a:p>
            <a:pPr marL="0" lvl="1" algn="l"/>
            <a:r>
              <a:rPr lang="en-US" sz="2200" b="1" kern="0" dirty="0" smtClean="0">
                <a:solidFill>
                  <a:srgbClr val="33CC33"/>
                </a:solidFill>
              </a:rPr>
              <a:t>Data</a:t>
            </a:r>
          </a:p>
          <a:p>
            <a:pPr lvl="1" algn="l"/>
            <a:r>
              <a:rPr lang="en-US" sz="2200" kern="0" dirty="0" smtClean="0">
                <a:solidFill>
                  <a:schemeClr val="bg1"/>
                </a:solidFill>
              </a:rPr>
              <a:t>9 EO-AD </a:t>
            </a:r>
            <a:r>
              <a:rPr lang="en-US" sz="2200" kern="0" dirty="0">
                <a:solidFill>
                  <a:schemeClr val="bg1"/>
                </a:solidFill>
              </a:rPr>
              <a:t>and 27 </a:t>
            </a:r>
            <a:r>
              <a:rPr lang="en-US" sz="2200" kern="0" dirty="0" smtClean="0">
                <a:solidFill>
                  <a:schemeClr val="bg1"/>
                </a:solidFill>
              </a:rPr>
              <a:t>EO-MCI</a:t>
            </a:r>
          </a:p>
          <a:p>
            <a:pPr lvl="1" algn="l"/>
            <a:r>
              <a:rPr lang="en-US" sz="2200" kern="0" dirty="0" smtClean="0">
                <a:solidFill>
                  <a:schemeClr val="bg1"/>
                </a:solidFill>
              </a:rPr>
              <a:t>Derived </a:t>
            </a:r>
            <a:r>
              <a:rPr lang="en-US" sz="2200" kern="0" dirty="0">
                <a:solidFill>
                  <a:schemeClr val="bg1"/>
                </a:solidFill>
              </a:rPr>
              <a:t>15 most </a:t>
            </a:r>
            <a:r>
              <a:rPr lang="en-US" sz="2200" kern="0" dirty="0" smtClean="0">
                <a:solidFill>
                  <a:schemeClr val="bg1"/>
                </a:solidFill>
              </a:rPr>
              <a:t>impactful neuroimaging markers (out of 336 morphometry measures)</a:t>
            </a:r>
          </a:p>
          <a:p>
            <a:pPr lvl="1" algn="l"/>
            <a:r>
              <a:rPr lang="en-US" sz="2200" kern="0" dirty="0" smtClean="0">
                <a:solidFill>
                  <a:schemeClr val="bg1"/>
                </a:solidFill>
              </a:rPr>
              <a:t>Obtained 20 </a:t>
            </a:r>
            <a:r>
              <a:rPr lang="en-US" sz="2200" kern="0" dirty="0">
                <a:solidFill>
                  <a:schemeClr val="bg1"/>
                </a:solidFill>
              </a:rPr>
              <a:t>most significant single nucleotide polymorphisms (SNPs) </a:t>
            </a:r>
            <a:r>
              <a:rPr lang="en-US" sz="2200" kern="0" dirty="0" smtClean="0">
                <a:solidFill>
                  <a:schemeClr val="bg1"/>
                </a:solidFill>
              </a:rPr>
              <a:t>associated </a:t>
            </a:r>
            <a:r>
              <a:rPr lang="en-US" sz="2200" kern="0" dirty="0">
                <a:solidFill>
                  <a:schemeClr val="bg1"/>
                </a:solidFill>
              </a:rPr>
              <a:t>with specific neuroimaging </a:t>
            </a:r>
            <a:r>
              <a:rPr lang="en-US" sz="2200" kern="0" dirty="0" smtClean="0">
                <a:solidFill>
                  <a:schemeClr val="bg1"/>
                </a:solidFill>
              </a:rPr>
              <a:t>biomarkers (out of 620K SNPs)</a:t>
            </a:r>
          </a:p>
          <a:p>
            <a:pPr marL="0" lvl="1" algn="l"/>
            <a:r>
              <a:rPr lang="en-US" sz="2200" b="1" kern="0" dirty="0" smtClean="0">
                <a:solidFill>
                  <a:srgbClr val="33CC33"/>
                </a:solidFill>
              </a:rPr>
              <a:t>Approach</a:t>
            </a:r>
          </a:p>
          <a:p>
            <a:pPr lvl="1" algn="l"/>
            <a:r>
              <a:rPr lang="en-US" sz="2200" kern="0" dirty="0">
                <a:solidFill>
                  <a:schemeClr val="bg1"/>
                </a:solidFill>
              </a:rPr>
              <a:t>Global Shape Analysis (GSA) Pipeline workflow</a:t>
            </a:r>
          </a:p>
        </p:txBody>
      </p:sp>
      <p:sp>
        <p:nvSpPr>
          <p:cNvPr id="5" name="TextBox 4"/>
          <p:cNvSpPr txBox="1"/>
          <p:nvPr/>
        </p:nvSpPr>
        <p:spPr>
          <a:xfrm>
            <a:off x="1741182" y="6252111"/>
            <a:ext cx="3284509" cy="523220"/>
          </a:xfrm>
          <a:prstGeom prst="rect">
            <a:avLst/>
          </a:prstGeom>
          <a:noFill/>
        </p:spPr>
        <p:txBody>
          <a:bodyPr wrap="square" rtlCol="0">
            <a:spAutoFit/>
          </a:bodyPr>
          <a:lstStyle/>
          <a:p>
            <a:r>
              <a:rPr lang="en-US" sz="1400" i="1" dirty="0" smtClean="0">
                <a:solidFill>
                  <a:srgbClr val="33CC33"/>
                </a:solidFill>
              </a:rPr>
              <a:t>Moon, Dinov et al., 2015, Psych. </a:t>
            </a:r>
            <a:r>
              <a:rPr lang="en-US" sz="1400" i="1" dirty="0" err="1" smtClean="0">
                <a:solidFill>
                  <a:srgbClr val="33CC33"/>
                </a:solidFill>
              </a:rPr>
              <a:t>Investig</a:t>
            </a:r>
            <a:r>
              <a:rPr lang="en-US" sz="1400" i="1" dirty="0" smtClean="0">
                <a:solidFill>
                  <a:srgbClr val="33CC33"/>
                </a:solidFill>
              </a:rPr>
              <a:t>.</a:t>
            </a:r>
          </a:p>
          <a:p>
            <a:r>
              <a:rPr lang="en-US" sz="1400" i="1" dirty="0">
                <a:solidFill>
                  <a:srgbClr val="33CC33"/>
                </a:solidFill>
              </a:rPr>
              <a:t>Moon, Dinov et al., 2015, </a:t>
            </a:r>
            <a:r>
              <a:rPr lang="en-US" sz="1400" i="1" dirty="0" smtClean="0">
                <a:solidFill>
                  <a:srgbClr val="33CC33"/>
                </a:solidFill>
              </a:rPr>
              <a:t>J Neuroimaging</a:t>
            </a:r>
            <a:endParaRPr lang="en-US" sz="1400" i="1" dirty="0">
              <a:solidFill>
                <a:srgbClr val="33CC33"/>
              </a:solidFill>
            </a:endParaRPr>
          </a:p>
        </p:txBody>
      </p:sp>
      <p:pic>
        <p:nvPicPr>
          <p:cNvPr id="2050" name="Picture 2" descr="Psychiatry Investig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125" y="5131309"/>
            <a:ext cx="659612" cy="8794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Journal of Neuroimag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4162" y="5131309"/>
            <a:ext cx="678074" cy="879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48045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bwMode="auto">
          <a:xfrm>
            <a:off x="801957" y="204845"/>
            <a:ext cx="7581519" cy="60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indent="0" eaLnBrk="0" fontAlgn="t" hangingPunct="0">
              <a:spcBef>
                <a:spcPct val="20000"/>
              </a:spcBef>
              <a:buNone/>
              <a:defRPr sz="2500">
                <a:solidFill>
                  <a:srgbClr val="FFFFCC"/>
                </a:solidFill>
                <a:effectLst>
                  <a:outerShdw blurRad="38100" dist="38100" dir="2700000" algn="tl">
                    <a:srgbClr val="000000">
                      <a:alpha val="43137"/>
                    </a:srgbClr>
                  </a:outerShdw>
                </a:effectLst>
                <a:latin typeface="Palatino Linotype" pitchFamily="18" charset="0"/>
                <a:cs typeface="Arial" pitchFamily="34" charset="0"/>
              </a:defRPr>
            </a:lvl1pPr>
            <a:lvl2pPr indent="0" algn="ctr" eaLnBrk="0" hangingPunct="0">
              <a:spcBef>
                <a:spcPct val="20000"/>
              </a:spcBef>
              <a:buNone/>
              <a:defRPr sz="2800">
                <a:latin typeface="+mn-lt"/>
              </a:defRPr>
            </a:lvl2pPr>
            <a:lvl3pPr indent="0" algn="ctr" eaLnBrk="0" hangingPunct="0">
              <a:spcBef>
                <a:spcPct val="20000"/>
              </a:spcBef>
              <a:buNone/>
              <a:defRPr sz="2400">
                <a:latin typeface="+mn-lt"/>
              </a:defRPr>
            </a:lvl3pPr>
            <a:lvl4pPr indent="0" algn="ctr" eaLnBrk="0" hangingPunct="0">
              <a:spcBef>
                <a:spcPct val="20000"/>
              </a:spcBef>
              <a:buNone/>
              <a:defRPr sz="2000">
                <a:latin typeface="+mn-lt"/>
              </a:defRPr>
            </a:lvl4pPr>
            <a:lvl5pPr indent="0" algn="ctr" eaLnBrk="0" hangingPunct="0">
              <a:spcBef>
                <a:spcPct val="20000"/>
              </a:spcBef>
              <a:buNone/>
              <a:defRPr sz="2000">
                <a:latin typeface="+mn-lt"/>
              </a:defRPr>
            </a:lvl5pPr>
            <a:lvl6pPr indent="0" algn="ctr" fontAlgn="base">
              <a:spcBef>
                <a:spcPct val="20000"/>
              </a:spcBef>
              <a:spcAft>
                <a:spcPct val="0"/>
              </a:spcAft>
              <a:buNone/>
              <a:defRPr sz="2000">
                <a:latin typeface="+mn-lt"/>
              </a:defRPr>
            </a:lvl6pPr>
            <a:lvl7pPr indent="0" algn="ctr" fontAlgn="base">
              <a:spcBef>
                <a:spcPct val="20000"/>
              </a:spcBef>
              <a:spcAft>
                <a:spcPct val="0"/>
              </a:spcAft>
              <a:buNone/>
              <a:defRPr sz="2000">
                <a:latin typeface="+mn-lt"/>
              </a:defRPr>
            </a:lvl7pPr>
            <a:lvl8pPr indent="0" algn="ctr" fontAlgn="base">
              <a:spcBef>
                <a:spcPct val="20000"/>
              </a:spcBef>
              <a:spcAft>
                <a:spcPct val="0"/>
              </a:spcAft>
              <a:buNone/>
              <a:defRPr sz="2000">
                <a:latin typeface="+mn-lt"/>
              </a:defRPr>
            </a:lvl8pPr>
            <a:lvl9pPr indent="0" algn="ctr" fontAlgn="base">
              <a:spcBef>
                <a:spcPct val="20000"/>
              </a:spcBef>
              <a:spcAft>
                <a:spcPct val="0"/>
              </a:spcAft>
              <a:buNone/>
              <a:defRPr sz="2000">
                <a:latin typeface="+mn-lt"/>
              </a:defRPr>
            </a:lvl9pPr>
          </a:lstStyle>
          <a:p>
            <a:pPr algn="ctr"/>
            <a:r>
              <a:rPr lang="en-US" dirty="0" smtClean="0"/>
              <a:t>Results: </a:t>
            </a:r>
            <a:r>
              <a:rPr lang="en-US" dirty="0"/>
              <a:t>AD Imaging-Genetic Biomarker </a:t>
            </a:r>
            <a:r>
              <a:rPr lang="en-US" dirty="0" smtClean="0"/>
              <a:t>Interactions</a:t>
            </a:r>
            <a:endParaRPr lang="en-US" dirty="0"/>
          </a:p>
        </p:txBody>
      </p:sp>
      <p:sp>
        <p:nvSpPr>
          <p:cNvPr id="15" name="Content Placeholder 1"/>
          <p:cNvSpPr txBox="1">
            <a:spLocks/>
          </p:cNvSpPr>
          <p:nvPr/>
        </p:nvSpPr>
        <p:spPr bwMode="auto">
          <a:xfrm>
            <a:off x="268234" y="1250139"/>
            <a:ext cx="8648963" cy="443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marL="342900" lvl="1" indent="-342900" algn="l">
              <a:buFont typeface="Wingdings" panose="05000000000000000000" pitchFamily="2" charset="2"/>
              <a:buChar char="§"/>
            </a:pPr>
            <a:r>
              <a:rPr lang="en-US" sz="2400" kern="0" dirty="0" smtClean="0">
                <a:solidFill>
                  <a:schemeClr val="bg1"/>
                </a:solidFill>
              </a:rPr>
              <a:t>Identified </a:t>
            </a:r>
            <a:r>
              <a:rPr lang="en-US" sz="2400" kern="0" dirty="0">
                <a:solidFill>
                  <a:schemeClr val="bg1"/>
                </a:solidFill>
              </a:rPr>
              <a:t>associations between </a:t>
            </a:r>
            <a:r>
              <a:rPr lang="en-US" sz="2400" kern="0" dirty="0" smtClean="0">
                <a:solidFill>
                  <a:schemeClr val="bg1"/>
                </a:solidFill>
              </a:rPr>
              <a:t>neuroimaging </a:t>
            </a:r>
            <a:r>
              <a:rPr lang="en-US" sz="2400" kern="0" dirty="0">
                <a:solidFill>
                  <a:schemeClr val="bg1"/>
                </a:solidFill>
              </a:rPr>
              <a:t>phenotypes and genotypes for </a:t>
            </a:r>
            <a:r>
              <a:rPr lang="en-US" sz="2400" kern="0" dirty="0" smtClean="0">
                <a:solidFill>
                  <a:schemeClr val="bg1"/>
                </a:solidFill>
              </a:rPr>
              <a:t>the cohort of </a:t>
            </a:r>
            <a:r>
              <a:rPr lang="en-US" sz="2400" kern="0" dirty="0">
                <a:solidFill>
                  <a:schemeClr val="bg1"/>
                </a:solidFill>
              </a:rPr>
              <a:t>36 </a:t>
            </a:r>
            <a:r>
              <a:rPr lang="en-US" sz="2400" kern="0" dirty="0" smtClean="0">
                <a:solidFill>
                  <a:schemeClr val="bg1"/>
                </a:solidFill>
              </a:rPr>
              <a:t>EO subjects</a:t>
            </a:r>
          </a:p>
          <a:p>
            <a:pPr marL="0" lvl="1" algn="l"/>
            <a:endParaRPr lang="en-US" sz="2400" kern="0" dirty="0" smtClean="0">
              <a:solidFill>
                <a:schemeClr val="bg1"/>
              </a:solidFill>
            </a:endParaRPr>
          </a:p>
          <a:p>
            <a:pPr marL="342900" lvl="1" indent="-342900" algn="l">
              <a:buFont typeface="Wingdings" panose="05000000000000000000" pitchFamily="2" charset="2"/>
              <a:buChar char="§"/>
            </a:pPr>
            <a:r>
              <a:rPr lang="en-US" sz="2400" kern="0" dirty="0" smtClean="0">
                <a:solidFill>
                  <a:schemeClr val="bg1"/>
                </a:solidFill>
              </a:rPr>
              <a:t>Overall most </a:t>
            </a:r>
            <a:r>
              <a:rPr lang="en-US" sz="2400" kern="0" dirty="0">
                <a:solidFill>
                  <a:schemeClr val="bg1"/>
                </a:solidFill>
              </a:rPr>
              <a:t>significant </a:t>
            </a:r>
            <a:r>
              <a:rPr lang="en-US" sz="2400" kern="0" dirty="0" smtClean="0">
                <a:solidFill>
                  <a:schemeClr val="bg1"/>
                </a:solidFill>
              </a:rPr>
              <a:t>associations:</a:t>
            </a:r>
          </a:p>
          <a:p>
            <a:pPr marL="800100" lvl="2" indent="-342900" algn="l">
              <a:buFont typeface="Wingdings" panose="05000000000000000000" pitchFamily="2" charset="2"/>
              <a:buChar char="§"/>
            </a:pPr>
            <a:r>
              <a:rPr lang="en-US" sz="2000" kern="0" dirty="0" smtClean="0">
                <a:solidFill>
                  <a:schemeClr val="bg1"/>
                </a:solidFill>
              </a:rPr>
              <a:t>rs7718456 </a:t>
            </a:r>
            <a:r>
              <a:rPr lang="en-US" sz="2000" kern="0" dirty="0">
                <a:solidFill>
                  <a:schemeClr val="bg1"/>
                </a:solidFill>
              </a:rPr>
              <a:t>(</a:t>
            </a:r>
            <a:r>
              <a:rPr lang="en-US" sz="2000" kern="0" dirty="0" err="1">
                <a:solidFill>
                  <a:schemeClr val="bg1"/>
                </a:solidFill>
              </a:rPr>
              <a:t>Chr</a:t>
            </a:r>
            <a:r>
              <a:rPr lang="en-US" sz="2000" kern="0" dirty="0">
                <a:solidFill>
                  <a:schemeClr val="bg1"/>
                </a:solidFill>
              </a:rPr>
              <a:t> 15</a:t>
            </a:r>
            <a:r>
              <a:rPr lang="en-US" sz="2000" kern="0" dirty="0" smtClean="0">
                <a:solidFill>
                  <a:schemeClr val="bg1"/>
                </a:solidFill>
              </a:rPr>
              <a:t>) and </a:t>
            </a:r>
            <a:r>
              <a:rPr lang="en-US" sz="2000" kern="0" dirty="0" err="1">
                <a:solidFill>
                  <a:schemeClr val="bg1"/>
                </a:solidFill>
              </a:rPr>
              <a:t>L_hippocampus</a:t>
            </a:r>
            <a:r>
              <a:rPr lang="en-US" sz="2000" kern="0" dirty="0">
                <a:solidFill>
                  <a:schemeClr val="bg1"/>
                </a:solidFill>
              </a:rPr>
              <a:t> (volume</a:t>
            </a:r>
            <a:r>
              <a:rPr lang="en-US" sz="2000" kern="0" dirty="0" smtClean="0">
                <a:solidFill>
                  <a:schemeClr val="bg1"/>
                </a:solidFill>
              </a:rPr>
              <a:t>)</a:t>
            </a:r>
          </a:p>
          <a:p>
            <a:pPr marL="800100" lvl="2" indent="-342900" algn="l">
              <a:buFont typeface="Wingdings" panose="05000000000000000000" pitchFamily="2" charset="2"/>
              <a:buChar char="§"/>
            </a:pPr>
            <a:r>
              <a:rPr lang="en-US" sz="2000" kern="0" dirty="0" smtClean="0">
                <a:solidFill>
                  <a:schemeClr val="bg1"/>
                </a:solidFill>
              </a:rPr>
              <a:t>rs7718456 </a:t>
            </a:r>
            <a:r>
              <a:rPr lang="en-US" sz="2000" kern="0" dirty="0">
                <a:solidFill>
                  <a:schemeClr val="bg1"/>
                </a:solidFill>
              </a:rPr>
              <a:t>and </a:t>
            </a:r>
            <a:r>
              <a:rPr lang="en-US" sz="2000" kern="0" dirty="0" err="1">
                <a:solidFill>
                  <a:schemeClr val="bg1"/>
                </a:solidFill>
              </a:rPr>
              <a:t>R_hippocampus</a:t>
            </a:r>
            <a:r>
              <a:rPr lang="en-US" sz="2000" kern="0" dirty="0">
                <a:solidFill>
                  <a:schemeClr val="bg1"/>
                </a:solidFill>
              </a:rPr>
              <a:t> (</a:t>
            </a:r>
            <a:r>
              <a:rPr lang="en-US" sz="2000" kern="0" dirty="0" smtClean="0">
                <a:solidFill>
                  <a:schemeClr val="bg1"/>
                </a:solidFill>
              </a:rPr>
              <a:t>volume)</a:t>
            </a:r>
          </a:p>
          <a:p>
            <a:pPr marL="457200" lvl="2" algn="l"/>
            <a:endParaRPr lang="en-US" sz="2000" kern="0" dirty="0" smtClean="0">
              <a:solidFill>
                <a:schemeClr val="bg1"/>
              </a:solidFill>
            </a:endParaRPr>
          </a:p>
          <a:p>
            <a:pPr marL="342900" lvl="1" indent="-342900" algn="l">
              <a:buFont typeface="Wingdings" panose="05000000000000000000" pitchFamily="2" charset="2"/>
              <a:buChar char="§"/>
            </a:pPr>
            <a:r>
              <a:rPr lang="en-US" sz="2400" kern="0" dirty="0" smtClean="0">
                <a:solidFill>
                  <a:schemeClr val="bg1"/>
                </a:solidFill>
              </a:rPr>
              <a:t>For </a:t>
            </a:r>
            <a:r>
              <a:rPr lang="en-US" sz="2400" kern="0" dirty="0">
                <a:solidFill>
                  <a:schemeClr val="bg1"/>
                </a:solidFill>
              </a:rPr>
              <a:t>the 27 </a:t>
            </a:r>
            <a:r>
              <a:rPr lang="en-US" sz="2400" kern="0" dirty="0" smtClean="0">
                <a:solidFill>
                  <a:schemeClr val="bg1"/>
                </a:solidFill>
              </a:rPr>
              <a:t>EO-MCI’s, most </a:t>
            </a:r>
            <a:r>
              <a:rPr lang="en-US" sz="2400" kern="0" dirty="0">
                <a:solidFill>
                  <a:schemeClr val="bg1"/>
                </a:solidFill>
              </a:rPr>
              <a:t>significant associations </a:t>
            </a:r>
            <a:endParaRPr lang="en-US" sz="2400" kern="0" dirty="0" smtClean="0">
              <a:solidFill>
                <a:schemeClr val="bg1"/>
              </a:solidFill>
            </a:endParaRPr>
          </a:p>
          <a:p>
            <a:pPr marL="800100" lvl="2" indent="-342900" algn="l">
              <a:buFont typeface="Wingdings" panose="05000000000000000000" pitchFamily="2" charset="2"/>
              <a:buChar char="§"/>
            </a:pPr>
            <a:r>
              <a:rPr lang="en-US" sz="2000" kern="0" dirty="0" smtClean="0">
                <a:solidFill>
                  <a:schemeClr val="bg1"/>
                </a:solidFill>
              </a:rPr>
              <a:t>rs6446443 </a:t>
            </a:r>
            <a:r>
              <a:rPr lang="en-US" sz="2000" kern="0" dirty="0">
                <a:solidFill>
                  <a:schemeClr val="bg1"/>
                </a:solidFill>
              </a:rPr>
              <a:t>(</a:t>
            </a:r>
            <a:r>
              <a:rPr lang="en-US" sz="2000" kern="0" dirty="0" err="1">
                <a:solidFill>
                  <a:schemeClr val="bg1"/>
                </a:solidFill>
              </a:rPr>
              <a:t>Chr</a:t>
            </a:r>
            <a:r>
              <a:rPr lang="en-US" sz="2000" kern="0" dirty="0">
                <a:solidFill>
                  <a:schemeClr val="bg1"/>
                </a:solidFill>
              </a:rPr>
              <a:t> </a:t>
            </a:r>
            <a:r>
              <a:rPr lang="en-US" sz="2000" kern="0" dirty="0" smtClean="0">
                <a:solidFill>
                  <a:schemeClr val="bg1"/>
                </a:solidFill>
              </a:rPr>
              <a:t>4</a:t>
            </a:r>
            <a:r>
              <a:rPr lang="en-US" sz="2000" kern="0" dirty="0">
                <a:solidFill>
                  <a:schemeClr val="bg1"/>
                </a:solidFill>
              </a:rPr>
              <a:t>, JAKMIP1 </a:t>
            </a:r>
            <a:r>
              <a:rPr lang="en-US" sz="2000" kern="0" dirty="0" err="1" smtClean="0">
                <a:solidFill>
                  <a:schemeClr val="bg1"/>
                </a:solidFill>
              </a:rPr>
              <a:t>janus</a:t>
            </a:r>
            <a:r>
              <a:rPr lang="en-US" sz="2000" kern="0" dirty="0" smtClean="0">
                <a:solidFill>
                  <a:schemeClr val="bg1"/>
                </a:solidFill>
              </a:rPr>
              <a:t> </a:t>
            </a:r>
            <a:r>
              <a:rPr lang="en-US" sz="2000" kern="0" dirty="0">
                <a:solidFill>
                  <a:schemeClr val="bg1"/>
                </a:solidFill>
              </a:rPr>
              <a:t>kinase and microtubule interacting protein </a:t>
            </a:r>
            <a:r>
              <a:rPr lang="en-US" sz="2000" kern="0" dirty="0" smtClean="0">
                <a:solidFill>
                  <a:schemeClr val="bg1"/>
                </a:solidFill>
              </a:rPr>
              <a:t>1 </a:t>
            </a:r>
            <a:r>
              <a:rPr lang="en-US" sz="2000" kern="0" dirty="0">
                <a:solidFill>
                  <a:schemeClr val="bg1"/>
                </a:solidFill>
              </a:rPr>
              <a:t>gene) </a:t>
            </a:r>
            <a:r>
              <a:rPr lang="en-US" sz="2000" kern="0" dirty="0" smtClean="0">
                <a:solidFill>
                  <a:schemeClr val="bg1"/>
                </a:solidFill>
              </a:rPr>
              <a:t>and </a:t>
            </a:r>
            <a:r>
              <a:rPr lang="en-US" sz="2000" kern="0" dirty="0" err="1">
                <a:solidFill>
                  <a:schemeClr val="bg1"/>
                </a:solidFill>
              </a:rPr>
              <a:t>R_superior_frontal_gyrus</a:t>
            </a:r>
            <a:r>
              <a:rPr lang="en-US" sz="2000" kern="0" dirty="0">
                <a:solidFill>
                  <a:schemeClr val="bg1"/>
                </a:solidFill>
              </a:rPr>
              <a:t> (volume</a:t>
            </a:r>
            <a:r>
              <a:rPr lang="en-US" sz="2000" kern="0" dirty="0" smtClean="0">
                <a:solidFill>
                  <a:schemeClr val="bg1"/>
                </a:solidFill>
              </a:rPr>
              <a:t>)</a:t>
            </a:r>
          </a:p>
          <a:p>
            <a:pPr marL="800100" lvl="2" indent="-342900" algn="l">
              <a:buFont typeface="Wingdings" panose="05000000000000000000" pitchFamily="2" charset="2"/>
              <a:buChar char="§"/>
            </a:pPr>
            <a:r>
              <a:rPr lang="en-US" sz="2000" kern="0" dirty="0" smtClean="0">
                <a:solidFill>
                  <a:schemeClr val="bg1"/>
                </a:solidFill>
              </a:rPr>
              <a:t>rs17029131 </a:t>
            </a:r>
            <a:r>
              <a:rPr lang="en-US" sz="2000" kern="0" dirty="0">
                <a:solidFill>
                  <a:schemeClr val="bg1"/>
                </a:solidFill>
              </a:rPr>
              <a:t>(</a:t>
            </a:r>
            <a:r>
              <a:rPr lang="en-US" sz="2000" kern="0" dirty="0" err="1">
                <a:solidFill>
                  <a:schemeClr val="bg1"/>
                </a:solidFill>
              </a:rPr>
              <a:t>Chr</a:t>
            </a:r>
            <a:r>
              <a:rPr lang="en-US" sz="2000" kern="0" dirty="0">
                <a:solidFill>
                  <a:schemeClr val="bg1"/>
                </a:solidFill>
              </a:rPr>
              <a:t> </a:t>
            </a:r>
            <a:r>
              <a:rPr lang="en-US" sz="2000" kern="0" dirty="0" smtClean="0">
                <a:solidFill>
                  <a:schemeClr val="bg1"/>
                </a:solidFill>
              </a:rPr>
              <a:t>2) and </a:t>
            </a:r>
            <a:r>
              <a:rPr lang="en-US" sz="2000" kern="0" dirty="0" err="1">
                <a:solidFill>
                  <a:schemeClr val="bg1"/>
                </a:solidFill>
              </a:rPr>
              <a:t>L_Precuneus</a:t>
            </a:r>
            <a:r>
              <a:rPr lang="en-US" sz="2000" kern="0" dirty="0">
                <a:solidFill>
                  <a:schemeClr val="bg1"/>
                </a:solidFill>
              </a:rPr>
              <a:t> (</a:t>
            </a:r>
            <a:r>
              <a:rPr lang="en-US" sz="2000" kern="0" dirty="0" smtClean="0">
                <a:solidFill>
                  <a:schemeClr val="bg1"/>
                </a:solidFill>
              </a:rPr>
              <a:t>volume)</a:t>
            </a:r>
          </a:p>
        </p:txBody>
      </p:sp>
      <p:sp>
        <p:nvSpPr>
          <p:cNvPr id="5" name="TextBox 4"/>
          <p:cNvSpPr txBox="1"/>
          <p:nvPr/>
        </p:nvSpPr>
        <p:spPr>
          <a:xfrm>
            <a:off x="350532" y="6349418"/>
            <a:ext cx="3284509" cy="307777"/>
          </a:xfrm>
          <a:prstGeom prst="rect">
            <a:avLst/>
          </a:prstGeom>
          <a:noFill/>
        </p:spPr>
        <p:txBody>
          <a:bodyPr wrap="square" rtlCol="0">
            <a:spAutoFit/>
          </a:bodyPr>
          <a:lstStyle/>
          <a:p>
            <a:r>
              <a:rPr lang="en-US" sz="1400" i="1" dirty="0" smtClean="0">
                <a:solidFill>
                  <a:srgbClr val="33CC33"/>
                </a:solidFill>
              </a:rPr>
              <a:t>Moon, Dinov et al., 2015, Psych. </a:t>
            </a:r>
            <a:r>
              <a:rPr lang="en-US" sz="1400" i="1" dirty="0" err="1" smtClean="0">
                <a:solidFill>
                  <a:srgbClr val="33CC33"/>
                </a:solidFill>
              </a:rPr>
              <a:t>Investig</a:t>
            </a:r>
            <a:r>
              <a:rPr lang="en-US" sz="1400" i="1" dirty="0" smtClean="0">
                <a:solidFill>
                  <a:srgbClr val="33CC33"/>
                </a:solidFill>
              </a:rPr>
              <a:t>.</a:t>
            </a:r>
            <a:endParaRPr lang="en-US" sz="1400" i="1" dirty="0">
              <a:solidFill>
                <a:srgbClr val="33CC33"/>
              </a:solidFill>
            </a:endParaRPr>
          </a:p>
        </p:txBody>
      </p:sp>
    </p:spTree>
    <p:extLst>
      <p:ext uri="{BB962C8B-B14F-4D97-AF65-F5344CB8AC3E}">
        <p14:creationId xmlns:p14="http://schemas.microsoft.com/office/powerpoint/2010/main" val="4505876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nvPr>
            </p:nvGraphicFramePr>
            <p:xfrm>
              <a:off x="4472132" y="1676004"/>
              <a:ext cx="4648604" cy="4315480"/>
            </p:xfrm>
            <a:graphic>
              <a:graphicData uri="http://schemas.openxmlformats.org/drawingml/2006/table">
                <a:tbl>
                  <a:tblPr firstRow="1" firstCol="1" bandRow="1">
                    <a:tableStyleId>{D113A9D2-9D6B-4929-AA2D-F23B5EE8CBE7}</a:tableStyleId>
                  </a:tblPr>
                  <a:tblGrid>
                    <a:gridCol w="548421"/>
                    <a:gridCol w="1146331"/>
                    <a:gridCol w="2953852"/>
                  </a:tblGrid>
                  <a:tr h="1705481">
                    <a:tc>
                      <a:txBody>
                        <a:bodyPr/>
                        <a:lstStyle/>
                        <a:p>
                          <a:pPr marL="0" marR="0" algn="ctr" latinLnBrk="1">
                            <a:spcBef>
                              <a:spcPts val="0"/>
                            </a:spcBef>
                            <a:spcAft>
                              <a:spcPts val="0"/>
                            </a:spcAft>
                          </a:pPr>
                          <a:r>
                            <a:rPr lang="en-US" sz="1600" kern="100" dirty="0" smtClean="0">
                              <a:solidFill>
                                <a:schemeClr val="tx1"/>
                              </a:solidFill>
                              <a:effectLst/>
                            </a:rPr>
                            <a:t>Shape Index</a:t>
                          </a:r>
                          <a:endParaRPr lang="en-US" sz="1600" kern="100" dirty="0">
                            <a:solidFill>
                              <a:schemeClr val="tx1"/>
                            </a:solidFill>
                            <a:effectLst/>
                            <a:latin typeface="Malgun Gothic" panose="020B0503020000020004" pitchFamily="34" charset="-127"/>
                            <a:ea typeface="Malgun Gothic" panose="020B0503020000020004" pitchFamily="34" charset="-127"/>
                            <a:cs typeface="Times New Roman" panose="02020603050405020304" pitchFamily="18" charset="0"/>
                          </a:endParaRPr>
                        </a:p>
                      </a:txBody>
                      <a:tcPr marL="68580" marR="68580" marT="0" marB="0" vert="vert270" anchor="ctr">
                        <a:lnL w="9525" cap="flat" cmpd="sng" algn="ctr">
                          <a:noFill/>
                          <a:prstDash val="solid"/>
                        </a:lnL>
                        <a:lnR w="12700" cap="flat" cmpd="sng" algn="ctr">
                          <a:noFill/>
                          <a:prstDash val="solid"/>
                          <a:round/>
                          <a:headEnd type="none" w="med" len="med"/>
                          <a:tailEnd type="none" w="med" len="med"/>
                        </a:lnR>
                        <a:lnT w="9525" cap="flat" cmpd="sng" algn="ctr">
                          <a:noFill/>
                          <a:prstDash val="solid"/>
                        </a:lnT>
                        <a:lnB w="38100" cap="flat" cmpd="sng" algn="ctr">
                          <a:noFill/>
                          <a:prstDash val="solid"/>
                        </a:lnB>
                        <a:lnTlToBr w="12700" cmpd="sng">
                          <a:noFill/>
                          <a:prstDash val="solid"/>
                        </a:lnTlToBr>
                        <a:lnBlToTr w="12700" cmpd="sng">
                          <a:noFill/>
                          <a:prstDash val="solid"/>
                        </a:lnBlToTr>
                      </a:tcPr>
                    </a:tc>
                    <a:tc>
                      <a:txBody>
                        <a:bodyPr/>
                        <a:lstStyle/>
                        <a:p>
                          <a:pPr marL="0" marR="0" indent="0" algn="ctr" latinLnBrk="1">
                            <a:spcBef>
                              <a:spcPts val="0"/>
                            </a:spcBef>
                            <a:spcAft>
                              <a:spcPts val="0"/>
                            </a:spcAft>
                          </a:pPr>
                          <a14:m>
                            <m:oMath xmlns:m="http://schemas.openxmlformats.org/officeDocument/2006/math">
                              <m:r>
                                <a:rPr lang="en-US" sz="1000" kern="100" smtClean="0">
                                  <a:solidFill>
                                    <a:schemeClr val="tx1"/>
                                  </a:solidFill>
                                  <a:effectLst/>
                                  <a:latin typeface="Cambria Math" panose="02040503050406030204" pitchFamily="18" charset="0"/>
                                </a:rPr>
                                <m:t>𝑺𝑰</m:t>
                              </m:r>
                            </m:oMath>
                          </a14:m>
                          <a:r>
                            <a:rPr lang="en-US" sz="1000" kern="100" dirty="0" smtClean="0">
                              <a:solidFill>
                                <a:schemeClr val="tx1"/>
                              </a:solidFill>
                              <a:effectLst/>
                            </a:rPr>
                            <a:t>=</a:t>
                          </a:r>
                        </a:p>
                        <a:p>
                          <a:pPr marL="0" marR="0" indent="0" algn="ctr" latinLnBrk="1">
                            <a:spcBef>
                              <a:spcPts val="0"/>
                            </a:spcBef>
                            <a:spcAft>
                              <a:spcPts val="0"/>
                            </a:spcAft>
                          </a:pPr>
                          <a14:m>
                            <m:oMathPara xmlns:m="http://schemas.openxmlformats.org/officeDocument/2006/math">
                              <m:oMathParaPr>
                                <m:jc m:val="center"/>
                              </m:oMathParaPr>
                              <m:oMath xmlns:m="http://schemas.openxmlformats.org/officeDocument/2006/math">
                                <m:f>
                                  <m:fPr>
                                    <m:ctrlPr>
                                      <a:rPr lang="en-US" sz="1000" i="1" kern="100">
                                        <a:solidFill>
                                          <a:schemeClr val="tx1"/>
                                        </a:solidFill>
                                        <a:effectLst/>
                                        <a:latin typeface="Cambria Math" panose="02040503050406030204" pitchFamily="18" charset="0"/>
                                      </a:rPr>
                                    </m:ctrlPr>
                                  </m:fPr>
                                  <m:num>
                                    <m:r>
                                      <a:rPr lang="en-US" sz="1000" kern="100">
                                        <a:solidFill>
                                          <a:schemeClr val="tx1"/>
                                        </a:solidFill>
                                        <a:effectLst/>
                                        <a:latin typeface="Cambria Math" panose="02040503050406030204" pitchFamily="18" charset="0"/>
                                      </a:rPr>
                                      <m:t>𝟐</m:t>
                                    </m:r>
                                  </m:num>
                                  <m:den>
                                    <m:r>
                                      <a:rPr lang="en-US" sz="1000" kern="100">
                                        <a:solidFill>
                                          <a:schemeClr val="tx1"/>
                                        </a:solidFill>
                                        <a:effectLst/>
                                        <a:latin typeface="Cambria Math" panose="02040503050406030204" pitchFamily="18" charset="0"/>
                                      </a:rPr>
                                      <m:t>𝝅</m:t>
                                    </m:r>
                                  </m:den>
                                </m:f>
                                <m:r>
                                  <a:rPr lang="en-US" sz="1000" kern="100">
                                    <a:solidFill>
                                      <a:schemeClr val="tx1"/>
                                    </a:solidFill>
                                    <a:effectLst/>
                                    <a:latin typeface="Cambria Math" panose="02040503050406030204" pitchFamily="18" charset="0"/>
                                  </a:rPr>
                                  <m:t>𝒂𝒓𝒄𝒕𝒂𝒏</m:t>
                                </m:r>
                              </m:oMath>
                            </m:oMathPara>
                          </a14:m>
                          <a:endParaRPr lang="en-US" sz="1000" kern="100" dirty="0" smtClean="0">
                            <a:solidFill>
                              <a:schemeClr val="tx1"/>
                            </a:solidFill>
                            <a:effectLst/>
                          </a:endParaRPr>
                        </a:p>
                        <a:p>
                          <a:pPr marL="0" marR="0" indent="0" algn="ctr" latinLnBrk="1">
                            <a:spcBef>
                              <a:spcPts val="0"/>
                            </a:spcBef>
                            <a:spcAft>
                              <a:spcPts val="0"/>
                            </a:spcAft>
                          </a:pPr>
                          <a14:m>
                            <m:oMathPara xmlns:m="http://schemas.openxmlformats.org/officeDocument/2006/math">
                              <m:oMathParaPr>
                                <m:jc m:val="center"/>
                              </m:oMathParaPr>
                              <m:oMath xmlns:m="http://schemas.openxmlformats.org/officeDocument/2006/math">
                                <m:d>
                                  <m:dPr>
                                    <m:ctrlPr>
                                      <a:rPr lang="en-US" sz="1000" i="1" kern="100">
                                        <a:solidFill>
                                          <a:schemeClr val="tx1"/>
                                        </a:solidFill>
                                        <a:effectLst/>
                                        <a:latin typeface="Cambria Math" panose="02040503050406030204" pitchFamily="18" charset="0"/>
                                      </a:rPr>
                                    </m:ctrlPr>
                                  </m:dPr>
                                  <m:e>
                                    <m:f>
                                      <m:fPr>
                                        <m:ctrlPr>
                                          <a:rPr lang="en-US" sz="1000" i="1" kern="100">
                                            <a:solidFill>
                                              <a:schemeClr val="tx1"/>
                                            </a:solidFill>
                                            <a:effectLst/>
                                            <a:latin typeface="Cambria Math" panose="02040503050406030204" pitchFamily="18" charset="0"/>
                                          </a:rPr>
                                        </m:ctrlPr>
                                      </m:fPr>
                                      <m:num>
                                        <m:sSub>
                                          <m:sSubPr>
                                            <m:ctrlPr>
                                              <a:rPr lang="en-US" sz="1000" i="1" kern="100">
                                                <a:solidFill>
                                                  <a:schemeClr val="tx1"/>
                                                </a:solidFill>
                                                <a:effectLst/>
                                                <a:latin typeface="Cambria Math" panose="02040503050406030204" pitchFamily="18" charset="0"/>
                                              </a:rPr>
                                            </m:ctrlPr>
                                          </m:sSubPr>
                                          <m:e>
                                            <m:r>
                                              <a:rPr lang="en-US" sz="1000" kern="100">
                                                <a:solidFill>
                                                  <a:schemeClr val="tx1"/>
                                                </a:solidFill>
                                                <a:effectLst/>
                                                <a:latin typeface="Cambria Math" panose="02040503050406030204" pitchFamily="18" charset="0"/>
                                              </a:rPr>
                                              <m:t>𝜿</m:t>
                                            </m:r>
                                          </m:e>
                                          <m:sub>
                                            <m:r>
                                              <a:rPr lang="en-US" sz="1000" kern="100">
                                                <a:solidFill>
                                                  <a:schemeClr val="tx1"/>
                                                </a:solidFill>
                                                <a:effectLst/>
                                                <a:latin typeface="Cambria Math" panose="02040503050406030204" pitchFamily="18" charset="0"/>
                                              </a:rPr>
                                              <m:t>𝟐</m:t>
                                            </m:r>
                                          </m:sub>
                                        </m:sSub>
                                        <m:r>
                                          <a:rPr lang="en-US" sz="1000" kern="100">
                                            <a:solidFill>
                                              <a:schemeClr val="tx1"/>
                                            </a:solidFill>
                                            <a:effectLst/>
                                            <a:latin typeface="Cambria Math" panose="02040503050406030204" pitchFamily="18" charset="0"/>
                                          </a:rPr>
                                          <m:t>+</m:t>
                                        </m:r>
                                        <m:sSub>
                                          <m:sSubPr>
                                            <m:ctrlPr>
                                              <a:rPr lang="en-US" sz="1000" i="1" kern="100">
                                                <a:solidFill>
                                                  <a:schemeClr val="tx1"/>
                                                </a:solidFill>
                                                <a:effectLst/>
                                                <a:latin typeface="Cambria Math" panose="02040503050406030204" pitchFamily="18" charset="0"/>
                                              </a:rPr>
                                            </m:ctrlPr>
                                          </m:sSubPr>
                                          <m:e>
                                            <m:r>
                                              <a:rPr lang="en-US" sz="1000" kern="100">
                                                <a:solidFill>
                                                  <a:schemeClr val="tx1"/>
                                                </a:solidFill>
                                                <a:effectLst/>
                                                <a:latin typeface="Cambria Math" panose="02040503050406030204" pitchFamily="18" charset="0"/>
                                              </a:rPr>
                                              <m:t>𝜿</m:t>
                                            </m:r>
                                          </m:e>
                                          <m:sub>
                                            <m:r>
                                              <a:rPr lang="en-US" sz="1000" kern="100">
                                                <a:solidFill>
                                                  <a:schemeClr val="tx1"/>
                                                </a:solidFill>
                                                <a:effectLst/>
                                                <a:latin typeface="Cambria Math" panose="02040503050406030204" pitchFamily="18" charset="0"/>
                                              </a:rPr>
                                              <m:t>𝟏</m:t>
                                            </m:r>
                                          </m:sub>
                                        </m:sSub>
                                      </m:num>
                                      <m:den>
                                        <m:sSub>
                                          <m:sSubPr>
                                            <m:ctrlPr>
                                              <a:rPr lang="en-US" sz="1000" i="1" kern="100">
                                                <a:solidFill>
                                                  <a:schemeClr val="tx1"/>
                                                </a:solidFill>
                                                <a:effectLst/>
                                                <a:latin typeface="Cambria Math" panose="02040503050406030204" pitchFamily="18" charset="0"/>
                                              </a:rPr>
                                            </m:ctrlPr>
                                          </m:sSubPr>
                                          <m:e>
                                            <m:r>
                                              <a:rPr lang="en-US" sz="1000" kern="100">
                                                <a:solidFill>
                                                  <a:schemeClr val="tx1"/>
                                                </a:solidFill>
                                                <a:effectLst/>
                                                <a:latin typeface="Cambria Math" panose="02040503050406030204" pitchFamily="18" charset="0"/>
                                              </a:rPr>
                                              <m:t>𝜿</m:t>
                                            </m:r>
                                          </m:e>
                                          <m:sub>
                                            <m:r>
                                              <a:rPr lang="en-US" sz="1000" kern="100">
                                                <a:solidFill>
                                                  <a:schemeClr val="tx1"/>
                                                </a:solidFill>
                                                <a:effectLst/>
                                                <a:latin typeface="Cambria Math" panose="02040503050406030204" pitchFamily="18" charset="0"/>
                                              </a:rPr>
                                              <m:t>𝟐</m:t>
                                            </m:r>
                                          </m:sub>
                                        </m:sSub>
                                        <m:r>
                                          <a:rPr lang="en-US" sz="1000" kern="100">
                                            <a:solidFill>
                                              <a:schemeClr val="tx1"/>
                                            </a:solidFill>
                                            <a:effectLst/>
                                            <a:latin typeface="Cambria Math" panose="02040503050406030204" pitchFamily="18" charset="0"/>
                                          </a:rPr>
                                          <m:t>−</m:t>
                                        </m:r>
                                        <m:sSub>
                                          <m:sSubPr>
                                            <m:ctrlPr>
                                              <a:rPr lang="en-US" sz="1000" i="1" kern="100">
                                                <a:solidFill>
                                                  <a:schemeClr val="tx1"/>
                                                </a:solidFill>
                                                <a:effectLst/>
                                                <a:latin typeface="Cambria Math" panose="02040503050406030204" pitchFamily="18" charset="0"/>
                                              </a:rPr>
                                            </m:ctrlPr>
                                          </m:sSubPr>
                                          <m:e>
                                            <m:r>
                                              <a:rPr lang="en-US" sz="1000" kern="100">
                                                <a:solidFill>
                                                  <a:schemeClr val="tx1"/>
                                                </a:solidFill>
                                                <a:effectLst/>
                                                <a:latin typeface="Cambria Math" panose="02040503050406030204" pitchFamily="18" charset="0"/>
                                              </a:rPr>
                                              <m:t>𝜿</m:t>
                                            </m:r>
                                          </m:e>
                                          <m:sub>
                                            <m:r>
                                              <a:rPr lang="en-US" sz="1000" kern="100">
                                                <a:solidFill>
                                                  <a:schemeClr val="tx1"/>
                                                </a:solidFill>
                                                <a:effectLst/>
                                                <a:latin typeface="Cambria Math" panose="02040503050406030204" pitchFamily="18" charset="0"/>
                                              </a:rPr>
                                              <m:t>𝟏</m:t>
                                            </m:r>
                                          </m:sub>
                                        </m:sSub>
                                      </m:den>
                                    </m:f>
                                  </m:e>
                                </m:d>
                              </m:oMath>
                            </m:oMathPara>
                          </a14:m>
                          <a:endParaRPr lang="en-US" sz="1000" kern="100" dirty="0" smtClean="0">
                            <a:solidFill>
                              <a:schemeClr val="tx1"/>
                            </a:solidFill>
                            <a:effectLst/>
                            <a:latin typeface="Malgun Gothic" panose="020B0503020000020004" pitchFamily="34" charset="-127"/>
                            <a:ea typeface="Malgun Gothic" panose="020B0503020000020004" pitchFamily="34" charset="-127"/>
                            <a:cs typeface="Times New Roman" panose="02020603050405020304" pitchFamily="18" charset="0"/>
                          </a:endParaRPr>
                        </a:p>
                        <a:p>
                          <a:pPr marL="0" marR="0" algn="ctr" latinLnBrk="1">
                            <a:spcBef>
                              <a:spcPts val="0"/>
                            </a:spcBef>
                            <a:spcAft>
                              <a:spcPts val="0"/>
                            </a:spcAft>
                          </a:pPr>
                          <a:endParaRPr lang="en-US" sz="1000" kern="100" dirty="0" smtClean="0">
                            <a:solidFill>
                              <a:schemeClr val="tx1"/>
                            </a:solidFill>
                            <a:effectLst/>
                            <a:latin typeface="Malgun Gothic" panose="020B0503020000020004" pitchFamily="34" charset="-127"/>
                            <a:ea typeface="Malgun Gothic" panose="020B0503020000020004" pitchFamily="34" charset="-127"/>
                            <a:cs typeface="Times New Roman" panose="02020603050405020304" pitchFamily="18" charset="0"/>
                          </a:endParaRPr>
                        </a:p>
                        <a:p>
                          <a:pPr marL="0" marR="0" algn="ctr" latinLnBrk="1">
                            <a:spcBef>
                              <a:spcPts val="0"/>
                            </a:spcBef>
                            <a:spcAft>
                              <a:spcPts val="0"/>
                            </a:spcAft>
                          </a:pPr>
                          <a:endParaRPr lang="en-US" sz="1000" kern="100" dirty="0" smtClean="0">
                            <a:solidFill>
                              <a:schemeClr val="tx1"/>
                            </a:solidFill>
                            <a:effectLst/>
                            <a:latin typeface="Malgun Gothic" panose="020B0503020000020004" pitchFamily="34" charset="-127"/>
                            <a:ea typeface="Malgun Gothic" panose="020B0503020000020004" pitchFamily="34" charset="-127"/>
                            <a:cs typeface="Times New Roman" panose="02020603050405020304" pitchFamily="18" charset="0"/>
                          </a:endParaRPr>
                        </a:p>
                        <a:p>
                          <a:pPr marL="0" marR="0" algn="ctr" latinLnBrk="1">
                            <a:spcBef>
                              <a:spcPts val="0"/>
                            </a:spcBef>
                            <a:spcAft>
                              <a:spcPts val="0"/>
                            </a:spcAft>
                          </a:pPr>
                          <a:endParaRPr lang="en-US" sz="1000" kern="100" dirty="0" smtClean="0">
                            <a:solidFill>
                              <a:schemeClr val="tx1"/>
                            </a:solidFill>
                            <a:effectLst/>
                            <a:latin typeface="Malgun Gothic" panose="020B0503020000020004" pitchFamily="34" charset="-127"/>
                            <a:ea typeface="Malgun Gothic" panose="020B0503020000020004" pitchFamily="34" charset="-127"/>
                            <a:cs typeface="Times New Roman" panose="02020603050405020304" pitchFamily="18" charset="0"/>
                          </a:endParaRPr>
                        </a:p>
                        <a:p>
                          <a:pPr marL="0" marR="0" algn="ctr" latinLnBrk="1">
                            <a:spcBef>
                              <a:spcPts val="0"/>
                            </a:spcBef>
                            <a:spcAft>
                              <a:spcPts val="0"/>
                            </a:spcAft>
                          </a:pPr>
                          <a:endParaRPr lang="en-US" sz="1000" kern="100" dirty="0" smtClean="0">
                            <a:solidFill>
                              <a:schemeClr val="tx1"/>
                            </a:solidFill>
                            <a:effectLst/>
                            <a:latin typeface="Malgun Gothic" panose="020B0503020000020004" pitchFamily="34" charset="-127"/>
                            <a:ea typeface="Malgun Gothic" panose="020B0503020000020004" pitchFamily="34" charset="-127"/>
                            <a:cs typeface="Times New Roman" panose="02020603050405020304" pitchFamily="18" charset="0"/>
                          </a:endParaRPr>
                        </a:p>
                        <a:p>
                          <a:pPr marL="0" marR="0" algn="ctr" latinLnBrk="1">
                            <a:spcBef>
                              <a:spcPts val="0"/>
                            </a:spcBef>
                            <a:spcAft>
                              <a:spcPts val="0"/>
                            </a:spcAft>
                          </a:pPr>
                          <a:endParaRPr lang="en-US" sz="1000" kern="100" dirty="0">
                            <a:solidFill>
                              <a:schemeClr val="tx1"/>
                            </a:solidFill>
                            <a:effectLst/>
                            <a:latin typeface="Malgun Gothic" panose="020B0503020000020004" pitchFamily="34" charset="-127"/>
                            <a:ea typeface="Malgun Gothic" panose="020B0503020000020004" pitchFamily="34" charset="-127"/>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latinLnBrk="1">
                            <a:spcBef>
                              <a:spcPts val="0"/>
                            </a:spcBef>
                            <a:spcAft>
                              <a:spcPts val="0"/>
                            </a:spcAft>
                          </a:pPr>
                          <a14:m>
                            <m:oMathPara xmlns:m="http://schemas.openxmlformats.org/officeDocument/2006/math">
                              <m:oMathParaPr>
                                <m:jc m:val="centerGroup"/>
                              </m:oMathParaPr>
                              <m:oMath xmlns:m="http://schemas.openxmlformats.org/officeDocument/2006/math">
                                <m:r>
                                  <a:rPr lang="en-US" sz="2400" kern="100" smtClean="0">
                                    <a:solidFill>
                                      <a:schemeClr val="tx1"/>
                                    </a:solidFill>
                                    <a:effectLst/>
                                    <a:latin typeface="Cambria Math" panose="02040503050406030204" pitchFamily="18" charset="0"/>
                                  </a:rPr>
                                  <m:t>−</m:t>
                                </m:r>
                                <m:r>
                                  <a:rPr lang="en-US" sz="2400" kern="100" smtClean="0">
                                    <a:solidFill>
                                      <a:schemeClr val="tx1"/>
                                    </a:solidFill>
                                    <a:effectLst/>
                                    <a:latin typeface="Cambria Math" panose="02040503050406030204" pitchFamily="18" charset="0"/>
                                  </a:rPr>
                                  <m:t>𝟏</m:t>
                                </m:r>
                                <m:r>
                                  <a:rPr lang="en-US" sz="2400" kern="100" smtClean="0">
                                    <a:solidFill>
                                      <a:schemeClr val="tx1"/>
                                    </a:solidFill>
                                    <a:effectLst/>
                                    <a:latin typeface="Cambria Math" panose="02040503050406030204" pitchFamily="18" charset="0"/>
                                  </a:rPr>
                                  <m:t>≤</m:t>
                                </m:r>
                                <m:r>
                                  <a:rPr lang="en-US" sz="2400" kern="100" smtClean="0">
                                    <a:solidFill>
                                      <a:schemeClr val="tx1"/>
                                    </a:solidFill>
                                    <a:effectLst/>
                                    <a:latin typeface="Cambria Math" panose="02040503050406030204" pitchFamily="18" charset="0"/>
                                  </a:rPr>
                                  <m:t>𝑺𝑰</m:t>
                                </m:r>
                                <m:r>
                                  <a:rPr lang="en-US" sz="2400" kern="100" smtClean="0">
                                    <a:solidFill>
                                      <a:schemeClr val="tx1"/>
                                    </a:solidFill>
                                    <a:effectLst/>
                                    <a:latin typeface="Cambria Math" panose="02040503050406030204" pitchFamily="18" charset="0"/>
                                  </a:rPr>
                                  <m:t>≤</m:t>
                                </m:r>
                                <m:r>
                                  <a:rPr lang="en-US" sz="2400" kern="100" smtClean="0">
                                    <a:solidFill>
                                      <a:schemeClr val="tx1"/>
                                    </a:solidFill>
                                    <a:effectLst/>
                                    <a:latin typeface="Cambria Math" panose="02040503050406030204" pitchFamily="18" charset="0"/>
                                  </a:rPr>
                                  <m:t>𝟏</m:t>
                                </m:r>
                              </m:oMath>
                            </m:oMathPara>
                          </a14:m>
                          <a:endParaRPr lang="en-US" sz="2400" kern="100" dirty="0" smtClean="0">
                            <a:solidFill>
                              <a:schemeClr val="tx1"/>
                            </a:solidFill>
                            <a:effectLst/>
                            <a:latin typeface="Malgun Gothic" panose="020B0503020000020004" pitchFamily="34" charset="-127"/>
                            <a:ea typeface="Malgun Gothic" panose="020B0503020000020004" pitchFamily="34" charset="-127"/>
                            <a:cs typeface="Times New Roman" panose="02020603050405020304" pitchFamily="18" charset="0"/>
                          </a:endParaRPr>
                        </a:p>
                        <a:p>
                          <a:pPr marL="0" marR="0" algn="l" latinLnBrk="1">
                            <a:spcBef>
                              <a:spcPts val="0"/>
                            </a:spcBef>
                            <a:spcAft>
                              <a:spcPts val="0"/>
                            </a:spcAft>
                          </a:pPr>
                          <a:endParaRPr lang="en-US" sz="1000" kern="100" dirty="0" smtClean="0">
                            <a:solidFill>
                              <a:schemeClr val="tx1"/>
                            </a:solidFill>
                            <a:effectLst/>
                            <a:latin typeface="Malgun Gothic" panose="020B0503020000020004" pitchFamily="34" charset="-127"/>
                            <a:ea typeface="Malgun Gothic" panose="020B0503020000020004" pitchFamily="34" charset="-127"/>
                            <a:cs typeface="Times New Roman" panose="02020603050405020304" pitchFamily="18" charset="0"/>
                          </a:endParaRPr>
                        </a:p>
                        <a:p>
                          <a:pPr marL="0" marR="0" algn="l" latinLnBrk="1">
                            <a:spcBef>
                              <a:spcPts val="0"/>
                            </a:spcBef>
                            <a:spcAft>
                              <a:spcPts val="0"/>
                            </a:spcAft>
                          </a:pPr>
                          <a:endParaRPr lang="en-US" sz="1000" kern="100" dirty="0" smtClean="0">
                            <a:solidFill>
                              <a:schemeClr val="tx1"/>
                            </a:solidFill>
                            <a:effectLst/>
                            <a:latin typeface="Malgun Gothic" panose="020B0503020000020004" pitchFamily="34" charset="-127"/>
                            <a:ea typeface="Malgun Gothic" panose="020B0503020000020004" pitchFamily="34" charset="-127"/>
                            <a:cs typeface="Times New Roman" panose="02020603050405020304" pitchFamily="18" charset="0"/>
                          </a:endParaRPr>
                        </a:p>
                        <a:p>
                          <a:pPr marL="0" marR="0" algn="l" latinLnBrk="1">
                            <a:spcBef>
                              <a:spcPts val="0"/>
                            </a:spcBef>
                            <a:spcAft>
                              <a:spcPts val="0"/>
                            </a:spcAft>
                          </a:pPr>
                          <a:endParaRPr lang="en-US" sz="1000" kern="100" dirty="0" smtClean="0">
                            <a:solidFill>
                              <a:schemeClr val="tx1"/>
                            </a:solidFill>
                            <a:effectLst/>
                            <a:latin typeface="Malgun Gothic" panose="020B0503020000020004" pitchFamily="34" charset="-127"/>
                            <a:ea typeface="Malgun Gothic" panose="020B0503020000020004" pitchFamily="34" charset="-127"/>
                            <a:cs typeface="Times New Roman" panose="02020603050405020304" pitchFamily="18" charset="0"/>
                          </a:endParaRPr>
                        </a:p>
                        <a:p>
                          <a:pPr marL="0" marR="0" algn="l" latinLnBrk="1">
                            <a:spcBef>
                              <a:spcPts val="0"/>
                            </a:spcBef>
                            <a:spcAft>
                              <a:spcPts val="0"/>
                            </a:spcAft>
                          </a:pPr>
                          <a:endParaRPr lang="en-US" sz="1000" kern="100" dirty="0" smtClean="0">
                            <a:solidFill>
                              <a:schemeClr val="tx1"/>
                            </a:solidFill>
                            <a:effectLst/>
                            <a:latin typeface="Malgun Gothic" panose="020B0503020000020004" pitchFamily="34" charset="-127"/>
                            <a:ea typeface="Malgun Gothic" panose="020B0503020000020004" pitchFamily="34" charset="-127"/>
                            <a:cs typeface="Times New Roman" panose="02020603050405020304" pitchFamily="18" charset="0"/>
                          </a:endParaRPr>
                        </a:p>
                        <a:p>
                          <a:pPr marL="0" marR="0" algn="l" latinLnBrk="1">
                            <a:spcBef>
                              <a:spcPts val="0"/>
                            </a:spcBef>
                            <a:spcAft>
                              <a:spcPts val="0"/>
                            </a:spcAft>
                          </a:pPr>
                          <a:endParaRPr lang="en-US" sz="1000" kern="100" dirty="0" smtClean="0">
                            <a:solidFill>
                              <a:schemeClr val="tx1"/>
                            </a:solidFill>
                            <a:effectLst/>
                            <a:latin typeface="Malgun Gothic" panose="020B0503020000020004" pitchFamily="34" charset="-127"/>
                            <a:ea typeface="Malgun Gothic" panose="020B0503020000020004" pitchFamily="34" charset="-127"/>
                            <a:cs typeface="Times New Roman" panose="02020603050405020304" pitchFamily="18" charset="0"/>
                          </a:endParaRPr>
                        </a:p>
                        <a:p>
                          <a:pPr marL="0" marR="0" algn="l" latinLnBrk="1">
                            <a:spcBef>
                              <a:spcPts val="0"/>
                            </a:spcBef>
                            <a:spcAft>
                              <a:spcPts val="0"/>
                            </a:spcAft>
                          </a:pPr>
                          <a:endParaRPr lang="en-US" sz="1000" kern="100" dirty="0" smtClean="0">
                            <a:solidFill>
                              <a:schemeClr val="tx1"/>
                            </a:solidFill>
                            <a:effectLst/>
                            <a:latin typeface="Malgun Gothic" panose="020B0503020000020004" pitchFamily="34" charset="-127"/>
                            <a:ea typeface="Malgun Gothic" panose="020B0503020000020004" pitchFamily="34" charset="-127"/>
                            <a:cs typeface="Times New Roman" panose="02020603050405020304" pitchFamily="18" charset="0"/>
                          </a:endParaRPr>
                        </a:p>
                        <a:p>
                          <a:pPr marL="0" marR="0" algn="l" latinLnBrk="1">
                            <a:spcBef>
                              <a:spcPts val="0"/>
                            </a:spcBef>
                            <a:spcAft>
                              <a:spcPts val="0"/>
                            </a:spcAft>
                          </a:pPr>
                          <a:endParaRPr lang="en-US" sz="1000" kern="100" dirty="0">
                            <a:solidFill>
                              <a:schemeClr val="tx1"/>
                            </a:solidFill>
                            <a:effectLst/>
                            <a:latin typeface="Malgun Gothic" panose="020B0503020000020004" pitchFamily="34" charset="-127"/>
                            <a:ea typeface="Malgun Gothic" panose="020B0503020000020004" pitchFamily="34" charset="-127"/>
                            <a:cs typeface="Times New Roman" panose="02020603050405020304" pitchFamily="18" charset="0"/>
                          </a:endParaRPr>
                        </a:p>
                      </a:txBody>
                      <a:tcPr marL="68580" marR="68580" marT="0" marB="0" anchor="ctr">
                        <a:lnL>
                          <a:noFill/>
                        </a:lnL>
                        <a:lnR w="9525" cap="flat" cmpd="sng" algn="ctr">
                          <a:noFill/>
                          <a:prstDash val="solid"/>
                        </a:lnR>
                        <a:lnT w="9525" cap="flat" cmpd="sng" algn="ctr">
                          <a:noFill/>
                          <a:prstDash val="solid"/>
                        </a:lnT>
                        <a:lnB w="38100" cap="flat" cmpd="sng" algn="ctr">
                          <a:noFill/>
                          <a:prstDash val="solid"/>
                        </a:lnB>
                        <a:lnTlToBr w="12700" cmpd="sng">
                          <a:noFill/>
                          <a:prstDash val="solid"/>
                        </a:lnTlToBr>
                        <a:lnBlToTr w="12700" cmpd="sng">
                          <a:noFill/>
                          <a:prstDash val="solid"/>
                        </a:lnBlToTr>
                      </a:tcPr>
                    </a:tc>
                  </a:tr>
                  <a:tr h="2609999">
                    <a:tc>
                      <a:txBody>
                        <a:bodyPr/>
                        <a:lstStyle/>
                        <a:p>
                          <a:pPr marL="0" marR="0" algn="ctr" latinLnBrk="1">
                            <a:spcBef>
                              <a:spcPts val="0"/>
                            </a:spcBef>
                            <a:spcAft>
                              <a:spcPts val="0"/>
                            </a:spcAft>
                          </a:pPr>
                          <a:r>
                            <a:rPr lang="en-US" sz="1600" kern="100" dirty="0" smtClean="0">
                              <a:solidFill>
                                <a:schemeClr val="tx1"/>
                              </a:solidFill>
                              <a:effectLst/>
                            </a:rPr>
                            <a:t>Curvedness</a:t>
                          </a:r>
                          <a:endParaRPr lang="en-US" sz="1600" kern="100" dirty="0">
                            <a:solidFill>
                              <a:schemeClr val="tx1"/>
                            </a:solidFill>
                            <a:effectLst/>
                          </a:endParaRPr>
                        </a:p>
                      </a:txBody>
                      <a:tcPr marL="68580" marR="68580" marT="0" marB="0" vert="vert270" anchor="ctr">
                        <a:lnL w="9525" cap="flat" cmpd="sng" algn="ctr">
                          <a:noFill/>
                          <a:prstDash val="solid"/>
                        </a:lnL>
                        <a:lnR w="12700" cap="flat" cmpd="sng" algn="ctr">
                          <a:noFill/>
                          <a:prstDash val="solid"/>
                          <a:round/>
                          <a:headEnd type="none" w="med" len="med"/>
                          <a:tailEnd type="none" w="med" len="med"/>
                        </a:lnR>
                        <a:lnT w="38100"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0" marR="0" algn="ctr" latinLnBrk="1">
                            <a:spcBef>
                              <a:spcPts val="0"/>
                            </a:spcBef>
                            <a:spcAft>
                              <a:spcPts val="0"/>
                            </a:spcAft>
                          </a:pPr>
                          <a:endParaRPr lang="en-US" sz="1000" kern="100" dirty="0" smtClean="0">
                            <a:solidFill>
                              <a:schemeClr val="tx1"/>
                            </a:solidFill>
                            <a:effectLst/>
                          </a:endParaRPr>
                        </a:p>
                        <a:p>
                          <a:pPr marL="0" marR="0" algn="ctr" latinLnBrk="1">
                            <a:spcBef>
                              <a:spcPts val="0"/>
                            </a:spcBef>
                            <a:spcAft>
                              <a:spcPts val="0"/>
                            </a:spcAft>
                          </a:pPr>
                          <a:endParaRPr lang="en-US" sz="1000" kern="100" dirty="0" smtClean="0">
                            <a:solidFill>
                              <a:schemeClr val="tx1"/>
                            </a:solidFill>
                            <a:effectLst/>
                          </a:endParaRPr>
                        </a:p>
                        <a:p>
                          <a:pPr marL="0" marR="0" algn="ctr" latinLnBrk="1">
                            <a:spcBef>
                              <a:spcPts val="0"/>
                            </a:spcBef>
                            <a:spcAft>
                              <a:spcPts val="0"/>
                            </a:spcAft>
                          </a:pPr>
                          <a:endParaRPr lang="en-US" sz="1000" kern="100" dirty="0" smtClean="0">
                            <a:solidFill>
                              <a:schemeClr val="tx1"/>
                            </a:solidFill>
                            <a:effectLst/>
                          </a:endParaRPr>
                        </a:p>
                        <a:p>
                          <a:pPr marL="0" marR="0" algn="ctr" latinLnBrk="1">
                            <a:spcBef>
                              <a:spcPts val="0"/>
                            </a:spcBef>
                            <a:spcAft>
                              <a:spcPts val="0"/>
                            </a:spcAft>
                          </a:pPr>
                          <a:endParaRPr lang="en-US" sz="1000" kern="100" dirty="0" smtClean="0">
                            <a:solidFill>
                              <a:schemeClr val="tx1"/>
                            </a:solidFill>
                            <a:effectLst/>
                          </a:endParaRPr>
                        </a:p>
                        <a:p>
                          <a:pPr marL="0" marR="0" algn="ctr" latinLnBrk="1">
                            <a:spcBef>
                              <a:spcPts val="0"/>
                            </a:spcBef>
                            <a:spcAft>
                              <a:spcPts val="0"/>
                            </a:spcAft>
                          </a:pPr>
                          <a14:m>
                            <m:oMath xmlns:m="http://schemas.openxmlformats.org/officeDocument/2006/math">
                              <m:r>
                                <a:rPr lang="en-US" sz="1600" i="1" kern="100" dirty="0" smtClean="0">
                                  <a:solidFill>
                                    <a:schemeClr val="tx1"/>
                                  </a:solidFill>
                                  <a:effectLst/>
                                  <a:latin typeface="Cambria Math" panose="02040503050406030204" pitchFamily="18" charset="0"/>
                                </a:rPr>
                                <m:t>𝐶𝑉</m:t>
                              </m:r>
                            </m:oMath>
                          </a14:m>
                          <a:r>
                            <a:rPr lang="en-US" sz="1600" i="1" kern="100" dirty="0">
                              <a:solidFill>
                                <a:schemeClr val="tx1"/>
                              </a:solidFill>
                              <a:effectLst/>
                            </a:rPr>
                            <a:t>=</a:t>
                          </a:r>
                          <a14:m>
                            <m:oMath xmlns:m="http://schemas.openxmlformats.org/officeDocument/2006/math">
                              <m:rad>
                                <m:radPr>
                                  <m:degHide m:val="on"/>
                                  <m:ctrlPr>
                                    <a:rPr lang="en-US" sz="1600" i="1" kern="100">
                                      <a:solidFill>
                                        <a:schemeClr val="tx1"/>
                                      </a:solidFill>
                                      <a:effectLst/>
                                      <a:latin typeface="Cambria Math" panose="02040503050406030204" pitchFamily="18" charset="0"/>
                                    </a:rPr>
                                  </m:ctrlPr>
                                </m:radPr>
                                <m:deg/>
                                <m:e>
                                  <m:f>
                                    <m:fPr>
                                      <m:ctrlPr>
                                        <a:rPr lang="en-US" sz="1600" i="1" kern="100">
                                          <a:solidFill>
                                            <a:schemeClr val="tx1"/>
                                          </a:solidFill>
                                          <a:effectLst/>
                                          <a:latin typeface="Cambria Math" panose="02040503050406030204" pitchFamily="18" charset="0"/>
                                        </a:rPr>
                                      </m:ctrlPr>
                                    </m:fPr>
                                    <m:num>
                                      <m:sSubSup>
                                        <m:sSubSupPr>
                                          <m:ctrlPr>
                                            <a:rPr lang="en-US" sz="1600" i="1" kern="100">
                                              <a:solidFill>
                                                <a:schemeClr val="tx1"/>
                                              </a:solidFill>
                                              <a:effectLst/>
                                              <a:latin typeface="Cambria Math" panose="02040503050406030204" pitchFamily="18" charset="0"/>
                                            </a:rPr>
                                          </m:ctrlPr>
                                        </m:sSubSupPr>
                                        <m:e>
                                          <m:r>
                                            <a:rPr lang="en-US" sz="1600" i="1" kern="100">
                                              <a:solidFill>
                                                <a:schemeClr val="tx1"/>
                                              </a:solidFill>
                                              <a:effectLst/>
                                              <a:latin typeface="Cambria Math" panose="02040503050406030204" pitchFamily="18" charset="0"/>
                                            </a:rPr>
                                            <m:t>𝜅</m:t>
                                          </m:r>
                                        </m:e>
                                        <m:sub>
                                          <m:r>
                                            <a:rPr lang="en-US" sz="1600" i="1" kern="100">
                                              <a:solidFill>
                                                <a:schemeClr val="tx1"/>
                                              </a:solidFill>
                                              <a:effectLst/>
                                              <a:latin typeface="Cambria Math" panose="02040503050406030204" pitchFamily="18" charset="0"/>
                                            </a:rPr>
                                            <m:t>1</m:t>
                                          </m:r>
                                        </m:sub>
                                        <m:sup>
                                          <m:r>
                                            <a:rPr lang="en-US" sz="1600" i="1" kern="100">
                                              <a:solidFill>
                                                <a:schemeClr val="tx1"/>
                                              </a:solidFill>
                                              <a:effectLst/>
                                              <a:latin typeface="Cambria Math" panose="02040503050406030204" pitchFamily="18" charset="0"/>
                                            </a:rPr>
                                            <m:t>2</m:t>
                                          </m:r>
                                        </m:sup>
                                      </m:sSubSup>
                                      <m:r>
                                        <a:rPr lang="en-US" sz="1600" i="1" kern="100">
                                          <a:solidFill>
                                            <a:schemeClr val="tx1"/>
                                          </a:solidFill>
                                          <a:effectLst/>
                                          <a:latin typeface="Cambria Math" panose="02040503050406030204" pitchFamily="18" charset="0"/>
                                        </a:rPr>
                                        <m:t>+</m:t>
                                      </m:r>
                                      <m:sSubSup>
                                        <m:sSubSupPr>
                                          <m:ctrlPr>
                                            <a:rPr lang="en-US" sz="1600" i="1" kern="100">
                                              <a:solidFill>
                                                <a:schemeClr val="tx1"/>
                                              </a:solidFill>
                                              <a:effectLst/>
                                              <a:latin typeface="Cambria Math" panose="02040503050406030204" pitchFamily="18" charset="0"/>
                                            </a:rPr>
                                          </m:ctrlPr>
                                        </m:sSubSupPr>
                                        <m:e>
                                          <m:r>
                                            <a:rPr lang="en-US" sz="1600" i="1" kern="100">
                                              <a:solidFill>
                                                <a:schemeClr val="tx1"/>
                                              </a:solidFill>
                                              <a:effectLst/>
                                              <a:latin typeface="Cambria Math" panose="02040503050406030204" pitchFamily="18" charset="0"/>
                                            </a:rPr>
                                            <m:t>𝜅</m:t>
                                          </m:r>
                                        </m:e>
                                        <m:sub>
                                          <m:r>
                                            <a:rPr lang="en-US" sz="1600" i="1" kern="100">
                                              <a:solidFill>
                                                <a:schemeClr val="tx1"/>
                                              </a:solidFill>
                                              <a:effectLst/>
                                              <a:latin typeface="Cambria Math" panose="02040503050406030204" pitchFamily="18" charset="0"/>
                                            </a:rPr>
                                            <m:t>2</m:t>
                                          </m:r>
                                        </m:sub>
                                        <m:sup>
                                          <m:r>
                                            <a:rPr lang="en-US" sz="1600" i="1" kern="100">
                                              <a:solidFill>
                                                <a:schemeClr val="tx1"/>
                                              </a:solidFill>
                                              <a:effectLst/>
                                              <a:latin typeface="Cambria Math" panose="02040503050406030204" pitchFamily="18" charset="0"/>
                                            </a:rPr>
                                            <m:t>2</m:t>
                                          </m:r>
                                        </m:sup>
                                      </m:sSubSup>
                                    </m:num>
                                    <m:den>
                                      <m:r>
                                        <a:rPr lang="en-US" sz="1600" i="1" kern="100">
                                          <a:solidFill>
                                            <a:schemeClr val="tx1"/>
                                          </a:solidFill>
                                          <a:effectLst/>
                                          <a:latin typeface="Cambria Math" panose="02040503050406030204" pitchFamily="18" charset="0"/>
                                        </a:rPr>
                                        <m:t>2</m:t>
                                      </m:r>
                                    </m:den>
                                  </m:f>
                                </m:e>
                              </m:rad>
                            </m:oMath>
                          </a14:m>
                          <a:endParaRPr lang="en-US" sz="1600" i="1" kern="100" dirty="0">
                            <a:solidFill>
                              <a:schemeClr val="tx1"/>
                            </a:solidFill>
                            <a:effectLst/>
                          </a:endParaRPr>
                        </a:p>
                        <a:p>
                          <a:pPr marL="0" marR="0" algn="ctr" latinLnBrk="1">
                            <a:spcBef>
                              <a:spcPts val="0"/>
                            </a:spcBef>
                            <a:spcAft>
                              <a:spcPts val="0"/>
                            </a:spcAft>
                          </a:pPr>
                          <a:r>
                            <a:rPr lang="en-US" sz="1600" kern="100" dirty="0">
                              <a:solidFill>
                                <a:schemeClr val="tx1"/>
                              </a:solidFill>
                              <a:effectLst/>
                            </a:rPr>
                            <a:t> </a:t>
                          </a:r>
                        </a:p>
                        <a:p>
                          <a:pPr marL="0" marR="0" algn="ctr" latinLnBrk="1">
                            <a:spcBef>
                              <a:spcPts val="0"/>
                            </a:spcBef>
                            <a:spcAft>
                              <a:spcPts val="0"/>
                            </a:spcAft>
                          </a:pPr>
                          <a14:m>
                            <m:oMathPara xmlns:m="http://schemas.openxmlformats.org/officeDocument/2006/math">
                              <m:oMathParaPr>
                                <m:jc m:val="centerGroup"/>
                              </m:oMathParaPr>
                              <m:oMath xmlns:m="http://schemas.openxmlformats.org/officeDocument/2006/math">
                                <m:r>
                                  <a:rPr lang="en-US" sz="1600" kern="100">
                                    <a:solidFill>
                                      <a:schemeClr val="tx1"/>
                                    </a:solidFill>
                                    <a:effectLst/>
                                    <a:latin typeface="Cambria Math" panose="02040503050406030204" pitchFamily="18" charset="0"/>
                                  </a:rPr>
                                  <m:t>0≤</m:t>
                                </m:r>
                                <m:r>
                                  <a:rPr lang="en-US" sz="1600" kern="100">
                                    <a:solidFill>
                                      <a:schemeClr val="tx1"/>
                                    </a:solidFill>
                                    <a:effectLst/>
                                    <a:latin typeface="Cambria Math" panose="02040503050406030204" pitchFamily="18" charset="0"/>
                                  </a:rPr>
                                  <m:t>𝐶𝑉</m:t>
                                </m:r>
                              </m:oMath>
                            </m:oMathPara>
                          </a14:m>
                          <a:endParaRPr lang="en-US" sz="1600" kern="100" dirty="0" smtClean="0">
                            <a:solidFill>
                              <a:schemeClr val="tx1"/>
                            </a:solidFill>
                            <a:effectLst/>
                            <a:latin typeface="Malgun Gothic" panose="020B0503020000020004" pitchFamily="34" charset="-127"/>
                            <a:ea typeface="Malgun Gothic" panose="020B0503020000020004" pitchFamily="34" charset="-127"/>
                            <a:cs typeface="Times New Roman" panose="02020603050405020304" pitchFamily="18" charset="0"/>
                          </a:endParaRPr>
                        </a:p>
                        <a:p>
                          <a:pPr marL="0" marR="0" algn="ctr" latinLnBrk="1">
                            <a:spcBef>
                              <a:spcPts val="0"/>
                            </a:spcBef>
                            <a:spcAft>
                              <a:spcPts val="0"/>
                            </a:spcAft>
                          </a:pPr>
                          <a:endParaRPr lang="en-US" sz="1000" kern="100" dirty="0" smtClean="0">
                            <a:solidFill>
                              <a:schemeClr val="tx1"/>
                            </a:solidFill>
                            <a:effectLst/>
                            <a:latin typeface="Malgun Gothic" panose="020B0503020000020004" pitchFamily="34" charset="-127"/>
                            <a:ea typeface="Malgun Gothic" panose="020B0503020000020004" pitchFamily="34" charset="-127"/>
                            <a:cs typeface="Times New Roman" panose="02020603050405020304" pitchFamily="18" charset="0"/>
                          </a:endParaRPr>
                        </a:p>
                        <a:p>
                          <a:pPr marL="0" marR="0" algn="ctr" latinLnBrk="1">
                            <a:spcBef>
                              <a:spcPts val="0"/>
                            </a:spcBef>
                            <a:spcAft>
                              <a:spcPts val="0"/>
                            </a:spcAft>
                          </a:pPr>
                          <a:endParaRPr lang="en-US" sz="1000" kern="100" dirty="0" smtClean="0">
                            <a:solidFill>
                              <a:schemeClr val="tx1"/>
                            </a:solidFill>
                            <a:effectLst/>
                            <a:latin typeface="Malgun Gothic" panose="020B0503020000020004" pitchFamily="34" charset="-127"/>
                            <a:ea typeface="Malgun Gothic" panose="020B0503020000020004" pitchFamily="34" charset="-127"/>
                            <a:cs typeface="Times New Roman" panose="02020603050405020304" pitchFamily="18" charset="0"/>
                          </a:endParaRPr>
                        </a:p>
                        <a:p>
                          <a:pPr marL="0" marR="0" algn="ctr" latinLnBrk="1">
                            <a:spcBef>
                              <a:spcPts val="0"/>
                            </a:spcBef>
                            <a:spcAft>
                              <a:spcPts val="0"/>
                            </a:spcAft>
                          </a:pPr>
                          <a:endParaRPr lang="en-US" sz="1000" kern="100" dirty="0">
                            <a:solidFill>
                              <a:schemeClr val="tx1"/>
                            </a:solidFill>
                            <a:effectLst/>
                            <a:latin typeface="Malgun Gothic" panose="020B0503020000020004" pitchFamily="34" charset="-127"/>
                            <a:ea typeface="Malgun Gothic" panose="020B0503020000020004" pitchFamily="34" charset="-127"/>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marL="0" marR="0" algn="ctr" latinLnBrk="1">
                            <a:spcBef>
                              <a:spcPts val="0"/>
                            </a:spcBef>
                            <a:spcAft>
                              <a:spcPts val="0"/>
                            </a:spcAft>
                          </a:pPr>
                          <a:endParaRPr lang="en-US" sz="1000" kern="100" dirty="0">
                            <a:solidFill>
                              <a:schemeClr val="tx1"/>
                            </a:solidFill>
                            <a:effectLst/>
                            <a:latin typeface="Malgun Gothic" panose="020B0503020000020004" pitchFamily="34" charset="-127"/>
                            <a:ea typeface="Times New Roman" panose="02020603050405020304" pitchFamily="18" charset="0"/>
                            <a:cs typeface="Arial" panose="020B0604020202020204" pitchFamily="34" charset="0"/>
                          </a:endParaRPr>
                        </a:p>
                      </a:txBody>
                      <a:tcPr marL="68580" marR="68580" marT="0" marB="0" anchor="ctr">
                        <a:lnL>
                          <a:noFill/>
                        </a:lnL>
                        <a:lnR w="9525" cap="flat" cmpd="sng" algn="ctr">
                          <a:noFill/>
                          <a:prstDash val="solid"/>
                        </a:lnR>
                        <a:lnT w="38100" cap="flat" cmpd="sng" algn="ctr">
                          <a:noFill/>
                          <a:prstDash val="solid"/>
                        </a:lnT>
                        <a:lnB w="9525" cap="flat" cmpd="sng" algn="ctr">
                          <a:noFill/>
                          <a:prstDash val="solid"/>
                        </a:lnB>
                        <a:lnTlToBr w="12700" cmpd="sng">
                          <a:noFill/>
                          <a:prstDash val="solid"/>
                        </a:lnTlToBr>
                        <a:lnBlToTr w="12700" cmpd="sng">
                          <a:noFill/>
                          <a:prstDash val="solid"/>
                        </a:lnBlToTr>
                      </a:tcPr>
                    </a:tc>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1290378673"/>
                  </p:ext>
                </p:extLst>
              </p:nvPr>
            </p:nvGraphicFramePr>
            <p:xfrm>
              <a:off x="4472132" y="1676004"/>
              <a:ext cx="4648604" cy="4315480"/>
            </p:xfrm>
            <a:graphic>
              <a:graphicData uri="http://schemas.openxmlformats.org/drawingml/2006/table">
                <a:tbl>
                  <a:tblPr firstRow="1" firstCol="1" bandRow="1">
                    <a:tableStyleId>{D113A9D2-9D6B-4929-AA2D-F23B5EE8CBE7}</a:tableStyleId>
                  </a:tblPr>
                  <a:tblGrid>
                    <a:gridCol w="548421"/>
                    <a:gridCol w="1146331"/>
                    <a:gridCol w="2953852"/>
                  </a:tblGrid>
                  <a:tr h="1705481">
                    <a:tc>
                      <a:txBody>
                        <a:bodyPr/>
                        <a:lstStyle/>
                        <a:p>
                          <a:pPr marL="0" marR="0" algn="ctr" latinLnBrk="1">
                            <a:spcBef>
                              <a:spcPts val="0"/>
                            </a:spcBef>
                            <a:spcAft>
                              <a:spcPts val="0"/>
                            </a:spcAft>
                          </a:pPr>
                          <a:r>
                            <a:rPr lang="en-US" sz="1600" kern="100" dirty="0" smtClean="0">
                              <a:solidFill>
                                <a:schemeClr val="tx1"/>
                              </a:solidFill>
                              <a:effectLst/>
                            </a:rPr>
                            <a:t>Shape Index</a:t>
                          </a:r>
                          <a:endParaRPr lang="en-US" sz="1600" kern="100" dirty="0">
                            <a:solidFill>
                              <a:schemeClr val="tx1"/>
                            </a:solidFill>
                            <a:effectLst/>
                            <a:latin typeface="Malgun Gothic" panose="020B0503020000020004" pitchFamily="34" charset="-127"/>
                            <a:ea typeface="Malgun Gothic" panose="020B0503020000020004" pitchFamily="34" charset="-127"/>
                            <a:cs typeface="Times New Roman" panose="02020603050405020304" pitchFamily="18" charset="0"/>
                          </a:endParaRPr>
                        </a:p>
                      </a:txBody>
                      <a:tcPr marL="68580" marR="68580" marT="0" marB="0" vert="vert270" anchor="ctr">
                        <a:lnL w="9525" cap="flat" cmpd="sng" algn="ctr">
                          <a:noFill/>
                          <a:prstDash val="solid"/>
                        </a:lnL>
                        <a:lnR w="12700" cap="flat" cmpd="sng" algn="ctr">
                          <a:noFill/>
                          <a:prstDash val="solid"/>
                          <a:round/>
                          <a:headEnd type="none" w="med" len="med"/>
                          <a:tailEnd type="none" w="med" len="med"/>
                        </a:lnR>
                        <a:lnT w="9525" cap="flat" cmpd="sng" algn="ctr">
                          <a:noFill/>
                          <a:prstDash val="solid"/>
                        </a:lnT>
                        <a:lnB w="38100" cap="flat" cmpd="sng" algn="ctr">
                          <a:noFill/>
                          <a:prstDash val="solid"/>
                        </a:lnB>
                        <a:lnTlToBr w="12700" cmpd="sng">
                          <a:noFill/>
                          <a:prstDash val="solid"/>
                        </a:lnTlToBr>
                        <a:lnBlToTr w="12700" cmpd="sng">
                          <a:noFill/>
                          <a:prstDash val="solid"/>
                        </a:lnBlToTr>
                      </a:tcPr>
                    </a:tc>
                    <a:tc>
                      <a:txBody>
                        <a:bodyPr/>
                        <a:lstStyle/>
                        <a:p>
                          <a:endParaRPr lang="en-US"/>
                        </a:p>
                      </a:txBody>
                      <a:tcPr marL="68580" marR="6858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3"/>
                          <a:stretch>
                            <a:fillRect l="-50794" t="-714" r="-260317" b="-157143"/>
                          </a:stretch>
                        </a:blipFill>
                      </a:tcPr>
                    </a:tc>
                    <a:tc>
                      <a:txBody>
                        <a:bodyPr/>
                        <a:lstStyle/>
                        <a:p>
                          <a:endParaRPr lang="en-US"/>
                        </a:p>
                      </a:txBody>
                      <a:tcPr marL="68580" marR="68580" marT="0" marB="0" anchor="ctr">
                        <a:lnL>
                          <a:noFill/>
                        </a:lnL>
                        <a:lnR w="9525" cap="flat" cmpd="sng" algn="ctr">
                          <a:noFill/>
                          <a:prstDash val="solid"/>
                        </a:lnR>
                        <a:lnT w="9525" cap="flat" cmpd="sng" algn="ctr">
                          <a:noFill/>
                          <a:prstDash val="solid"/>
                        </a:lnT>
                        <a:lnB w="38100" cap="flat" cmpd="sng" algn="ctr">
                          <a:noFill/>
                          <a:prstDash val="solid"/>
                        </a:lnB>
                        <a:lnTlToBr w="12700" cmpd="sng">
                          <a:noFill/>
                          <a:prstDash val="solid"/>
                        </a:lnTlToBr>
                        <a:lnBlToTr w="12700" cmpd="sng">
                          <a:noFill/>
                          <a:prstDash val="solid"/>
                        </a:lnBlToTr>
                        <a:blipFill rotWithShape="0">
                          <a:blip r:embed="rId3"/>
                          <a:stretch>
                            <a:fillRect l="-58763" t="-714" r="-1443" b="-157143"/>
                          </a:stretch>
                        </a:blipFill>
                      </a:tcPr>
                    </a:tc>
                  </a:tr>
                  <a:tr h="2609999">
                    <a:tc>
                      <a:txBody>
                        <a:bodyPr/>
                        <a:lstStyle/>
                        <a:p>
                          <a:pPr marL="0" marR="0" algn="ctr" latinLnBrk="1">
                            <a:spcBef>
                              <a:spcPts val="0"/>
                            </a:spcBef>
                            <a:spcAft>
                              <a:spcPts val="0"/>
                            </a:spcAft>
                          </a:pPr>
                          <a:r>
                            <a:rPr lang="en-US" sz="1600" kern="100" dirty="0" smtClean="0">
                              <a:solidFill>
                                <a:schemeClr val="tx1"/>
                              </a:solidFill>
                              <a:effectLst/>
                            </a:rPr>
                            <a:t>Curvedness</a:t>
                          </a:r>
                          <a:endParaRPr lang="en-US" sz="1600" kern="100" dirty="0">
                            <a:solidFill>
                              <a:schemeClr val="tx1"/>
                            </a:solidFill>
                            <a:effectLst/>
                          </a:endParaRPr>
                        </a:p>
                      </a:txBody>
                      <a:tcPr marL="68580" marR="68580" marT="0" marB="0" vert="vert270" anchor="ctr">
                        <a:lnL w="9525" cap="flat" cmpd="sng" algn="ctr">
                          <a:noFill/>
                          <a:prstDash val="solid"/>
                        </a:lnL>
                        <a:lnR w="12700" cap="flat" cmpd="sng" algn="ctr">
                          <a:noFill/>
                          <a:prstDash val="solid"/>
                          <a:round/>
                          <a:headEnd type="none" w="med" len="med"/>
                          <a:tailEnd type="none" w="med" len="med"/>
                        </a:lnR>
                        <a:lnT w="38100"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en-US"/>
                        </a:p>
                      </a:txBody>
                      <a:tcPr marL="68580" marR="6858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blipFill rotWithShape="0">
                          <a:blip r:embed="rId3"/>
                          <a:stretch>
                            <a:fillRect l="-50794" t="-65734" r="-260317" b="-2564"/>
                          </a:stretch>
                        </a:blipFill>
                      </a:tcPr>
                    </a:tc>
                    <a:tc>
                      <a:txBody>
                        <a:bodyPr/>
                        <a:lstStyle/>
                        <a:p>
                          <a:pPr marL="0" marR="0" algn="ctr" latinLnBrk="1">
                            <a:spcBef>
                              <a:spcPts val="0"/>
                            </a:spcBef>
                            <a:spcAft>
                              <a:spcPts val="0"/>
                            </a:spcAft>
                          </a:pPr>
                          <a:endParaRPr lang="en-US" sz="1000" kern="100" dirty="0">
                            <a:solidFill>
                              <a:schemeClr val="tx1"/>
                            </a:solidFill>
                            <a:effectLst/>
                            <a:latin typeface="Malgun Gothic" panose="020B0503020000020004" pitchFamily="34" charset="-127"/>
                            <a:ea typeface="Times New Roman" panose="02020603050405020304" pitchFamily="18" charset="0"/>
                            <a:cs typeface="Arial" panose="020B0604020202020204" pitchFamily="34" charset="0"/>
                          </a:endParaRPr>
                        </a:p>
                      </a:txBody>
                      <a:tcPr marL="68580" marR="68580" marT="0" marB="0" anchor="ctr">
                        <a:lnL>
                          <a:noFill/>
                        </a:lnL>
                        <a:lnR w="9525" cap="flat" cmpd="sng" algn="ctr">
                          <a:noFill/>
                          <a:prstDash val="solid"/>
                        </a:lnR>
                        <a:lnT w="38100" cap="flat" cmpd="sng" algn="ctr">
                          <a:noFill/>
                          <a:prstDash val="solid"/>
                        </a:lnT>
                        <a:lnB w="9525" cap="flat" cmpd="sng" algn="ctr">
                          <a:noFill/>
                          <a:prstDash val="solid"/>
                        </a:lnB>
                        <a:lnTlToBr w="12700" cmpd="sng">
                          <a:noFill/>
                          <a:prstDash val="solid"/>
                        </a:lnTlToBr>
                        <a:lnBlToTr w="12700" cmpd="sng">
                          <a:noFill/>
                          <a:prstDash val="solid"/>
                        </a:lnBlToTr>
                      </a:tcPr>
                    </a:tc>
                  </a:tr>
                </a:tbl>
              </a:graphicData>
            </a:graphic>
          </p:graphicFrame>
        </mc:Fallback>
      </mc:AlternateContent>
      <p:sp>
        <p:nvSpPr>
          <p:cNvPr id="16" name="Content Placeholder 2"/>
          <p:cNvSpPr txBox="1">
            <a:spLocks/>
          </p:cNvSpPr>
          <p:nvPr/>
        </p:nvSpPr>
        <p:spPr bwMode="auto">
          <a:xfrm>
            <a:off x="-9144" y="221485"/>
            <a:ext cx="9208437" cy="60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indent="0" eaLnBrk="0" fontAlgn="t" hangingPunct="0">
              <a:spcBef>
                <a:spcPct val="20000"/>
              </a:spcBef>
              <a:buNone/>
              <a:defRPr sz="2500">
                <a:solidFill>
                  <a:srgbClr val="FFFFCC"/>
                </a:solidFill>
                <a:effectLst>
                  <a:outerShdw blurRad="38100" dist="38100" dir="2700000" algn="tl">
                    <a:srgbClr val="000000">
                      <a:alpha val="43137"/>
                    </a:srgbClr>
                  </a:outerShdw>
                </a:effectLst>
                <a:latin typeface="Palatino Linotype" pitchFamily="18" charset="0"/>
                <a:cs typeface="Arial" pitchFamily="34" charset="0"/>
              </a:defRPr>
            </a:lvl1pPr>
            <a:lvl2pPr indent="0" algn="ctr" eaLnBrk="0" hangingPunct="0">
              <a:spcBef>
                <a:spcPct val="20000"/>
              </a:spcBef>
              <a:buNone/>
              <a:defRPr sz="2800">
                <a:latin typeface="+mn-lt"/>
              </a:defRPr>
            </a:lvl2pPr>
            <a:lvl3pPr indent="0" algn="ctr" eaLnBrk="0" hangingPunct="0">
              <a:spcBef>
                <a:spcPct val="20000"/>
              </a:spcBef>
              <a:buNone/>
              <a:defRPr sz="2400">
                <a:latin typeface="+mn-lt"/>
              </a:defRPr>
            </a:lvl3pPr>
            <a:lvl4pPr indent="0" algn="ctr" eaLnBrk="0" hangingPunct="0">
              <a:spcBef>
                <a:spcPct val="20000"/>
              </a:spcBef>
              <a:buNone/>
              <a:defRPr sz="2000">
                <a:latin typeface="+mn-lt"/>
              </a:defRPr>
            </a:lvl4pPr>
            <a:lvl5pPr indent="0" algn="ctr" eaLnBrk="0" hangingPunct="0">
              <a:spcBef>
                <a:spcPct val="20000"/>
              </a:spcBef>
              <a:buNone/>
              <a:defRPr sz="2000">
                <a:latin typeface="+mn-lt"/>
              </a:defRPr>
            </a:lvl5pPr>
            <a:lvl6pPr indent="0" algn="ctr" fontAlgn="base">
              <a:spcBef>
                <a:spcPct val="20000"/>
              </a:spcBef>
              <a:spcAft>
                <a:spcPct val="0"/>
              </a:spcAft>
              <a:buNone/>
              <a:defRPr sz="2000">
                <a:latin typeface="+mn-lt"/>
              </a:defRPr>
            </a:lvl6pPr>
            <a:lvl7pPr indent="0" algn="ctr" fontAlgn="base">
              <a:spcBef>
                <a:spcPct val="20000"/>
              </a:spcBef>
              <a:spcAft>
                <a:spcPct val="0"/>
              </a:spcAft>
              <a:buNone/>
              <a:defRPr sz="2000">
                <a:latin typeface="+mn-lt"/>
              </a:defRPr>
            </a:lvl7pPr>
            <a:lvl8pPr indent="0" algn="ctr" fontAlgn="base">
              <a:spcBef>
                <a:spcPct val="20000"/>
              </a:spcBef>
              <a:spcAft>
                <a:spcPct val="0"/>
              </a:spcAft>
              <a:buNone/>
              <a:defRPr sz="2000">
                <a:latin typeface="+mn-lt"/>
              </a:defRPr>
            </a:lvl8pPr>
            <a:lvl9pPr indent="0" algn="ctr" fontAlgn="base">
              <a:spcBef>
                <a:spcPct val="20000"/>
              </a:spcBef>
              <a:spcAft>
                <a:spcPct val="0"/>
              </a:spcAft>
              <a:buNone/>
              <a:defRPr sz="2000">
                <a:latin typeface="+mn-lt"/>
              </a:defRPr>
            </a:lvl9pPr>
          </a:lstStyle>
          <a:p>
            <a:pPr algn="ctr"/>
            <a:r>
              <a:rPr lang="en-US" dirty="0"/>
              <a:t>Results: AD Imaging-Genetic Biomarker Interactions</a:t>
            </a:r>
          </a:p>
        </p:txBody>
      </p:sp>
      <p:pic>
        <p:nvPicPr>
          <p:cNvPr id="1026" name="Picture 2" descr="http://synapse.koreamed.org/ArticleImage/0162PI/pi-12-125-g001-l.jpg"/>
          <p:cNvPicPr>
            <a:picLocks noChangeAspect="1" noChangeArrowheads="1"/>
          </p:cNvPicPr>
          <p:nvPr/>
        </p:nvPicPr>
        <p:blipFill rotWithShape="1">
          <a:blip r:embed="rId4">
            <a:clrChange>
              <a:clrFrom>
                <a:srgbClr val="080403"/>
              </a:clrFrom>
              <a:clrTo>
                <a:srgbClr val="080403">
                  <a:alpha val="0"/>
                </a:srgbClr>
              </a:clrTo>
            </a:clrChange>
            <a:extLst>
              <a:ext uri="{28A0092B-C50C-407E-A947-70E740481C1C}">
                <a14:useLocalDpi xmlns:a14="http://schemas.microsoft.com/office/drawing/2010/main" val="0"/>
              </a:ext>
            </a:extLst>
          </a:blip>
          <a:srcRect r="43698"/>
          <a:stretch/>
        </p:blipFill>
        <p:spPr bwMode="auto">
          <a:xfrm>
            <a:off x="0" y="1437372"/>
            <a:ext cx="4389708" cy="45567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ynapse.koreamed.org/ArticleImage/0162PI/pi-12-125-g001-l.jpg"/>
          <p:cNvPicPr>
            <a:picLocks noChangeAspect="1" noChangeArrowheads="1"/>
          </p:cNvPicPr>
          <p:nvPr/>
        </p:nvPicPr>
        <p:blipFill rotWithShape="1">
          <a:blip r:embed="rId4">
            <a:clrChange>
              <a:clrFrom>
                <a:srgbClr val="080403"/>
              </a:clrFrom>
              <a:clrTo>
                <a:srgbClr val="080403">
                  <a:alpha val="0"/>
                </a:srgbClr>
              </a:clrTo>
            </a:clrChange>
            <a:extLst>
              <a:ext uri="{28A0092B-C50C-407E-A947-70E740481C1C}">
                <a14:useLocalDpi xmlns:a14="http://schemas.microsoft.com/office/drawing/2010/main" val="0"/>
              </a:ext>
            </a:extLst>
          </a:blip>
          <a:srcRect l="56826" t="24153" r="4362" b="24736"/>
          <a:stretch/>
        </p:blipFill>
        <p:spPr bwMode="auto">
          <a:xfrm>
            <a:off x="1676419" y="1465442"/>
            <a:ext cx="2713289" cy="20882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Pictur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5156" y="2634145"/>
            <a:ext cx="3894137" cy="52546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6295887" y="3485708"/>
            <a:ext cx="2541640" cy="2477706"/>
            <a:chOff x="6177015" y="3494852"/>
            <a:chExt cx="2541640" cy="2477706"/>
          </a:xfrm>
        </p:grpSpPr>
        <p:sp>
          <p:nvSpPr>
            <p:cNvPr id="4" name="Rectangle 3"/>
            <p:cNvSpPr/>
            <p:nvPr/>
          </p:nvSpPr>
          <p:spPr>
            <a:xfrm>
              <a:off x="6177015" y="3494852"/>
              <a:ext cx="2536825" cy="246856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1830" y="3503996"/>
              <a:ext cx="2536825" cy="246856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922456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0" y="707570"/>
            <a:ext cx="9144000" cy="6150430"/>
            <a:chOff x="0" y="707570"/>
            <a:chExt cx="9144000" cy="6150430"/>
          </a:xfrm>
        </p:grpSpPr>
        <p:sp>
          <p:nvSpPr>
            <p:cNvPr id="4" name="Title 1"/>
            <p:cNvSpPr txBox="1">
              <a:spLocks/>
            </p:cNvSpPr>
            <p:nvPr/>
          </p:nvSpPr>
          <p:spPr>
            <a:xfrm>
              <a:off x="685800" y="707570"/>
              <a:ext cx="7772400" cy="5388429"/>
            </a:xfrm>
            <a:prstGeom prst="rect">
              <a:avLst/>
            </a:prstGeom>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900" dirty="0">
                  <a:solidFill>
                    <a:srgbClr val="33CC33"/>
                  </a:solidFill>
                  <a:latin typeface="HelveticaNeue Condensed"/>
                  <a:cs typeface="HelveticaNeue Condensed"/>
                </a:rPr>
                <a:t>Management, Modeling &amp; </a:t>
              </a:r>
              <a:r>
                <a:rPr lang="en-US" sz="4900" dirty="0" smtClean="0">
                  <a:solidFill>
                    <a:srgbClr val="33CC33"/>
                  </a:solidFill>
                  <a:latin typeface="HelveticaNeue Condensed"/>
                  <a:cs typeface="HelveticaNeue Condensed"/>
                </a:rPr>
                <a:t>Analytic Challenges of </a:t>
              </a:r>
              <a:r>
                <a:rPr lang="en-US" sz="4900" dirty="0">
                  <a:solidFill>
                    <a:srgbClr val="33CC33"/>
                  </a:solidFill>
                  <a:latin typeface="HelveticaNeue Condensed"/>
                  <a:cs typeface="HelveticaNeue Condensed"/>
                </a:rPr>
                <a:t>Big </a:t>
              </a:r>
              <a:r>
                <a:rPr lang="en-US" sz="4900" dirty="0" smtClean="0">
                  <a:solidFill>
                    <a:srgbClr val="33CC33"/>
                  </a:solidFill>
                  <a:latin typeface="HelveticaNeue Condensed"/>
                  <a:cs typeface="HelveticaNeue Condensed"/>
                </a:rPr>
                <a:t>Biomedical Data</a:t>
              </a:r>
              <a:endParaRPr lang="en-US" sz="2200" dirty="0" smtClean="0">
                <a:solidFill>
                  <a:schemeClr val="bg1"/>
                </a:solidFill>
                <a:latin typeface="HelveticaNeue Condensed"/>
                <a:cs typeface="HelveticaNeue Condensed"/>
              </a:endParaRPr>
            </a:p>
            <a:p>
              <a:pPr fontAlgn="auto">
                <a:spcAft>
                  <a:spcPts val="0"/>
                </a:spcAft>
                <a:defRPr/>
              </a:pPr>
              <a:endParaRPr lang="en-US" sz="2200" dirty="0">
                <a:solidFill>
                  <a:schemeClr val="bg1"/>
                </a:solidFill>
                <a:latin typeface="HelveticaNeue Condensed"/>
                <a:cs typeface="HelveticaNeue Condensed"/>
              </a:endParaRPr>
            </a:p>
            <a:p>
              <a:pPr fontAlgn="auto">
                <a:spcAft>
                  <a:spcPts val="0"/>
                </a:spcAft>
                <a:defRPr/>
              </a:pPr>
              <a:r>
                <a:rPr lang="en-US" sz="3100" b="1" dirty="0" smtClean="0">
                  <a:solidFill>
                    <a:schemeClr val="bg1"/>
                  </a:solidFill>
                  <a:latin typeface="HelveticaNeue Condensed"/>
                  <a:cs typeface="HelveticaNeue Condensed"/>
                </a:rPr>
                <a:t>Ivo D. Dinov</a:t>
              </a:r>
            </a:p>
            <a:p>
              <a:pPr fontAlgn="auto">
                <a:spcAft>
                  <a:spcPts val="0"/>
                </a:spcAft>
                <a:defRPr/>
              </a:pPr>
              <a:endParaRPr lang="en-US" sz="2200" dirty="0" smtClean="0">
                <a:solidFill>
                  <a:schemeClr val="bg1"/>
                </a:solidFill>
                <a:latin typeface="HelveticaNeue Condensed"/>
                <a:cs typeface="HelveticaNeue Condensed"/>
              </a:endParaRPr>
            </a:p>
            <a:p>
              <a:pPr fontAlgn="auto">
                <a:spcAft>
                  <a:spcPts val="0"/>
                </a:spcAft>
                <a:defRPr/>
              </a:pPr>
              <a:r>
                <a:rPr lang="en-US" sz="2200" dirty="0" smtClean="0">
                  <a:solidFill>
                    <a:schemeClr val="bg1"/>
                  </a:solidFill>
                  <a:latin typeface="HelveticaNeue Condensed"/>
                  <a:cs typeface="HelveticaNeue Condensed"/>
                </a:rPr>
                <a:t>Statistics Online Computational Resource</a:t>
              </a:r>
            </a:p>
            <a:p>
              <a:pPr fontAlgn="auto">
                <a:spcAft>
                  <a:spcPts val="0"/>
                </a:spcAft>
                <a:defRPr/>
              </a:pPr>
              <a:r>
                <a:rPr lang="en-US" sz="2200" dirty="0" smtClean="0">
                  <a:solidFill>
                    <a:schemeClr val="bg1"/>
                  </a:solidFill>
                  <a:latin typeface="HelveticaNeue Condensed"/>
                  <a:cs typeface="HelveticaNeue Condensed"/>
                </a:rPr>
                <a:t>University of Michigan</a:t>
              </a:r>
            </a:p>
            <a:p>
              <a:pPr fontAlgn="auto">
                <a:spcAft>
                  <a:spcPts val="0"/>
                </a:spcAft>
                <a:defRPr/>
              </a:pPr>
              <a:endParaRPr lang="en-US" sz="2200" dirty="0">
                <a:solidFill>
                  <a:schemeClr val="bg1"/>
                </a:solidFill>
                <a:latin typeface="HelveticaNeue Condensed"/>
                <a:cs typeface="HelveticaNeue Condensed"/>
              </a:endParaRPr>
            </a:p>
            <a:p>
              <a:pPr fontAlgn="auto">
                <a:spcAft>
                  <a:spcPts val="0"/>
                </a:spcAft>
                <a:defRPr/>
              </a:pPr>
              <a:r>
                <a:rPr lang="en-US" sz="2200" b="1" u="sng" dirty="0" smtClean="0">
                  <a:solidFill>
                    <a:srgbClr val="00B050"/>
                  </a:solidFill>
                  <a:latin typeface="HelveticaNeue Condensed"/>
                  <a:cs typeface="HelveticaNeue Condensed"/>
                </a:rPr>
                <a:t>www.SOCR.umich.edu</a:t>
              </a:r>
              <a:endParaRPr lang="en-US" sz="1300" b="1" u="sng" dirty="0" smtClean="0">
                <a:solidFill>
                  <a:srgbClr val="00B050"/>
                </a:solidFill>
                <a:latin typeface="HelveticaNeue Condensed"/>
                <a:cs typeface="HelveticaNeue Condensed"/>
              </a:endParaRPr>
            </a:p>
          </p:txBody>
        </p:sp>
        <p:grpSp>
          <p:nvGrpSpPr>
            <p:cNvPr id="3" name="Group 2"/>
            <p:cNvGrpSpPr/>
            <p:nvPr/>
          </p:nvGrpSpPr>
          <p:grpSpPr>
            <a:xfrm>
              <a:off x="0" y="6095999"/>
              <a:ext cx="9144000" cy="762001"/>
              <a:chOff x="0" y="6095999"/>
              <a:chExt cx="9144000" cy="762001"/>
            </a:xfrm>
          </p:grpSpPr>
          <p:sp>
            <p:nvSpPr>
              <p:cNvPr id="2" name="Rectangle 1"/>
              <p:cNvSpPr/>
              <p:nvPr/>
            </p:nvSpPr>
            <p:spPr>
              <a:xfrm>
                <a:off x="0" y="6095999"/>
                <a:ext cx="9144000" cy="762001"/>
              </a:xfrm>
              <a:prstGeom prst="rect">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F:\Ivo.dir\Research\Proposals\SOCR\SOCR_Logos\2013_SOCR_UMich_Logos\signature-stationery.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82000"/>
                        </a14:imgEffect>
                      </a14:imgLayer>
                    </a14:imgProps>
                  </a:ext>
                  <a:ext uri="{28A0092B-C50C-407E-A947-70E740481C1C}">
                    <a14:useLocalDpi xmlns:a14="http://schemas.microsoft.com/office/drawing/2010/main" val="0"/>
                  </a:ext>
                </a:extLst>
              </a:blip>
              <a:srcRect/>
              <a:stretch>
                <a:fillRect/>
              </a:stretch>
            </p:blipFill>
            <p:spPr bwMode="auto">
              <a:xfrm>
                <a:off x="63501" y="6254724"/>
                <a:ext cx="6375400" cy="453497"/>
              </a:xfrm>
              <a:prstGeom prst="rect">
                <a:avLst/>
              </a:prstGeom>
              <a:noFill/>
              <a:extLst>
                <a:ext uri="{909E8E84-426E-40DD-AFC4-6F175D3DCCD1}">
                  <a14:hiddenFill xmlns:a14="http://schemas.microsoft.com/office/drawing/2010/main">
                    <a:solidFill>
                      <a:srgbClr val="FFFFFF"/>
                    </a:solidFill>
                  </a14:hiddenFill>
                </a:ext>
              </a:extLst>
            </p:spPr>
          </p:pic>
        </p:grpSp>
      </p:gr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bwMode="auto">
          <a:xfrm>
            <a:off x="-9144" y="221485"/>
            <a:ext cx="9208437" cy="60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indent="0" eaLnBrk="0" fontAlgn="t" hangingPunct="0">
              <a:spcBef>
                <a:spcPct val="20000"/>
              </a:spcBef>
              <a:buNone/>
              <a:defRPr sz="2500">
                <a:solidFill>
                  <a:srgbClr val="FFFFCC"/>
                </a:solidFill>
                <a:effectLst>
                  <a:outerShdw blurRad="38100" dist="38100" dir="2700000" algn="tl">
                    <a:srgbClr val="000000">
                      <a:alpha val="43137"/>
                    </a:srgbClr>
                  </a:outerShdw>
                </a:effectLst>
                <a:latin typeface="Palatino Linotype" pitchFamily="18" charset="0"/>
                <a:cs typeface="Arial" pitchFamily="34" charset="0"/>
              </a:defRPr>
            </a:lvl1pPr>
            <a:lvl2pPr indent="0" algn="ctr" eaLnBrk="0" hangingPunct="0">
              <a:spcBef>
                <a:spcPct val="20000"/>
              </a:spcBef>
              <a:buNone/>
              <a:defRPr sz="2800">
                <a:latin typeface="+mn-lt"/>
              </a:defRPr>
            </a:lvl2pPr>
            <a:lvl3pPr indent="0" algn="ctr" eaLnBrk="0" hangingPunct="0">
              <a:spcBef>
                <a:spcPct val="20000"/>
              </a:spcBef>
              <a:buNone/>
              <a:defRPr sz="2400">
                <a:latin typeface="+mn-lt"/>
              </a:defRPr>
            </a:lvl3pPr>
            <a:lvl4pPr indent="0" algn="ctr" eaLnBrk="0" hangingPunct="0">
              <a:spcBef>
                <a:spcPct val="20000"/>
              </a:spcBef>
              <a:buNone/>
              <a:defRPr sz="2000">
                <a:latin typeface="+mn-lt"/>
              </a:defRPr>
            </a:lvl4pPr>
            <a:lvl5pPr indent="0" algn="ctr" eaLnBrk="0" hangingPunct="0">
              <a:spcBef>
                <a:spcPct val="20000"/>
              </a:spcBef>
              <a:buNone/>
              <a:defRPr sz="2000">
                <a:latin typeface="+mn-lt"/>
              </a:defRPr>
            </a:lvl5pPr>
            <a:lvl6pPr indent="0" algn="ctr" fontAlgn="base">
              <a:spcBef>
                <a:spcPct val="20000"/>
              </a:spcBef>
              <a:spcAft>
                <a:spcPct val="0"/>
              </a:spcAft>
              <a:buNone/>
              <a:defRPr sz="2000">
                <a:latin typeface="+mn-lt"/>
              </a:defRPr>
            </a:lvl6pPr>
            <a:lvl7pPr indent="0" algn="ctr" fontAlgn="base">
              <a:spcBef>
                <a:spcPct val="20000"/>
              </a:spcBef>
              <a:spcAft>
                <a:spcPct val="0"/>
              </a:spcAft>
              <a:buNone/>
              <a:defRPr sz="2000">
                <a:latin typeface="+mn-lt"/>
              </a:defRPr>
            </a:lvl7pPr>
            <a:lvl8pPr indent="0" algn="ctr" fontAlgn="base">
              <a:spcBef>
                <a:spcPct val="20000"/>
              </a:spcBef>
              <a:spcAft>
                <a:spcPct val="0"/>
              </a:spcAft>
              <a:buNone/>
              <a:defRPr sz="2000">
                <a:latin typeface="+mn-lt"/>
              </a:defRPr>
            </a:lvl8pPr>
            <a:lvl9pPr indent="0" algn="ctr" fontAlgn="base">
              <a:spcBef>
                <a:spcPct val="20000"/>
              </a:spcBef>
              <a:spcAft>
                <a:spcPct val="0"/>
              </a:spcAft>
              <a:buNone/>
              <a:defRPr sz="2000">
                <a:latin typeface="+mn-lt"/>
              </a:defRPr>
            </a:lvl9pPr>
          </a:lstStyle>
          <a:p>
            <a:pPr algn="ctr"/>
            <a:r>
              <a:rPr lang="en-US" dirty="0"/>
              <a:t>Results: AD Imaging-Genetic Biomarker Interactions</a:t>
            </a:r>
          </a:p>
        </p:txBody>
      </p:sp>
      <p:pic>
        <p:nvPicPr>
          <p:cNvPr id="2050" name="Picture 2" descr="http://synapse.koreamed.org/ArticleImage/0162PI/pi-12-125-g004-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31" y="1014413"/>
            <a:ext cx="8960086" cy="26529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ynapse.koreamed.org/ArticleImage/0162PI/pi-12-125-g003-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941" y="3973107"/>
            <a:ext cx="6581775" cy="267088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795716" y="4270442"/>
            <a:ext cx="2403577" cy="1477328"/>
          </a:xfrm>
          <a:prstGeom prst="rect">
            <a:avLst/>
          </a:prstGeom>
        </p:spPr>
        <p:txBody>
          <a:bodyPr wrap="square">
            <a:spAutoFit/>
          </a:bodyPr>
          <a:lstStyle/>
          <a:p>
            <a:pPr algn="ctr"/>
            <a:r>
              <a:rPr lang="en-US" b="1" dirty="0" smtClean="0">
                <a:solidFill>
                  <a:srgbClr val="33CC33"/>
                </a:solidFill>
              </a:rPr>
              <a:t>QC Protocol</a:t>
            </a:r>
          </a:p>
          <a:p>
            <a:pPr algn="ctr"/>
            <a:endParaRPr lang="en-US" dirty="0" smtClean="0">
              <a:solidFill>
                <a:srgbClr val="33CC33"/>
              </a:solidFill>
            </a:endParaRPr>
          </a:p>
          <a:p>
            <a:pPr marL="342900" indent="-342900">
              <a:buAutoNum type="alphaUcPeriod"/>
            </a:pPr>
            <a:r>
              <a:rPr lang="en-US" dirty="0" smtClean="0">
                <a:solidFill>
                  <a:srgbClr val="33CC33"/>
                </a:solidFill>
              </a:rPr>
              <a:t>QC Plink workflow</a:t>
            </a:r>
          </a:p>
          <a:p>
            <a:pPr marL="342900" indent="-342900">
              <a:buAutoNum type="alphaUcPeriod"/>
            </a:pPr>
            <a:r>
              <a:rPr lang="en-US" dirty="0" smtClean="0">
                <a:solidFill>
                  <a:srgbClr val="33CC33"/>
                </a:solidFill>
              </a:rPr>
              <a:t>Genetic </a:t>
            </a:r>
            <a:r>
              <a:rPr lang="en-US" dirty="0">
                <a:solidFill>
                  <a:srgbClr val="33CC33"/>
                </a:solidFill>
              </a:rPr>
              <a:t>association study</a:t>
            </a:r>
          </a:p>
        </p:txBody>
      </p:sp>
    </p:spTree>
    <p:extLst>
      <p:ext uri="{BB962C8B-B14F-4D97-AF65-F5344CB8AC3E}">
        <p14:creationId xmlns:p14="http://schemas.microsoft.com/office/powerpoint/2010/main" val="370078452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bwMode="auto">
          <a:xfrm>
            <a:off x="-9144" y="221485"/>
            <a:ext cx="9208437" cy="60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indent="0" eaLnBrk="0" fontAlgn="t" hangingPunct="0">
              <a:spcBef>
                <a:spcPct val="20000"/>
              </a:spcBef>
              <a:buNone/>
              <a:defRPr sz="2500">
                <a:solidFill>
                  <a:srgbClr val="FFFFCC"/>
                </a:solidFill>
                <a:effectLst>
                  <a:outerShdw blurRad="38100" dist="38100" dir="2700000" algn="tl">
                    <a:srgbClr val="000000">
                      <a:alpha val="43137"/>
                    </a:srgbClr>
                  </a:outerShdw>
                </a:effectLst>
                <a:latin typeface="Palatino Linotype" pitchFamily="18" charset="0"/>
                <a:cs typeface="Arial" pitchFamily="34" charset="0"/>
              </a:defRPr>
            </a:lvl1pPr>
            <a:lvl2pPr indent="0" algn="ctr" eaLnBrk="0" hangingPunct="0">
              <a:spcBef>
                <a:spcPct val="20000"/>
              </a:spcBef>
              <a:buNone/>
              <a:defRPr sz="2800">
                <a:latin typeface="+mn-lt"/>
              </a:defRPr>
            </a:lvl2pPr>
            <a:lvl3pPr indent="0" algn="ctr" eaLnBrk="0" hangingPunct="0">
              <a:spcBef>
                <a:spcPct val="20000"/>
              </a:spcBef>
              <a:buNone/>
              <a:defRPr sz="2400">
                <a:latin typeface="+mn-lt"/>
              </a:defRPr>
            </a:lvl3pPr>
            <a:lvl4pPr indent="0" algn="ctr" eaLnBrk="0" hangingPunct="0">
              <a:spcBef>
                <a:spcPct val="20000"/>
              </a:spcBef>
              <a:buNone/>
              <a:defRPr sz="2000">
                <a:latin typeface="+mn-lt"/>
              </a:defRPr>
            </a:lvl4pPr>
            <a:lvl5pPr indent="0" algn="ctr" eaLnBrk="0" hangingPunct="0">
              <a:spcBef>
                <a:spcPct val="20000"/>
              </a:spcBef>
              <a:buNone/>
              <a:defRPr sz="2000">
                <a:latin typeface="+mn-lt"/>
              </a:defRPr>
            </a:lvl5pPr>
            <a:lvl6pPr indent="0" algn="ctr" fontAlgn="base">
              <a:spcBef>
                <a:spcPct val="20000"/>
              </a:spcBef>
              <a:spcAft>
                <a:spcPct val="0"/>
              </a:spcAft>
              <a:buNone/>
              <a:defRPr sz="2000">
                <a:latin typeface="+mn-lt"/>
              </a:defRPr>
            </a:lvl6pPr>
            <a:lvl7pPr indent="0" algn="ctr" fontAlgn="base">
              <a:spcBef>
                <a:spcPct val="20000"/>
              </a:spcBef>
              <a:spcAft>
                <a:spcPct val="0"/>
              </a:spcAft>
              <a:buNone/>
              <a:defRPr sz="2000">
                <a:latin typeface="+mn-lt"/>
              </a:defRPr>
            </a:lvl7pPr>
            <a:lvl8pPr indent="0" algn="ctr" fontAlgn="base">
              <a:spcBef>
                <a:spcPct val="20000"/>
              </a:spcBef>
              <a:spcAft>
                <a:spcPct val="0"/>
              </a:spcAft>
              <a:buNone/>
              <a:defRPr sz="2000">
                <a:latin typeface="+mn-lt"/>
              </a:defRPr>
            </a:lvl8pPr>
            <a:lvl9pPr indent="0" algn="ctr" fontAlgn="base">
              <a:spcBef>
                <a:spcPct val="20000"/>
              </a:spcBef>
              <a:spcAft>
                <a:spcPct val="0"/>
              </a:spcAft>
              <a:buNone/>
              <a:defRPr sz="2000">
                <a:latin typeface="+mn-lt"/>
              </a:defRPr>
            </a:lvl9pPr>
          </a:lstStyle>
          <a:p>
            <a:pPr algn="ctr"/>
            <a:r>
              <a:rPr lang="en-US" dirty="0"/>
              <a:t>Results: AD Imaging-Genetic Biomarker Interactions</a:t>
            </a:r>
          </a:p>
        </p:txBody>
      </p:sp>
      <p:pic>
        <p:nvPicPr>
          <p:cNvPr id="3074" name="Picture 2" descr="http://synapse.koreamed.org/ArticleImage/0162PI/pi-12-125-g005-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004150"/>
            <a:ext cx="8779961" cy="430715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15957" y="5486400"/>
            <a:ext cx="7237379" cy="369332"/>
          </a:xfrm>
          <a:prstGeom prst="rect">
            <a:avLst/>
          </a:prstGeom>
        </p:spPr>
        <p:txBody>
          <a:bodyPr wrap="square">
            <a:spAutoFit/>
          </a:bodyPr>
          <a:lstStyle/>
          <a:p>
            <a:r>
              <a:rPr lang="en-US" dirty="0">
                <a:solidFill>
                  <a:srgbClr val="33CC33"/>
                </a:solidFill>
              </a:rPr>
              <a:t>Manhattan plot for all the single nucleotide </a:t>
            </a:r>
            <a:r>
              <a:rPr lang="en-US" dirty="0" smtClean="0">
                <a:solidFill>
                  <a:srgbClr val="33CC33"/>
                </a:solidFill>
              </a:rPr>
              <a:t>polymorphisms (SNPs) </a:t>
            </a:r>
            <a:endParaRPr lang="en-US" dirty="0">
              <a:solidFill>
                <a:srgbClr val="33CC33"/>
              </a:solidFill>
            </a:endParaRPr>
          </a:p>
        </p:txBody>
      </p:sp>
    </p:spTree>
    <p:extLst>
      <p:ext uri="{BB962C8B-B14F-4D97-AF65-F5344CB8AC3E}">
        <p14:creationId xmlns:p14="http://schemas.microsoft.com/office/powerpoint/2010/main" val="129982400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bwMode="auto">
          <a:xfrm>
            <a:off x="-9144" y="221485"/>
            <a:ext cx="9208437" cy="60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indent="0" eaLnBrk="0" fontAlgn="t" hangingPunct="0">
              <a:spcBef>
                <a:spcPct val="20000"/>
              </a:spcBef>
              <a:buNone/>
              <a:defRPr sz="2500">
                <a:solidFill>
                  <a:srgbClr val="FFFFCC"/>
                </a:solidFill>
                <a:effectLst>
                  <a:outerShdw blurRad="38100" dist="38100" dir="2700000" algn="tl">
                    <a:srgbClr val="000000">
                      <a:alpha val="43137"/>
                    </a:srgbClr>
                  </a:outerShdw>
                </a:effectLst>
                <a:latin typeface="Palatino Linotype" pitchFamily="18" charset="0"/>
                <a:cs typeface="Arial" pitchFamily="34" charset="0"/>
              </a:defRPr>
            </a:lvl1pPr>
            <a:lvl2pPr indent="0" algn="ctr" eaLnBrk="0" hangingPunct="0">
              <a:spcBef>
                <a:spcPct val="20000"/>
              </a:spcBef>
              <a:buNone/>
              <a:defRPr sz="2800">
                <a:latin typeface="+mn-lt"/>
              </a:defRPr>
            </a:lvl2pPr>
            <a:lvl3pPr indent="0" algn="ctr" eaLnBrk="0" hangingPunct="0">
              <a:spcBef>
                <a:spcPct val="20000"/>
              </a:spcBef>
              <a:buNone/>
              <a:defRPr sz="2400">
                <a:latin typeface="+mn-lt"/>
              </a:defRPr>
            </a:lvl3pPr>
            <a:lvl4pPr indent="0" algn="ctr" eaLnBrk="0" hangingPunct="0">
              <a:spcBef>
                <a:spcPct val="20000"/>
              </a:spcBef>
              <a:buNone/>
              <a:defRPr sz="2000">
                <a:latin typeface="+mn-lt"/>
              </a:defRPr>
            </a:lvl4pPr>
            <a:lvl5pPr indent="0" algn="ctr" eaLnBrk="0" hangingPunct="0">
              <a:spcBef>
                <a:spcPct val="20000"/>
              </a:spcBef>
              <a:buNone/>
              <a:defRPr sz="2000">
                <a:latin typeface="+mn-lt"/>
              </a:defRPr>
            </a:lvl5pPr>
            <a:lvl6pPr indent="0" algn="ctr" fontAlgn="base">
              <a:spcBef>
                <a:spcPct val="20000"/>
              </a:spcBef>
              <a:spcAft>
                <a:spcPct val="0"/>
              </a:spcAft>
              <a:buNone/>
              <a:defRPr sz="2000">
                <a:latin typeface="+mn-lt"/>
              </a:defRPr>
            </a:lvl6pPr>
            <a:lvl7pPr indent="0" algn="ctr" fontAlgn="base">
              <a:spcBef>
                <a:spcPct val="20000"/>
              </a:spcBef>
              <a:spcAft>
                <a:spcPct val="0"/>
              </a:spcAft>
              <a:buNone/>
              <a:defRPr sz="2000">
                <a:latin typeface="+mn-lt"/>
              </a:defRPr>
            </a:lvl7pPr>
            <a:lvl8pPr indent="0" algn="ctr" fontAlgn="base">
              <a:spcBef>
                <a:spcPct val="20000"/>
              </a:spcBef>
              <a:spcAft>
                <a:spcPct val="0"/>
              </a:spcAft>
              <a:buNone/>
              <a:defRPr sz="2000">
                <a:latin typeface="+mn-lt"/>
              </a:defRPr>
            </a:lvl8pPr>
            <a:lvl9pPr indent="0" algn="ctr" fontAlgn="base">
              <a:spcBef>
                <a:spcPct val="20000"/>
              </a:spcBef>
              <a:spcAft>
                <a:spcPct val="0"/>
              </a:spcAft>
              <a:buNone/>
              <a:defRPr sz="2000">
                <a:latin typeface="+mn-lt"/>
              </a:defRPr>
            </a:lvl9pPr>
          </a:lstStyle>
          <a:p>
            <a:pPr algn="ctr"/>
            <a:r>
              <a:rPr lang="en-US" dirty="0"/>
              <a:t>Results: AD Imaging-Genetic Biomarker Interactions</a:t>
            </a:r>
          </a:p>
        </p:txBody>
      </p:sp>
      <p:pic>
        <p:nvPicPr>
          <p:cNvPr id="1026" name="Picture 2" descr="http://synapse.koreamed.org/ArticleImage/0162PI/pi-12-125-i001-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89" y="823531"/>
            <a:ext cx="7955215" cy="5917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59749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a:xfrm>
            <a:off x="457200" y="152400"/>
            <a:ext cx="8229600" cy="712787"/>
          </a:xfrm>
        </p:spPr>
        <p:txBody>
          <a:bodyPr/>
          <a:lstStyle/>
          <a:p>
            <a:pPr eaLnBrk="1" hangingPunct="1">
              <a:defRPr/>
            </a:pPr>
            <a:r>
              <a:rPr lang="en-US" sz="3200" dirty="0" smtClean="0">
                <a:solidFill>
                  <a:srgbClr val="FFFFCC"/>
                </a:solidFill>
                <a:effectLst>
                  <a:outerShdw blurRad="38100" dist="38100" dir="2700000" algn="tl">
                    <a:srgbClr val="000000">
                      <a:alpha val="43137"/>
                    </a:srgbClr>
                  </a:outerShdw>
                </a:effectLst>
                <a:latin typeface="Palatino Linotype" pitchFamily="18" charset="0"/>
                <a:cs typeface="Arial" pitchFamily="34" charset="0"/>
              </a:rPr>
              <a:t>GWAS Imaging-Genetics Approach</a:t>
            </a:r>
            <a:endParaRPr lang="en-US" sz="3200" dirty="0">
              <a:solidFill>
                <a:srgbClr val="FFFFCC"/>
              </a:solidFill>
              <a:effectLst>
                <a:outerShdw blurRad="38100" dist="38100" dir="2700000" algn="tl">
                  <a:srgbClr val="000000">
                    <a:alpha val="43137"/>
                  </a:srgbClr>
                </a:outerShdw>
              </a:effectLst>
              <a:latin typeface="Palatino Linotype" pitchFamily="18" charset="0"/>
              <a:cs typeface="Arial" pitchFamily="34" charset="0"/>
            </a:endParaRPr>
          </a:p>
        </p:txBody>
      </p:sp>
      <mc:AlternateContent xmlns:mc="http://schemas.openxmlformats.org/markup-compatibility/2006" xmlns:a14="http://schemas.microsoft.com/office/drawing/2010/main">
        <mc:Choice Requires="a14">
          <p:sp>
            <p:nvSpPr>
              <p:cNvPr id="419843" name="Rectangle 3"/>
              <p:cNvSpPr>
                <a:spLocks noGrp="1" noChangeArrowheads="1"/>
              </p:cNvSpPr>
              <p:nvPr>
                <p:ph type="body" sz="half" idx="1"/>
              </p:nvPr>
            </p:nvSpPr>
            <p:spPr>
              <a:xfrm>
                <a:off x="152400" y="1219200"/>
                <a:ext cx="8763000" cy="5105400"/>
              </a:xfrm>
            </p:spPr>
            <p:txBody>
              <a:bodyPr/>
              <a:lstStyle/>
              <a:p>
                <a:pPr eaLnBrk="1" hangingPunct="1">
                  <a:defRPr/>
                </a:pPr>
                <a:r>
                  <a:rPr lang="en-US" sz="2100" b="1" dirty="0" smtClean="0">
                    <a:solidFill>
                      <a:srgbClr val="33CC33"/>
                    </a:solidFill>
                  </a:rPr>
                  <a:t>SNPs</a:t>
                </a:r>
              </a:p>
              <a:p>
                <a:pPr lvl="1" eaLnBrk="1" hangingPunct="1">
                  <a:defRPr/>
                </a:pPr>
                <a:r>
                  <a:rPr lang="en-US" sz="2000" b="1" i="1" dirty="0">
                    <a:solidFill>
                      <a:srgbClr val="33CC33"/>
                    </a:solidFill>
                  </a:rPr>
                  <a:t>E.g., C/T </a:t>
                </a:r>
                <a:r>
                  <a:rPr lang="en-US" sz="2000" b="1" i="1" dirty="0" smtClean="0">
                    <a:solidFill>
                      <a:srgbClr val="33CC33"/>
                    </a:solidFill>
                  </a:rPr>
                  <a:t>polymorphism</a:t>
                </a:r>
                <a:endParaRPr lang="en-US" sz="2000" b="1" i="1" dirty="0">
                  <a:solidFill>
                    <a:srgbClr val="33CC33"/>
                  </a:solidFill>
                </a:endParaRPr>
              </a:p>
              <a:p>
                <a:r>
                  <a:rPr lang="en-US" sz="2400" dirty="0" smtClean="0">
                    <a:solidFill>
                      <a:srgbClr val="33CC33"/>
                    </a:solidFill>
                  </a:rPr>
                  <a:t>Model</a:t>
                </a:r>
              </a:p>
              <a:p>
                <a:pPr lvl="1"/>
                <a:r>
                  <a:rPr lang="en-US" sz="2200" b="1" i="1" dirty="0" smtClean="0">
                    <a:solidFill>
                      <a:srgbClr val="33CC33"/>
                    </a:solidFill>
                  </a:rPr>
                  <a:t>Phenotype: Y</a:t>
                </a:r>
                <a:r>
                  <a:rPr lang="en-US" sz="2200" b="1" i="1" baseline="-25000" dirty="0" smtClean="0">
                    <a:solidFill>
                      <a:srgbClr val="33CC33"/>
                    </a:solidFill>
                  </a:rPr>
                  <a:t>i</a:t>
                </a:r>
                <a:r>
                  <a:rPr lang="en-US" sz="2200" b="1" i="1" dirty="0" smtClean="0">
                    <a:solidFill>
                      <a:srgbClr val="33CC33"/>
                    </a:solidFill>
                  </a:rPr>
                  <a:t> </a:t>
                </a:r>
                <a:r>
                  <a:rPr lang="en-US" sz="2200" dirty="0">
                    <a:solidFill>
                      <a:srgbClr val="33CC33"/>
                    </a:solidFill>
                  </a:rPr>
                  <a:t>be the </a:t>
                </a:r>
                <a:r>
                  <a:rPr lang="en-US" sz="2200" dirty="0" smtClean="0">
                    <a:solidFill>
                      <a:srgbClr val="33CC33"/>
                    </a:solidFill>
                  </a:rPr>
                  <a:t>imaging-biomarker for </a:t>
                </a:r>
                <a:r>
                  <a:rPr lang="en-US" sz="2200" i="1" dirty="0" err="1" smtClean="0">
                    <a:solidFill>
                      <a:srgbClr val="33CC33"/>
                    </a:solidFill>
                  </a:rPr>
                  <a:t>i</a:t>
                </a:r>
                <a:r>
                  <a:rPr lang="en-US" sz="2200" i="1" baseline="30000" dirty="0" err="1" smtClean="0">
                    <a:solidFill>
                      <a:srgbClr val="33CC33"/>
                    </a:solidFill>
                  </a:rPr>
                  <a:t>th</a:t>
                </a:r>
                <a:r>
                  <a:rPr lang="en-US" sz="2200" i="1" dirty="0" smtClean="0">
                    <a:solidFill>
                      <a:srgbClr val="33CC33"/>
                    </a:solidFill>
                  </a:rPr>
                  <a:t> subject</a:t>
                </a:r>
                <a:endParaRPr lang="en-US" sz="2200" i="1" dirty="0">
                  <a:solidFill>
                    <a:srgbClr val="33CC33"/>
                  </a:solidFill>
                </a:endParaRPr>
              </a:p>
              <a:p>
                <a:pPr lvl="1"/>
                <a:r>
                  <a:rPr lang="en-US" sz="2200" b="1" i="1" dirty="0" smtClean="0">
                    <a:solidFill>
                      <a:srgbClr val="33CC33"/>
                    </a:solidFill>
                  </a:rPr>
                  <a:t>Genotype:   X</a:t>
                </a:r>
                <a:r>
                  <a:rPr lang="en-US" sz="2200" b="1" i="1" baseline="-25000" dirty="0" smtClean="0">
                    <a:solidFill>
                      <a:srgbClr val="33CC33"/>
                    </a:solidFill>
                  </a:rPr>
                  <a:t>i</a:t>
                </a:r>
                <a:r>
                  <a:rPr lang="en-US" sz="2200" i="1" dirty="0" smtClean="0">
                    <a:solidFill>
                      <a:srgbClr val="33CC33"/>
                    </a:solidFill>
                  </a:rPr>
                  <a:t> </a:t>
                </a:r>
                <a:r>
                  <a:rPr lang="en-US" sz="2200" dirty="0">
                    <a:solidFill>
                      <a:srgbClr val="33CC33"/>
                    </a:solidFill>
                  </a:rPr>
                  <a:t>be the genotype </a:t>
                </a:r>
                <a:r>
                  <a:rPr lang="en-US" sz="2200" i="1" dirty="0" err="1">
                    <a:solidFill>
                      <a:srgbClr val="33CC33"/>
                    </a:solidFill>
                  </a:rPr>
                  <a:t>i</a:t>
                </a:r>
                <a:r>
                  <a:rPr lang="en-US" sz="2200" i="1" baseline="30000" dirty="0" err="1">
                    <a:solidFill>
                      <a:srgbClr val="33CC33"/>
                    </a:solidFill>
                  </a:rPr>
                  <a:t>th</a:t>
                </a:r>
                <a:r>
                  <a:rPr lang="en-US" sz="2200" i="1" dirty="0">
                    <a:solidFill>
                      <a:srgbClr val="33CC33"/>
                    </a:solidFill>
                  </a:rPr>
                  <a:t> subject </a:t>
                </a:r>
                <a:r>
                  <a:rPr lang="en-US" sz="2200" dirty="0" smtClean="0">
                    <a:solidFill>
                      <a:srgbClr val="33CC33"/>
                    </a:solidFill>
                  </a:rPr>
                  <a:t>at </a:t>
                </a:r>
                <a:r>
                  <a:rPr lang="en-US" sz="2200" dirty="0">
                    <a:solidFill>
                      <a:srgbClr val="33CC33"/>
                    </a:solidFill>
                  </a:rPr>
                  <a:t>a </a:t>
                </a:r>
                <a:r>
                  <a:rPr lang="en-US" sz="2200" dirty="0" smtClean="0">
                    <a:solidFill>
                      <a:srgbClr val="33CC33"/>
                    </a:solidFill>
                  </a:rPr>
                  <a:t>particular: </a:t>
                </a:r>
              </a:p>
              <a:p>
                <a:pPr marL="457200" lvl="1" indent="0">
                  <a:buNone/>
                </a:pPr>
                <a:r>
                  <a:rPr lang="en-US" sz="2200" dirty="0">
                    <a:solidFill>
                      <a:srgbClr val="33CC33"/>
                    </a:solidFill>
                  </a:rPr>
                  <a:t>	</a:t>
                </a:r>
                <a:r>
                  <a:rPr lang="en-US" sz="2200" dirty="0" smtClean="0">
                    <a:solidFill>
                      <a:srgbClr val="33CC33"/>
                    </a:solidFill>
                  </a:rPr>
                  <a:t>SNP</a:t>
                </a:r>
                <a:r>
                  <a:rPr lang="en-US" sz="2000" dirty="0" smtClean="0">
                    <a:solidFill>
                      <a:srgbClr val="33CC33"/>
                    </a:solidFill>
                  </a:rPr>
                  <a:t> </a:t>
                </a:r>
                <a14:m>
                  <m:oMath xmlns:m="http://schemas.openxmlformats.org/officeDocument/2006/math">
                    <m:sSub>
                      <m:sSubPr>
                        <m:ctrlPr>
                          <a:rPr lang="en-US" sz="2000" b="0" i="1" smtClean="0">
                            <a:solidFill>
                              <a:srgbClr val="33CC33"/>
                            </a:solidFill>
                            <a:latin typeface="Cambria Math" panose="02040503050406030204" pitchFamily="18" charset="0"/>
                          </a:rPr>
                        </m:ctrlPr>
                      </m:sSubPr>
                      <m:e>
                        <m:r>
                          <a:rPr lang="en-US" sz="2000" b="0" i="1" smtClean="0">
                            <a:solidFill>
                              <a:srgbClr val="33CC33"/>
                            </a:solidFill>
                            <a:latin typeface="Cambria Math"/>
                          </a:rPr>
                          <m:t>𝑋</m:t>
                        </m:r>
                      </m:e>
                      <m:sub>
                        <m:r>
                          <a:rPr lang="en-US" sz="2000" b="0" i="1" smtClean="0">
                            <a:solidFill>
                              <a:srgbClr val="33CC33"/>
                            </a:solidFill>
                            <a:latin typeface="Cambria Math"/>
                          </a:rPr>
                          <m:t>𝑖</m:t>
                        </m:r>
                      </m:sub>
                    </m:sSub>
                    <m:r>
                      <a:rPr lang="en-US" sz="2000" b="0" i="1" smtClean="0">
                        <a:solidFill>
                          <a:srgbClr val="33CC33"/>
                        </a:solidFill>
                        <a:latin typeface="Cambria Math"/>
                      </a:rPr>
                      <m:t>=</m:t>
                    </m:r>
                    <m:d>
                      <m:dPr>
                        <m:begChr m:val="{"/>
                        <m:endChr m:val=""/>
                        <m:ctrlPr>
                          <a:rPr lang="en-US" sz="2000" b="0" i="1" smtClean="0">
                            <a:solidFill>
                              <a:srgbClr val="33CC33"/>
                            </a:solidFill>
                            <a:latin typeface="Cambria Math" panose="02040503050406030204" pitchFamily="18" charset="0"/>
                          </a:rPr>
                        </m:ctrlPr>
                      </m:dPr>
                      <m:e>
                        <m:eqArr>
                          <m:eqArrPr>
                            <m:ctrlPr>
                              <a:rPr lang="en-US" sz="2000" b="0" i="1" smtClean="0">
                                <a:solidFill>
                                  <a:srgbClr val="33CC33"/>
                                </a:solidFill>
                                <a:latin typeface="Cambria Math" panose="02040503050406030204" pitchFamily="18" charset="0"/>
                              </a:rPr>
                            </m:ctrlPr>
                          </m:eqArrPr>
                          <m:e>
                            <m:r>
                              <a:rPr lang="en-US" sz="2000" b="0" i="1" smtClean="0">
                                <a:solidFill>
                                  <a:srgbClr val="33CC33"/>
                                </a:solidFill>
                                <a:latin typeface="Cambria Math"/>
                              </a:rPr>
                              <m:t>0,</m:t>
                            </m:r>
                            <m:r>
                              <a:rPr lang="en-US" sz="2000" b="0" i="1" smtClean="0">
                                <a:solidFill>
                                  <a:srgbClr val="33CC33"/>
                                </a:solidFill>
                                <a:latin typeface="Cambria Math" panose="02040503050406030204" pitchFamily="18" charset="0"/>
                              </a:rPr>
                              <m:t>           </m:t>
                            </m:r>
                            <m:r>
                              <a:rPr lang="en-US" sz="2000" b="0" i="1" smtClean="0">
                                <a:solidFill>
                                  <a:srgbClr val="33CC33"/>
                                </a:solidFill>
                                <a:latin typeface="Cambria Math"/>
                              </a:rPr>
                              <m:t>   </m:t>
                            </m:r>
                            <m:r>
                              <a:rPr lang="en-US" sz="2000" b="0" i="1" smtClean="0">
                                <a:solidFill>
                                  <a:srgbClr val="33CC33"/>
                                </a:solidFill>
                                <a:latin typeface="Cambria Math" panose="02040503050406030204" pitchFamily="18" charset="0"/>
                              </a:rPr>
                              <m:t> </m:t>
                            </m:r>
                            <m:r>
                              <a:rPr lang="en-US" sz="2000" b="0" i="1" smtClean="0">
                                <a:solidFill>
                                  <a:srgbClr val="33CC33"/>
                                </a:solidFill>
                                <a:latin typeface="Cambria Math"/>
                              </a:rPr>
                              <m:t>𝐵𝐵</m:t>
                            </m:r>
                          </m:e>
                          <m:e>
                            <m:r>
                              <a:rPr lang="en-US" sz="2000" b="0" i="1" smtClean="0">
                                <a:solidFill>
                                  <a:srgbClr val="33CC33"/>
                                </a:solidFill>
                                <a:latin typeface="Cambria Math"/>
                              </a:rPr>
                              <m:t>1,   </m:t>
                            </m:r>
                            <m:r>
                              <a:rPr lang="en-US" sz="2000" b="0" i="1" smtClean="0">
                                <a:solidFill>
                                  <a:srgbClr val="33CC33"/>
                                </a:solidFill>
                                <a:latin typeface="Cambria Math"/>
                              </a:rPr>
                              <m:t>𝐵𝐴</m:t>
                            </m:r>
                            <m:r>
                              <a:rPr lang="en-US" sz="2000" b="0" i="1" smtClean="0">
                                <a:solidFill>
                                  <a:srgbClr val="33CC33"/>
                                </a:solidFill>
                                <a:latin typeface="Cambria Math" panose="02040503050406030204" pitchFamily="18" charset="0"/>
                              </a:rPr>
                              <m:t> </m:t>
                            </m:r>
                            <m:r>
                              <m:rPr>
                                <m:sty m:val="p"/>
                              </m:rPr>
                              <a:rPr lang="en-US" sz="2000" b="0" i="0" smtClean="0">
                                <a:solidFill>
                                  <a:srgbClr val="33CC33"/>
                                </a:solidFill>
                                <a:latin typeface="Cambria Math" panose="02040503050406030204" pitchFamily="18" charset="0"/>
                              </a:rPr>
                              <m:t>or</m:t>
                            </m:r>
                            <m:r>
                              <a:rPr lang="en-US" sz="2000" b="0" i="1" smtClean="0">
                                <a:solidFill>
                                  <a:srgbClr val="33CC33"/>
                                </a:solidFill>
                                <a:latin typeface="Cambria Math" panose="02040503050406030204" pitchFamily="18" charset="0"/>
                              </a:rPr>
                              <m:t> </m:t>
                            </m:r>
                            <m:r>
                              <a:rPr lang="en-US" sz="2000" b="0" i="1" smtClean="0">
                                <a:solidFill>
                                  <a:srgbClr val="33CC33"/>
                                </a:solidFill>
                                <a:latin typeface="Cambria Math" panose="02040503050406030204" pitchFamily="18" charset="0"/>
                              </a:rPr>
                              <m:t>𝐴𝐵</m:t>
                            </m:r>
                          </m:e>
                          <m:e>
                            <m:r>
                              <a:rPr lang="en-US" sz="2000" b="0" i="1" smtClean="0">
                                <a:solidFill>
                                  <a:srgbClr val="33CC33"/>
                                </a:solidFill>
                                <a:latin typeface="Cambria Math"/>
                              </a:rPr>
                              <m:t>2,  </m:t>
                            </m:r>
                            <m:r>
                              <a:rPr lang="en-US" sz="2000" b="0" i="1" smtClean="0">
                                <a:solidFill>
                                  <a:srgbClr val="33CC33"/>
                                </a:solidFill>
                                <a:latin typeface="Cambria Math" panose="02040503050406030204" pitchFamily="18" charset="0"/>
                              </a:rPr>
                              <m:t>            </m:t>
                            </m:r>
                            <m:r>
                              <a:rPr lang="en-US" sz="2000" b="0" i="1" smtClean="0">
                                <a:solidFill>
                                  <a:srgbClr val="33CC33"/>
                                </a:solidFill>
                                <a:latin typeface="Cambria Math"/>
                              </a:rPr>
                              <m:t> </m:t>
                            </m:r>
                            <m:r>
                              <a:rPr lang="en-US" sz="2000" b="0" i="1" smtClean="0">
                                <a:solidFill>
                                  <a:srgbClr val="33CC33"/>
                                </a:solidFill>
                                <a:latin typeface="Cambria Math"/>
                              </a:rPr>
                              <m:t>𝐴𝐴</m:t>
                            </m:r>
                          </m:e>
                        </m:eqArr>
                      </m:e>
                    </m:d>
                  </m:oMath>
                </a14:m>
                <a:endParaRPr lang="en-US" sz="2000" dirty="0">
                  <a:solidFill>
                    <a:srgbClr val="33CC33"/>
                  </a:solidFill>
                </a:endParaRPr>
              </a:p>
              <a:p>
                <a:r>
                  <a:rPr lang="en-US" sz="2400" dirty="0" smtClean="0">
                    <a:solidFill>
                      <a:srgbClr val="33CC33"/>
                    </a:solidFill>
                  </a:rPr>
                  <a:t>SOCR Multivariate Regression Models</a:t>
                </a:r>
                <a:endParaRPr lang="en-US" sz="2400" dirty="0">
                  <a:solidFill>
                    <a:srgbClr val="33CC33"/>
                  </a:solidFill>
                </a:endParaRPr>
              </a:p>
              <a:p>
                <a:pPr lvl="1"/>
                <a14:m>
                  <m:oMath xmlns:m="http://schemas.openxmlformats.org/officeDocument/2006/math">
                    <m:sSub>
                      <m:sSubPr>
                        <m:ctrlPr>
                          <a:rPr lang="en-US" sz="2200" i="1" smtClean="0">
                            <a:solidFill>
                              <a:srgbClr val="33CC33"/>
                            </a:solidFill>
                            <a:latin typeface="Cambria Math" panose="02040503050406030204" pitchFamily="18" charset="0"/>
                          </a:rPr>
                        </m:ctrlPr>
                      </m:sSubPr>
                      <m:e>
                        <m:r>
                          <a:rPr lang="en-US" sz="2200" b="0" i="1" smtClean="0">
                            <a:solidFill>
                              <a:srgbClr val="33CC33"/>
                            </a:solidFill>
                            <a:latin typeface="Cambria Math"/>
                          </a:rPr>
                          <m:t>𝑌</m:t>
                        </m:r>
                      </m:e>
                      <m:sub>
                        <m:r>
                          <a:rPr lang="en-US" sz="2200" b="0" i="1" smtClean="0">
                            <a:solidFill>
                              <a:srgbClr val="33CC33"/>
                            </a:solidFill>
                            <a:latin typeface="Cambria Math"/>
                          </a:rPr>
                          <m:t>𝑖</m:t>
                        </m:r>
                      </m:sub>
                    </m:sSub>
                    <m:r>
                      <a:rPr lang="en-US" sz="2200" b="0" i="1" smtClean="0">
                        <a:solidFill>
                          <a:srgbClr val="33CC33"/>
                        </a:solidFill>
                        <a:latin typeface="Cambria Math"/>
                      </a:rPr>
                      <m:t>=</m:t>
                    </m:r>
                    <m:sSub>
                      <m:sSubPr>
                        <m:ctrlPr>
                          <a:rPr lang="en-US" sz="2200" i="1">
                            <a:solidFill>
                              <a:srgbClr val="33CC33"/>
                            </a:solidFill>
                            <a:latin typeface="Cambria Math" panose="02040503050406030204" pitchFamily="18" charset="0"/>
                          </a:rPr>
                        </m:ctrlPr>
                      </m:sSubPr>
                      <m:e>
                        <m:sSub>
                          <m:sSubPr>
                            <m:ctrlPr>
                              <a:rPr lang="en-US" sz="2200" i="1">
                                <a:solidFill>
                                  <a:srgbClr val="33CC33"/>
                                </a:solidFill>
                                <a:latin typeface="Cambria Math" panose="02040503050406030204" pitchFamily="18" charset="0"/>
                              </a:rPr>
                            </m:ctrlPr>
                          </m:sSubPr>
                          <m:e>
                            <m:r>
                              <a:rPr lang="en-US" sz="2200" i="1">
                                <a:solidFill>
                                  <a:srgbClr val="33CC33"/>
                                </a:solidFill>
                                <a:latin typeface="Cambria Math"/>
                                <a:ea typeface="Cambria Math"/>
                              </a:rPr>
                              <m:t>𝛽</m:t>
                            </m:r>
                          </m:e>
                          <m:sub>
                            <m:r>
                              <a:rPr lang="en-US" sz="2200" b="0" i="1" smtClean="0">
                                <a:solidFill>
                                  <a:srgbClr val="33CC33"/>
                                </a:solidFill>
                                <a:latin typeface="Cambria Math"/>
                              </a:rPr>
                              <m:t>0</m:t>
                            </m:r>
                          </m:sub>
                        </m:sSub>
                        <m:r>
                          <a:rPr lang="en-US" sz="2200" b="0" i="1" smtClean="0">
                            <a:solidFill>
                              <a:srgbClr val="33CC33"/>
                            </a:solidFill>
                            <a:latin typeface="Cambria Math"/>
                          </a:rPr>
                          <m:t>+</m:t>
                        </m:r>
                        <m:r>
                          <a:rPr lang="en-US" sz="2200" i="1">
                            <a:solidFill>
                              <a:srgbClr val="33CC33"/>
                            </a:solidFill>
                            <a:latin typeface="Cambria Math"/>
                            <a:ea typeface="Cambria Math"/>
                          </a:rPr>
                          <m:t>𝛽</m:t>
                        </m:r>
                      </m:e>
                      <m:sub>
                        <m:r>
                          <a:rPr lang="en-US" sz="2200" b="0" i="1" smtClean="0">
                            <a:solidFill>
                              <a:srgbClr val="33CC33"/>
                            </a:solidFill>
                            <a:latin typeface="Cambria Math"/>
                          </a:rPr>
                          <m:t>1</m:t>
                        </m:r>
                      </m:sub>
                    </m:sSub>
                    <m:sSub>
                      <m:sSubPr>
                        <m:ctrlPr>
                          <a:rPr lang="en-US" sz="2200" b="0" i="1" smtClean="0">
                            <a:solidFill>
                              <a:srgbClr val="33CC33"/>
                            </a:solidFill>
                            <a:latin typeface="Cambria Math" panose="02040503050406030204" pitchFamily="18" charset="0"/>
                          </a:rPr>
                        </m:ctrlPr>
                      </m:sSubPr>
                      <m:e>
                        <m:r>
                          <a:rPr lang="en-US" sz="2200" b="0" i="1" smtClean="0">
                            <a:solidFill>
                              <a:srgbClr val="33CC33"/>
                            </a:solidFill>
                            <a:latin typeface="Cambria Math"/>
                          </a:rPr>
                          <m:t>𝑋</m:t>
                        </m:r>
                      </m:e>
                      <m:sub>
                        <m:r>
                          <a:rPr lang="en-US" sz="2200" b="0" i="1" smtClean="0">
                            <a:solidFill>
                              <a:srgbClr val="33CC33"/>
                            </a:solidFill>
                            <a:latin typeface="Cambria Math" panose="02040503050406030204" pitchFamily="18" charset="0"/>
                          </a:rPr>
                          <m:t>𝑖</m:t>
                        </m:r>
                      </m:sub>
                    </m:sSub>
                  </m:oMath>
                </a14:m>
                <a:endParaRPr lang="en-US" sz="2200" i="1" dirty="0" smtClean="0">
                  <a:solidFill>
                    <a:srgbClr val="33CC33"/>
                  </a:solidFill>
                  <a:latin typeface="Cambria Math"/>
                </a:endParaRPr>
              </a:p>
              <a:p>
                <a:pPr lvl="1"/>
                <a14:m>
                  <m:oMath xmlns:m="http://schemas.openxmlformats.org/officeDocument/2006/math">
                    <m:r>
                      <a:rPr lang="en-US" sz="2200" b="0" i="1" smtClean="0">
                        <a:solidFill>
                          <a:srgbClr val="33CC33"/>
                        </a:solidFill>
                        <a:latin typeface="Cambria Math"/>
                      </a:rPr>
                      <m:t>𝐼𝑛</m:t>
                    </m:r>
                    <m:r>
                      <a:rPr lang="en-US" sz="2200" b="0" i="1" smtClean="0">
                        <a:solidFill>
                          <a:srgbClr val="33CC33"/>
                        </a:solidFill>
                        <a:latin typeface="Cambria Math"/>
                      </a:rPr>
                      <m:t> </m:t>
                    </m:r>
                    <m:r>
                      <a:rPr lang="en-US" sz="2200" b="0" i="1" smtClean="0">
                        <a:solidFill>
                          <a:srgbClr val="33CC33"/>
                        </a:solidFill>
                        <a:latin typeface="Cambria Math"/>
                      </a:rPr>
                      <m:t>𝑔𝑒𝑛𝑒𝑟𝑎𝑙</m:t>
                    </m:r>
                    <m:r>
                      <a:rPr lang="en-US" sz="2200" b="0" i="1" smtClean="0">
                        <a:solidFill>
                          <a:srgbClr val="33CC33"/>
                        </a:solidFill>
                        <a:latin typeface="Cambria Math"/>
                      </a:rPr>
                      <m:t>,</m:t>
                    </m:r>
                    <m:sSub>
                      <m:sSubPr>
                        <m:ctrlPr>
                          <a:rPr lang="en-US" sz="2200" i="1" smtClean="0">
                            <a:solidFill>
                              <a:srgbClr val="33CC33"/>
                            </a:solidFill>
                            <a:latin typeface="Cambria Math" panose="02040503050406030204" pitchFamily="18" charset="0"/>
                          </a:rPr>
                        </m:ctrlPr>
                      </m:sSubPr>
                      <m:e>
                        <m:r>
                          <a:rPr lang="en-US" sz="2200" i="1">
                            <a:solidFill>
                              <a:srgbClr val="33CC33"/>
                            </a:solidFill>
                            <a:latin typeface="Cambria Math"/>
                          </a:rPr>
                          <m:t>𝑌</m:t>
                        </m:r>
                      </m:e>
                      <m:sub>
                        <m:r>
                          <a:rPr lang="en-US" sz="2200" i="1">
                            <a:solidFill>
                              <a:srgbClr val="33CC33"/>
                            </a:solidFill>
                            <a:latin typeface="Cambria Math"/>
                          </a:rPr>
                          <m:t>𝑖</m:t>
                        </m:r>
                      </m:sub>
                    </m:sSub>
                    <m:r>
                      <a:rPr lang="en-US" sz="2200" b="0" i="1" smtClean="0">
                        <a:solidFill>
                          <a:srgbClr val="33CC33"/>
                        </a:solidFill>
                        <a:latin typeface="Cambria Math"/>
                      </a:rPr>
                      <m:t>=</m:t>
                    </m:r>
                    <m:nary>
                      <m:naryPr>
                        <m:chr m:val="∑"/>
                        <m:limLoc m:val="subSup"/>
                        <m:ctrlPr>
                          <a:rPr lang="en-US" sz="2200" b="0" i="1" smtClean="0">
                            <a:solidFill>
                              <a:srgbClr val="33CC33"/>
                            </a:solidFill>
                            <a:latin typeface="Cambria Math" panose="02040503050406030204" pitchFamily="18" charset="0"/>
                          </a:rPr>
                        </m:ctrlPr>
                      </m:naryPr>
                      <m:sub>
                        <m:r>
                          <m:rPr>
                            <m:brk m:alnAt="25"/>
                          </m:rPr>
                          <a:rPr lang="en-US" sz="2200" b="0" i="1" smtClean="0">
                            <a:solidFill>
                              <a:srgbClr val="33CC33"/>
                            </a:solidFill>
                            <a:latin typeface="Cambria Math"/>
                          </a:rPr>
                          <m:t>𝑘</m:t>
                        </m:r>
                        <m:r>
                          <a:rPr lang="en-US" sz="2200" b="0" i="1" smtClean="0">
                            <a:solidFill>
                              <a:srgbClr val="33CC33"/>
                            </a:solidFill>
                            <a:latin typeface="Cambria Math"/>
                          </a:rPr>
                          <m:t>=0</m:t>
                        </m:r>
                      </m:sub>
                      <m:sup>
                        <m:r>
                          <a:rPr lang="en-US" sz="2200" b="0" i="1" smtClean="0">
                            <a:solidFill>
                              <a:srgbClr val="33CC33"/>
                            </a:solidFill>
                            <a:latin typeface="Cambria Math"/>
                          </a:rPr>
                          <m:t>𝐾</m:t>
                        </m:r>
                      </m:sup>
                      <m:e>
                        <m:sSub>
                          <m:sSubPr>
                            <m:ctrlPr>
                              <a:rPr lang="en-US" sz="2200" b="0" i="1" smtClean="0">
                                <a:solidFill>
                                  <a:srgbClr val="33CC33"/>
                                </a:solidFill>
                                <a:latin typeface="Cambria Math" panose="02040503050406030204" pitchFamily="18" charset="0"/>
                              </a:rPr>
                            </m:ctrlPr>
                          </m:sSubPr>
                          <m:e>
                            <m:r>
                              <a:rPr lang="en-US" sz="2200" b="0" i="1" smtClean="0">
                                <a:solidFill>
                                  <a:srgbClr val="33CC33"/>
                                </a:solidFill>
                                <a:latin typeface="Cambria Math"/>
                                <a:ea typeface="Cambria Math"/>
                              </a:rPr>
                              <m:t>𝛽</m:t>
                            </m:r>
                          </m:e>
                          <m:sub>
                            <m:r>
                              <a:rPr lang="en-US" sz="2200" b="0" i="1" smtClean="0">
                                <a:solidFill>
                                  <a:srgbClr val="33CC33"/>
                                </a:solidFill>
                                <a:latin typeface="Cambria Math"/>
                              </a:rPr>
                              <m:t>𝑘</m:t>
                            </m:r>
                          </m:sub>
                        </m:sSub>
                        <m:sSubSup>
                          <m:sSubSupPr>
                            <m:ctrlPr>
                              <a:rPr lang="en-US" sz="2200" i="1">
                                <a:solidFill>
                                  <a:srgbClr val="33CC33"/>
                                </a:solidFill>
                                <a:latin typeface="Cambria Math" panose="02040503050406030204" pitchFamily="18" charset="0"/>
                              </a:rPr>
                            </m:ctrlPr>
                          </m:sSubSupPr>
                          <m:e>
                            <m:r>
                              <a:rPr lang="en-US" sz="2200" i="1">
                                <a:solidFill>
                                  <a:srgbClr val="33CC33"/>
                                </a:solidFill>
                                <a:latin typeface="Cambria Math"/>
                              </a:rPr>
                              <m:t>𝑋</m:t>
                            </m:r>
                          </m:e>
                          <m:sub>
                            <m:r>
                              <a:rPr lang="en-US" sz="2200" i="1">
                                <a:solidFill>
                                  <a:srgbClr val="33CC33"/>
                                </a:solidFill>
                                <a:latin typeface="Cambria Math"/>
                              </a:rPr>
                              <m:t>𝑖</m:t>
                            </m:r>
                          </m:sub>
                          <m:sup>
                            <m:r>
                              <a:rPr lang="en-US" sz="2200" i="1">
                                <a:solidFill>
                                  <a:srgbClr val="33CC33"/>
                                </a:solidFill>
                                <a:latin typeface="Cambria Math"/>
                              </a:rPr>
                              <m:t>(</m:t>
                            </m:r>
                            <m:r>
                              <a:rPr lang="en-US" sz="2200" i="1">
                                <a:solidFill>
                                  <a:srgbClr val="33CC33"/>
                                </a:solidFill>
                                <a:latin typeface="Cambria Math"/>
                              </a:rPr>
                              <m:t>𝑘</m:t>
                            </m:r>
                            <m:r>
                              <a:rPr lang="en-US" sz="2200" i="1">
                                <a:solidFill>
                                  <a:srgbClr val="33CC33"/>
                                </a:solidFill>
                                <a:latin typeface="Cambria Math"/>
                              </a:rPr>
                              <m:t>)</m:t>
                            </m:r>
                          </m:sup>
                        </m:sSubSup>
                      </m:e>
                    </m:nary>
                    <m:r>
                      <a:rPr lang="en-US" sz="2200" b="0" i="1" smtClean="0">
                        <a:solidFill>
                          <a:srgbClr val="33CC33"/>
                        </a:solidFill>
                        <a:latin typeface="Cambria Math" panose="02040503050406030204" pitchFamily="18" charset="0"/>
                      </a:rPr>
                      <m:t>+</m:t>
                    </m:r>
                    <m:r>
                      <m:rPr>
                        <m:sty m:val="p"/>
                      </m:rPr>
                      <a:rPr lang="el-GR" sz="2200" b="0" i="1" smtClean="0">
                        <a:solidFill>
                          <a:srgbClr val="33CC33"/>
                        </a:solidFill>
                        <a:latin typeface="Cambria Math" panose="02040503050406030204" pitchFamily="18" charset="0"/>
                      </a:rPr>
                      <m:t>ε</m:t>
                    </m:r>
                  </m:oMath>
                </a14:m>
                <a:endParaRPr lang="en-US" sz="2200" dirty="0" smtClean="0">
                  <a:solidFill>
                    <a:srgbClr val="33CC33"/>
                  </a:solidFill>
                  <a:latin typeface="Symbol" panose="05050102010706020507" pitchFamily="18" charset="2"/>
                </a:endParaRPr>
              </a:p>
              <a:p>
                <a:pPr lvl="1"/>
                <a:r>
                  <a:rPr lang="en-US" sz="2200" dirty="0" smtClean="0">
                    <a:solidFill>
                      <a:srgbClr val="33CC33"/>
                    </a:solidFill>
                  </a:rPr>
                  <a:t>Stat analysis: </a:t>
                </a:r>
                <a14:m>
                  <m:oMath xmlns:m="http://schemas.openxmlformats.org/officeDocument/2006/math">
                    <m:sSub>
                      <m:sSubPr>
                        <m:ctrlPr>
                          <a:rPr lang="en-US" sz="2200" b="1" i="1" dirty="0" smtClean="0">
                            <a:solidFill>
                              <a:srgbClr val="33CC33"/>
                            </a:solidFill>
                            <a:latin typeface="Cambria Math" panose="02040503050406030204" pitchFamily="18" charset="0"/>
                            <a:ea typeface="Cambria Math"/>
                          </a:rPr>
                        </m:ctrlPr>
                      </m:sSubPr>
                      <m:e>
                        <m:r>
                          <a:rPr lang="en-US" sz="2200" b="1" i="1" dirty="0">
                            <a:solidFill>
                              <a:srgbClr val="33CC33"/>
                            </a:solidFill>
                            <a:latin typeface="Cambria Math" panose="02040503050406030204" pitchFamily="18" charset="0"/>
                            <a:ea typeface="Cambria Math"/>
                          </a:rPr>
                          <m:t>𝜷</m:t>
                        </m:r>
                      </m:e>
                      <m:sub>
                        <m:r>
                          <a:rPr lang="en-US" sz="2200" b="1" i="1" dirty="0" smtClean="0">
                            <a:solidFill>
                              <a:srgbClr val="33CC33"/>
                            </a:solidFill>
                            <a:latin typeface="Cambria Math" panose="02040503050406030204" pitchFamily="18" charset="0"/>
                            <a:ea typeface="Cambria Math"/>
                          </a:rPr>
                          <m:t>𝒌</m:t>
                        </m:r>
                      </m:sub>
                    </m:sSub>
                    <m:r>
                      <a:rPr lang="en-US" sz="2200" b="1" i="1" smtClean="0">
                        <a:solidFill>
                          <a:srgbClr val="33CC33"/>
                        </a:solidFill>
                        <a:latin typeface="Cambria Math"/>
                        <a:ea typeface="Cambria Math"/>
                      </a:rPr>
                      <m:t> </m:t>
                    </m:r>
                  </m:oMath>
                </a14:m>
                <a:r>
                  <a:rPr lang="en-US" sz="2200" b="1" i="1" dirty="0" smtClean="0">
                    <a:solidFill>
                      <a:srgbClr val="33CC33"/>
                    </a:solidFill>
                  </a:rPr>
                  <a:t>≠ 0</a:t>
                </a:r>
              </a:p>
            </p:txBody>
          </p:sp>
        </mc:Choice>
        <mc:Fallback xmlns="">
          <p:sp>
            <p:nvSpPr>
              <p:cNvPr id="419843" name="Rectangle 3"/>
              <p:cNvSpPr>
                <a:spLocks noGrp="1" noRot="1" noChangeAspect="1" noMove="1" noResize="1" noEditPoints="1" noAdjustHandles="1" noChangeArrowheads="1" noChangeShapeType="1" noTextEdit="1"/>
              </p:cNvSpPr>
              <p:nvPr>
                <p:ph type="body" sz="half" idx="1"/>
              </p:nvPr>
            </p:nvSpPr>
            <p:spPr>
              <a:xfrm>
                <a:off x="152400" y="1219200"/>
                <a:ext cx="8763000" cy="5105400"/>
              </a:xfrm>
              <a:blipFill rotWithShape="0">
                <a:blip r:embed="rId3"/>
                <a:stretch>
                  <a:fillRect l="-1252" t="-955"/>
                </a:stretch>
              </a:blipFill>
            </p:spPr>
            <p:txBody>
              <a:bodyPr/>
              <a:lstStyle/>
              <a:p>
                <a:r>
                  <a:rPr lang="en-US">
                    <a:noFill/>
                  </a:rPr>
                  <a:t> </a:t>
                </a:r>
              </a:p>
            </p:txBody>
          </p:sp>
        </mc:Fallback>
      </mc:AlternateContent>
      <p:grpSp>
        <p:nvGrpSpPr>
          <p:cNvPr id="8" name="Group 7"/>
          <p:cNvGrpSpPr/>
          <p:nvPr/>
        </p:nvGrpSpPr>
        <p:grpSpPr>
          <a:xfrm>
            <a:off x="7267361" y="765538"/>
            <a:ext cx="1219201" cy="1553235"/>
            <a:chOff x="4800599" y="1429451"/>
            <a:chExt cx="1219201" cy="1553235"/>
          </a:xfrm>
        </p:grpSpPr>
        <p:pic>
          <p:nvPicPr>
            <p:cNvPr id="76804" name="Picture 4" descr="C:\Users\Ivo\Desktop\DNA_Sidebar_Graphic.jpg"/>
            <p:cNvPicPr>
              <a:picLocks noChangeAspect="1" noChangeArrowheads="1"/>
            </p:cNvPicPr>
            <p:nvPr/>
          </p:nvPicPr>
          <p:blipFill rotWithShape="1">
            <a:blip r:embed="rId4">
              <a:extLst>
                <a:ext uri="{28A0092B-C50C-407E-A947-70E740481C1C}">
                  <a14:useLocalDpi xmlns:a14="http://schemas.microsoft.com/office/drawing/2010/main" val="0"/>
                </a:ext>
              </a:extLst>
            </a:blip>
            <a:srcRect l="20181" t="10344" r="15354" b="20197"/>
            <a:stretch/>
          </p:blipFill>
          <p:spPr bwMode="auto">
            <a:xfrm>
              <a:off x="4800599" y="1447800"/>
              <a:ext cx="1219201" cy="15348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1535497">
              <a:off x="5341253" y="1429451"/>
              <a:ext cx="450764" cy="1384995"/>
            </a:xfrm>
            <a:prstGeom prst="rect">
              <a:avLst/>
            </a:prstGeom>
            <a:noFill/>
          </p:spPr>
          <p:txBody>
            <a:bodyPr wrap="none" lIns="91440" tIns="45720" rIns="91440" bIns="45720">
              <a:spAutoFit/>
            </a:bodyPr>
            <a:lstStyle/>
            <a:p>
              <a:pPr algn="ctr"/>
              <a:r>
                <a:rPr lang="en-US" sz="28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T</a:t>
              </a:r>
            </a:p>
            <a:p>
              <a:pPr algn="ctr"/>
              <a:r>
                <a:rPr lang="en-US" sz="28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a:t>
              </a:r>
            </a:p>
            <a:p>
              <a:pPr algn="ctr"/>
              <a:r>
                <a:rPr lang="en-US" sz="28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A</a:t>
              </a:r>
            </a:p>
          </p:txBody>
        </p:sp>
      </p:grpSp>
      <p:grpSp>
        <p:nvGrpSpPr>
          <p:cNvPr id="7" name="Group 6"/>
          <p:cNvGrpSpPr/>
          <p:nvPr/>
        </p:nvGrpSpPr>
        <p:grpSpPr>
          <a:xfrm>
            <a:off x="5590961" y="658560"/>
            <a:ext cx="1219201" cy="1676346"/>
            <a:chOff x="6476999" y="1306340"/>
            <a:chExt cx="1219201" cy="1676346"/>
          </a:xfrm>
        </p:grpSpPr>
        <p:pic>
          <p:nvPicPr>
            <p:cNvPr id="13" name="Picture 4" descr="C:\Users\Ivo\Desktop\DNA_Sidebar_Graphic.jpg"/>
            <p:cNvPicPr>
              <a:picLocks noChangeAspect="1" noChangeArrowheads="1"/>
            </p:cNvPicPr>
            <p:nvPr/>
          </p:nvPicPr>
          <p:blipFill rotWithShape="1">
            <a:blip r:embed="rId4">
              <a:extLst>
                <a:ext uri="{28A0092B-C50C-407E-A947-70E740481C1C}">
                  <a14:useLocalDpi xmlns:a14="http://schemas.microsoft.com/office/drawing/2010/main" val="0"/>
                </a:ext>
              </a:extLst>
            </a:blip>
            <a:srcRect l="20181" t="10344" r="15354" b="20197"/>
            <a:stretch/>
          </p:blipFill>
          <p:spPr bwMode="auto">
            <a:xfrm>
              <a:off x="6476999" y="1447800"/>
              <a:ext cx="1219201" cy="153488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rot="1535497">
              <a:off x="6976775" y="1306340"/>
              <a:ext cx="532517" cy="1631216"/>
            </a:xfrm>
            <a:prstGeom prst="rect">
              <a:avLst/>
            </a:prstGeom>
            <a:noFill/>
          </p:spPr>
          <p:txBody>
            <a:bodyPr wrap="none" lIns="91440" tIns="45720" rIns="91440" bIns="45720">
              <a:spAutoFit/>
            </a:bodyPr>
            <a:lstStyle/>
            <a:p>
              <a:pPr algn="ctr"/>
              <a:r>
                <a:rPr lang="en-US" sz="3600" b="1" cap="none"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C</a:t>
              </a:r>
            </a:p>
            <a:p>
              <a:pPr algn="ctr"/>
              <a:r>
                <a:rPr lang="en-US" sz="24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a:t>
              </a:r>
            </a:p>
            <a:p>
              <a:pPr algn="ctr"/>
              <a:r>
                <a:rPr lang="en-US" sz="36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G</a:t>
              </a:r>
              <a:endParaRPr lang="en-US" sz="3600" b="1" cap="none"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endParaRPr>
            </a:p>
          </p:txBody>
        </p:sp>
      </p:grpSp>
      <p:graphicFrame>
        <p:nvGraphicFramePr>
          <p:cNvPr id="2" name="Table 1"/>
          <p:cNvGraphicFramePr>
            <a:graphicFrameLocks noGrp="1"/>
          </p:cNvGraphicFramePr>
          <p:nvPr>
            <p:extLst/>
          </p:nvPr>
        </p:nvGraphicFramePr>
        <p:xfrm>
          <a:off x="5771807" y="3733800"/>
          <a:ext cx="3200400" cy="2123440"/>
        </p:xfrm>
        <a:graphic>
          <a:graphicData uri="http://schemas.openxmlformats.org/drawingml/2006/table">
            <a:tbl>
              <a:tblPr firstRow="1" bandRow="1">
                <a:tableStyleId>{5940675A-B579-460E-94D1-54222C63F5DA}</a:tableStyleId>
              </a:tblPr>
              <a:tblGrid>
                <a:gridCol w="800100"/>
                <a:gridCol w="800100"/>
                <a:gridCol w="800100"/>
                <a:gridCol w="800100"/>
              </a:tblGrid>
              <a:tr h="370840">
                <a:tc gridSpan="4">
                  <a:txBody>
                    <a:bodyPr/>
                    <a:lstStyle/>
                    <a:p>
                      <a:pPr algn="ctr"/>
                      <a:r>
                        <a:rPr lang="en-US" sz="1700" dirty="0" smtClean="0">
                          <a:solidFill>
                            <a:srgbClr val="33CC33"/>
                          </a:solidFill>
                        </a:rPr>
                        <a:t>Genotype-Phenotype Relation</a:t>
                      </a:r>
                      <a:endParaRPr lang="en-US" sz="1700" dirty="0">
                        <a:solidFill>
                          <a:srgbClr val="33CC33"/>
                        </a:solidFill>
                      </a:endParaRPr>
                    </a:p>
                  </a:txBody>
                  <a:tcPr>
                    <a:lnL w="12700" cap="flat" cmpd="sng" algn="ctr">
                      <a:solidFill>
                        <a:srgbClr val="33CC33"/>
                      </a:solidFill>
                      <a:prstDash val="solid"/>
                      <a:round/>
                      <a:headEnd type="none" w="med" len="med"/>
                      <a:tailEnd type="none" w="med" len="med"/>
                    </a:lnL>
                    <a:lnR w="12700" cap="flat" cmpd="sng" algn="ctr">
                      <a:solidFill>
                        <a:srgbClr val="33CC33"/>
                      </a:solidFill>
                      <a:prstDash val="solid"/>
                      <a:round/>
                      <a:headEnd type="none" w="med" len="med"/>
                      <a:tailEnd type="none" w="med" len="med"/>
                    </a:lnR>
                    <a:lnT w="12700" cap="flat" cmpd="sng" algn="ctr">
                      <a:solidFill>
                        <a:srgbClr val="33CC33"/>
                      </a:solidFill>
                      <a:prstDash val="solid"/>
                      <a:round/>
                      <a:headEnd type="none" w="med" len="med"/>
                      <a:tailEnd type="none" w="med" len="med"/>
                    </a:lnT>
                    <a:lnB w="12700" cap="flat" cmpd="sng" algn="ctr">
                      <a:solidFill>
                        <a:srgbClr val="33CC33"/>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rowSpan="2" gridSpan="2">
                  <a:txBody>
                    <a:bodyPr/>
                    <a:lstStyle/>
                    <a:p>
                      <a:pPr algn="ctr"/>
                      <a:endParaRPr lang="en-US" sz="1400" dirty="0" smtClean="0">
                        <a:solidFill>
                          <a:srgbClr val="33CC33"/>
                        </a:solidFill>
                      </a:endParaRPr>
                    </a:p>
                    <a:p>
                      <a:pPr algn="ctr"/>
                      <a:r>
                        <a:rPr lang="en-US" sz="2800" dirty="0" smtClean="0">
                          <a:solidFill>
                            <a:srgbClr val="33CC33"/>
                          </a:solidFill>
                        </a:rPr>
                        <a:t>Parents</a:t>
                      </a:r>
                      <a:endParaRPr lang="en-US" dirty="0">
                        <a:solidFill>
                          <a:srgbClr val="33CC33"/>
                        </a:solidFill>
                      </a:endParaRPr>
                    </a:p>
                  </a:txBody>
                  <a:tcPr>
                    <a:lnL w="12700" cap="flat" cmpd="sng" algn="ctr">
                      <a:solidFill>
                        <a:srgbClr val="33CC33"/>
                      </a:solidFill>
                      <a:prstDash val="solid"/>
                      <a:round/>
                      <a:headEnd type="none" w="med" len="med"/>
                      <a:tailEnd type="none" w="med" len="med"/>
                    </a:lnL>
                    <a:lnR w="12700" cap="flat" cmpd="sng" algn="ctr">
                      <a:solidFill>
                        <a:srgbClr val="33CC33"/>
                      </a:solidFill>
                      <a:prstDash val="solid"/>
                      <a:round/>
                      <a:headEnd type="none" w="med" len="med"/>
                      <a:tailEnd type="none" w="med" len="med"/>
                    </a:lnR>
                    <a:lnT w="12700" cap="flat" cmpd="sng" algn="ctr">
                      <a:solidFill>
                        <a:srgbClr val="33CC33"/>
                      </a:solidFill>
                      <a:prstDash val="solid"/>
                      <a:round/>
                      <a:headEnd type="none" w="med" len="med"/>
                      <a:tailEnd type="none" w="med" len="med"/>
                    </a:lnT>
                    <a:lnB w="12700" cap="flat" cmpd="sng" algn="ctr">
                      <a:solidFill>
                        <a:srgbClr val="33CC33"/>
                      </a:solidFill>
                      <a:prstDash val="solid"/>
                      <a:round/>
                      <a:headEnd type="none" w="med" len="med"/>
                      <a:tailEnd type="none" w="med" len="med"/>
                    </a:lnB>
                  </a:tcPr>
                </a:tc>
                <a:tc rowSpan="2" hMerge="1">
                  <a:txBody>
                    <a:bodyPr/>
                    <a:lstStyle/>
                    <a:p>
                      <a:endParaRPr lang="en-US"/>
                    </a:p>
                  </a:txBody>
                  <a:tcPr/>
                </a:tc>
                <a:tc gridSpan="2">
                  <a:txBody>
                    <a:bodyPr/>
                    <a:lstStyle/>
                    <a:p>
                      <a:pPr algn="ctr"/>
                      <a:endParaRPr lang="en-US" dirty="0" smtClean="0">
                        <a:solidFill>
                          <a:srgbClr val="33CC33"/>
                        </a:solidFill>
                      </a:endParaRPr>
                    </a:p>
                    <a:p>
                      <a:pPr algn="ctr"/>
                      <a:endParaRPr lang="en-US" dirty="0">
                        <a:solidFill>
                          <a:srgbClr val="33CC33"/>
                        </a:solidFill>
                      </a:endParaRPr>
                    </a:p>
                  </a:txBody>
                  <a:tcPr>
                    <a:lnL w="12700" cap="flat" cmpd="sng" algn="ctr">
                      <a:solidFill>
                        <a:srgbClr val="33CC33"/>
                      </a:solidFill>
                      <a:prstDash val="solid"/>
                      <a:round/>
                      <a:headEnd type="none" w="med" len="med"/>
                      <a:tailEnd type="none" w="med" len="med"/>
                    </a:lnL>
                    <a:lnR w="12700" cap="flat" cmpd="sng" algn="ctr">
                      <a:solidFill>
                        <a:srgbClr val="33CC33"/>
                      </a:solidFill>
                      <a:prstDash val="solid"/>
                      <a:round/>
                      <a:headEnd type="none" w="med" len="med"/>
                      <a:tailEnd type="none" w="med" len="med"/>
                    </a:lnR>
                    <a:lnT w="12700" cap="flat" cmpd="sng" algn="ctr">
                      <a:solidFill>
                        <a:srgbClr val="33CC33"/>
                      </a:solidFill>
                      <a:prstDash val="solid"/>
                      <a:round/>
                      <a:headEnd type="none" w="med" len="med"/>
                      <a:tailEnd type="none" w="med" len="med"/>
                    </a:lnT>
                    <a:lnB w="12700" cap="flat" cmpd="sng" algn="ctr">
                      <a:solidFill>
                        <a:srgbClr val="33CC33"/>
                      </a:solidFill>
                      <a:prstDash val="solid"/>
                      <a:round/>
                      <a:headEnd type="none" w="med" len="med"/>
                      <a:tailEnd type="none" w="med" len="med"/>
                    </a:lnB>
                  </a:tcPr>
                </a:tc>
                <a:tc hMerge="1">
                  <a:txBody>
                    <a:bodyPr/>
                    <a:lstStyle/>
                    <a:p>
                      <a:endParaRPr lang="en-US" dirty="0"/>
                    </a:p>
                  </a:txBody>
                  <a:tcPr/>
                </a:tc>
              </a:tr>
              <a:tr h="370840">
                <a:tc gridSpan="2" vMerge="1">
                  <a:txBody>
                    <a:bodyPr/>
                    <a:lstStyle/>
                    <a:p>
                      <a:endParaRPr lang="en-US"/>
                    </a:p>
                  </a:txBody>
                  <a:tcPr/>
                </a:tc>
                <a:tc hMerge="1" vMerge="1">
                  <a:txBody>
                    <a:bodyPr/>
                    <a:lstStyle/>
                    <a:p>
                      <a:endParaRPr lang="en-US" dirty="0"/>
                    </a:p>
                  </a:txBody>
                  <a:tcPr/>
                </a:tc>
                <a:tc>
                  <a:txBody>
                    <a:bodyPr/>
                    <a:lstStyle/>
                    <a:p>
                      <a:pPr algn="ctr"/>
                      <a:r>
                        <a:rPr lang="en-US" dirty="0" smtClean="0">
                          <a:solidFill>
                            <a:srgbClr val="33CC33"/>
                          </a:solidFill>
                        </a:rPr>
                        <a:t>B</a:t>
                      </a:r>
                      <a:endParaRPr lang="en-US" dirty="0">
                        <a:solidFill>
                          <a:srgbClr val="33CC33"/>
                        </a:solidFill>
                      </a:endParaRPr>
                    </a:p>
                  </a:txBody>
                  <a:tcPr>
                    <a:lnL w="12700" cap="flat" cmpd="sng" algn="ctr">
                      <a:solidFill>
                        <a:srgbClr val="33CC33"/>
                      </a:solidFill>
                      <a:prstDash val="solid"/>
                      <a:round/>
                      <a:headEnd type="none" w="med" len="med"/>
                      <a:tailEnd type="none" w="med" len="med"/>
                    </a:lnL>
                    <a:lnR w="12700" cap="flat" cmpd="sng" algn="ctr">
                      <a:solidFill>
                        <a:srgbClr val="33CC33"/>
                      </a:solidFill>
                      <a:prstDash val="solid"/>
                      <a:round/>
                      <a:headEnd type="none" w="med" len="med"/>
                      <a:tailEnd type="none" w="med" len="med"/>
                    </a:lnR>
                    <a:lnT w="12700" cap="flat" cmpd="sng" algn="ctr">
                      <a:solidFill>
                        <a:srgbClr val="33CC33"/>
                      </a:solidFill>
                      <a:prstDash val="solid"/>
                      <a:round/>
                      <a:headEnd type="none" w="med" len="med"/>
                      <a:tailEnd type="none" w="med" len="med"/>
                    </a:lnT>
                    <a:lnB w="12700" cap="flat" cmpd="sng" algn="ctr">
                      <a:solidFill>
                        <a:srgbClr val="33CC33"/>
                      </a:solidFill>
                      <a:prstDash val="solid"/>
                      <a:round/>
                      <a:headEnd type="none" w="med" len="med"/>
                      <a:tailEnd type="none" w="med" len="med"/>
                    </a:lnB>
                  </a:tcPr>
                </a:tc>
                <a:tc>
                  <a:txBody>
                    <a:bodyPr/>
                    <a:lstStyle/>
                    <a:p>
                      <a:pPr algn="ctr"/>
                      <a:r>
                        <a:rPr lang="en-US" dirty="0" smtClean="0">
                          <a:solidFill>
                            <a:srgbClr val="33CC33"/>
                          </a:solidFill>
                        </a:rPr>
                        <a:t>A</a:t>
                      </a:r>
                      <a:endParaRPr lang="en-US" dirty="0">
                        <a:solidFill>
                          <a:srgbClr val="33CC33"/>
                        </a:solidFill>
                      </a:endParaRPr>
                    </a:p>
                  </a:txBody>
                  <a:tcPr>
                    <a:lnL w="12700" cap="flat" cmpd="sng" algn="ctr">
                      <a:solidFill>
                        <a:srgbClr val="33CC33"/>
                      </a:solidFill>
                      <a:prstDash val="solid"/>
                      <a:round/>
                      <a:headEnd type="none" w="med" len="med"/>
                      <a:tailEnd type="none" w="med" len="med"/>
                    </a:lnL>
                    <a:lnR w="12700" cap="flat" cmpd="sng" algn="ctr">
                      <a:solidFill>
                        <a:srgbClr val="33CC33"/>
                      </a:solidFill>
                      <a:prstDash val="solid"/>
                      <a:round/>
                      <a:headEnd type="none" w="med" len="med"/>
                      <a:tailEnd type="none" w="med" len="med"/>
                    </a:lnR>
                    <a:lnT w="12700" cap="flat" cmpd="sng" algn="ctr">
                      <a:solidFill>
                        <a:srgbClr val="33CC33"/>
                      </a:solidFill>
                      <a:prstDash val="solid"/>
                      <a:round/>
                      <a:headEnd type="none" w="med" len="med"/>
                      <a:tailEnd type="none" w="med" len="med"/>
                    </a:lnT>
                    <a:lnB w="12700" cap="flat" cmpd="sng" algn="ctr">
                      <a:solidFill>
                        <a:srgbClr val="33CC33"/>
                      </a:solidFill>
                      <a:prstDash val="solid"/>
                      <a:round/>
                      <a:headEnd type="none" w="med" len="med"/>
                      <a:tailEnd type="none" w="med" len="med"/>
                    </a:lnB>
                  </a:tcPr>
                </a:tc>
              </a:tr>
              <a:tr h="370840">
                <a:tc rowSpan="2">
                  <a:txBody>
                    <a:bodyPr/>
                    <a:lstStyle/>
                    <a:p>
                      <a:pPr algn="ctr"/>
                      <a:endParaRPr lang="en-US" dirty="0">
                        <a:solidFill>
                          <a:srgbClr val="33CC33"/>
                        </a:solidFill>
                      </a:endParaRPr>
                    </a:p>
                  </a:txBody>
                  <a:tcPr>
                    <a:lnL w="12700" cap="flat" cmpd="sng" algn="ctr">
                      <a:solidFill>
                        <a:srgbClr val="33CC33"/>
                      </a:solidFill>
                      <a:prstDash val="solid"/>
                      <a:round/>
                      <a:headEnd type="none" w="med" len="med"/>
                      <a:tailEnd type="none" w="med" len="med"/>
                    </a:lnL>
                    <a:lnR w="12700" cap="flat" cmpd="sng" algn="ctr">
                      <a:solidFill>
                        <a:srgbClr val="33CC33"/>
                      </a:solidFill>
                      <a:prstDash val="solid"/>
                      <a:round/>
                      <a:headEnd type="none" w="med" len="med"/>
                      <a:tailEnd type="none" w="med" len="med"/>
                    </a:lnR>
                    <a:lnT w="12700" cap="flat" cmpd="sng" algn="ctr">
                      <a:solidFill>
                        <a:srgbClr val="33CC33"/>
                      </a:solidFill>
                      <a:prstDash val="solid"/>
                      <a:round/>
                      <a:headEnd type="none" w="med" len="med"/>
                      <a:tailEnd type="none" w="med" len="med"/>
                    </a:lnT>
                    <a:lnB w="12700" cap="flat" cmpd="sng" algn="ctr">
                      <a:solidFill>
                        <a:srgbClr val="33CC33"/>
                      </a:solidFill>
                      <a:prstDash val="solid"/>
                      <a:round/>
                      <a:headEnd type="none" w="med" len="med"/>
                      <a:tailEnd type="none" w="med" len="med"/>
                    </a:lnB>
                  </a:tcPr>
                </a:tc>
                <a:tc>
                  <a:txBody>
                    <a:bodyPr/>
                    <a:lstStyle/>
                    <a:p>
                      <a:pPr algn="ctr"/>
                      <a:r>
                        <a:rPr lang="en-US" dirty="0" smtClean="0">
                          <a:solidFill>
                            <a:srgbClr val="33CC33"/>
                          </a:solidFill>
                        </a:rPr>
                        <a:t>B</a:t>
                      </a:r>
                      <a:endParaRPr lang="en-US" dirty="0">
                        <a:solidFill>
                          <a:srgbClr val="33CC33"/>
                        </a:solidFill>
                      </a:endParaRPr>
                    </a:p>
                  </a:txBody>
                  <a:tcPr>
                    <a:lnL w="12700" cap="flat" cmpd="sng" algn="ctr">
                      <a:solidFill>
                        <a:srgbClr val="33CC33"/>
                      </a:solidFill>
                      <a:prstDash val="solid"/>
                      <a:round/>
                      <a:headEnd type="none" w="med" len="med"/>
                      <a:tailEnd type="none" w="med" len="med"/>
                    </a:lnL>
                    <a:lnR w="12700" cap="flat" cmpd="sng" algn="ctr">
                      <a:solidFill>
                        <a:srgbClr val="33CC33"/>
                      </a:solidFill>
                      <a:prstDash val="solid"/>
                      <a:round/>
                      <a:headEnd type="none" w="med" len="med"/>
                      <a:tailEnd type="none" w="med" len="med"/>
                    </a:lnR>
                    <a:lnT w="12700" cap="flat" cmpd="sng" algn="ctr">
                      <a:solidFill>
                        <a:srgbClr val="33CC33"/>
                      </a:solidFill>
                      <a:prstDash val="solid"/>
                      <a:round/>
                      <a:headEnd type="none" w="med" len="med"/>
                      <a:tailEnd type="none" w="med" len="med"/>
                    </a:lnT>
                    <a:lnB w="12700" cap="flat" cmpd="sng" algn="ctr">
                      <a:solidFill>
                        <a:srgbClr val="33CC33"/>
                      </a:solidFill>
                      <a:prstDash val="solid"/>
                      <a:round/>
                      <a:headEnd type="none" w="med" len="med"/>
                      <a:tailEnd type="none" w="med" len="med"/>
                    </a:lnB>
                  </a:tcPr>
                </a:tc>
                <a:tc>
                  <a:txBody>
                    <a:bodyPr/>
                    <a:lstStyle/>
                    <a:p>
                      <a:pPr algn="ctr"/>
                      <a:r>
                        <a:rPr lang="en-US" dirty="0" smtClean="0">
                          <a:solidFill>
                            <a:srgbClr val="33CC33"/>
                          </a:solidFill>
                        </a:rPr>
                        <a:t>BB</a:t>
                      </a:r>
                      <a:endParaRPr lang="en-US" dirty="0">
                        <a:solidFill>
                          <a:srgbClr val="33CC33"/>
                        </a:solidFill>
                      </a:endParaRPr>
                    </a:p>
                  </a:txBody>
                  <a:tcPr>
                    <a:lnL w="12700" cap="flat" cmpd="sng" algn="ctr">
                      <a:solidFill>
                        <a:srgbClr val="33CC33"/>
                      </a:solidFill>
                      <a:prstDash val="solid"/>
                      <a:round/>
                      <a:headEnd type="none" w="med" len="med"/>
                      <a:tailEnd type="none" w="med" len="med"/>
                    </a:lnL>
                    <a:lnR w="12700" cap="flat" cmpd="sng" algn="ctr">
                      <a:solidFill>
                        <a:srgbClr val="33CC33"/>
                      </a:solidFill>
                      <a:prstDash val="solid"/>
                      <a:round/>
                      <a:headEnd type="none" w="med" len="med"/>
                      <a:tailEnd type="none" w="med" len="med"/>
                    </a:lnR>
                    <a:lnT w="12700" cap="flat" cmpd="sng" algn="ctr">
                      <a:solidFill>
                        <a:srgbClr val="33CC33"/>
                      </a:solidFill>
                      <a:prstDash val="solid"/>
                      <a:round/>
                      <a:headEnd type="none" w="med" len="med"/>
                      <a:tailEnd type="none" w="med" len="med"/>
                    </a:lnT>
                    <a:lnB w="12700" cap="flat" cmpd="sng" algn="ctr">
                      <a:solidFill>
                        <a:srgbClr val="33CC33"/>
                      </a:solidFill>
                      <a:prstDash val="solid"/>
                      <a:round/>
                      <a:headEnd type="none" w="med" len="med"/>
                      <a:tailEnd type="none" w="med" len="med"/>
                    </a:lnB>
                  </a:tcPr>
                </a:tc>
                <a:tc>
                  <a:txBody>
                    <a:bodyPr/>
                    <a:lstStyle/>
                    <a:p>
                      <a:pPr algn="ctr"/>
                      <a:r>
                        <a:rPr lang="en-US" dirty="0" smtClean="0">
                          <a:solidFill>
                            <a:srgbClr val="33CC33"/>
                          </a:solidFill>
                        </a:rPr>
                        <a:t>BA</a:t>
                      </a:r>
                      <a:endParaRPr lang="en-US" dirty="0">
                        <a:solidFill>
                          <a:srgbClr val="33CC33"/>
                        </a:solidFill>
                      </a:endParaRPr>
                    </a:p>
                  </a:txBody>
                  <a:tcPr>
                    <a:lnL w="12700" cap="flat" cmpd="sng" algn="ctr">
                      <a:solidFill>
                        <a:srgbClr val="33CC33"/>
                      </a:solidFill>
                      <a:prstDash val="solid"/>
                      <a:round/>
                      <a:headEnd type="none" w="med" len="med"/>
                      <a:tailEnd type="none" w="med" len="med"/>
                    </a:lnL>
                    <a:lnR w="12700" cap="flat" cmpd="sng" algn="ctr">
                      <a:solidFill>
                        <a:srgbClr val="33CC33"/>
                      </a:solidFill>
                      <a:prstDash val="solid"/>
                      <a:round/>
                      <a:headEnd type="none" w="med" len="med"/>
                      <a:tailEnd type="none" w="med" len="med"/>
                    </a:lnR>
                    <a:lnT w="12700" cap="flat" cmpd="sng" algn="ctr">
                      <a:solidFill>
                        <a:srgbClr val="33CC33"/>
                      </a:solidFill>
                      <a:prstDash val="solid"/>
                      <a:round/>
                      <a:headEnd type="none" w="med" len="med"/>
                      <a:tailEnd type="none" w="med" len="med"/>
                    </a:lnT>
                    <a:lnB w="12700" cap="flat" cmpd="sng" algn="ctr">
                      <a:solidFill>
                        <a:srgbClr val="33CC33"/>
                      </a:solidFill>
                      <a:prstDash val="solid"/>
                      <a:round/>
                      <a:headEnd type="none" w="med" len="med"/>
                      <a:tailEnd type="none" w="med" len="med"/>
                    </a:lnB>
                  </a:tcPr>
                </a:tc>
              </a:tr>
              <a:tr h="370840">
                <a:tc vMerge="1">
                  <a:txBody>
                    <a:bodyPr/>
                    <a:lstStyle/>
                    <a:p>
                      <a:endParaRPr lang="en-US" dirty="0"/>
                    </a:p>
                  </a:txBody>
                  <a:tcPr/>
                </a:tc>
                <a:tc>
                  <a:txBody>
                    <a:bodyPr/>
                    <a:lstStyle/>
                    <a:p>
                      <a:pPr algn="ctr"/>
                      <a:r>
                        <a:rPr lang="en-US" dirty="0" smtClean="0">
                          <a:solidFill>
                            <a:srgbClr val="33CC33"/>
                          </a:solidFill>
                        </a:rPr>
                        <a:t>A</a:t>
                      </a:r>
                      <a:endParaRPr lang="en-US" dirty="0">
                        <a:solidFill>
                          <a:srgbClr val="33CC33"/>
                        </a:solidFill>
                      </a:endParaRPr>
                    </a:p>
                  </a:txBody>
                  <a:tcPr>
                    <a:lnL w="12700" cap="flat" cmpd="sng" algn="ctr">
                      <a:solidFill>
                        <a:srgbClr val="33CC33"/>
                      </a:solidFill>
                      <a:prstDash val="solid"/>
                      <a:round/>
                      <a:headEnd type="none" w="med" len="med"/>
                      <a:tailEnd type="none" w="med" len="med"/>
                    </a:lnL>
                    <a:lnR w="12700" cap="flat" cmpd="sng" algn="ctr">
                      <a:solidFill>
                        <a:srgbClr val="33CC33"/>
                      </a:solidFill>
                      <a:prstDash val="solid"/>
                      <a:round/>
                      <a:headEnd type="none" w="med" len="med"/>
                      <a:tailEnd type="none" w="med" len="med"/>
                    </a:lnR>
                    <a:lnT w="12700" cap="flat" cmpd="sng" algn="ctr">
                      <a:solidFill>
                        <a:srgbClr val="33CC33"/>
                      </a:solidFill>
                      <a:prstDash val="solid"/>
                      <a:round/>
                      <a:headEnd type="none" w="med" len="med"/>
                      <a:tailEnd type="none" w="med" len="med"/>
                    </a:lnT>
                    <a:lnB w="12700" cap="flat" cmpd="sng" algn="ctr">
                      <a:solidFill>
                        <a:srgbClr val="33CC33"/>
                      </a:solidFill>
                      <a:prstDash val="solid"/>
                      <a:round/>
                      <a:headEnd type="none" w="med" len="med"/>
                      <a:tailEnd type="none" w="med" len="med"/>
                    </a:lnB>
                  </a:tcPr>
                </a:tc>
                <a:tc>
                  <a:txBody>
                    <a:bodyPr/>
                    <a:lstStyle/>
                    <a:p>
                      <a:pPr algn="ctr"/>
                      <a:r>
                        <a:rPr lang="en-US" dirty="0" smtClean="0">
                          <a:solidFill>
                            <a:srgbClr val="33CC33"/>
                          </a:solidFill>
                        </a:rPr>
                        <a:t>BA</a:t>
                      </a:r>
                      <a:endParaRPr lang="en-US" dirty="0">
                        <a:solidFill>
                          <a:srgbClr val="33CC33"/>
                        </a:solidFill>
                      </a:endParaRPr>
                    </a:p>
                  </a:txBody>
                  <a:tcPr>
                    <a:lnL w="12700" cap="flat" cmpd="sng" algn="ctr">
                      <a:solidFill>
                        <a:srgbClr val="33CC33"/>
                      </a:solidFill>
                      <a:prstDash val="solid"/>
                      <a:round/>
                      <a:headEnd type="none" w="med" len="med"/>
                      <a:tailEnd type="none" w="med" len="med"/>
                    </a:lnL>
                    <a:lnR w="12700" cap="flat" cmpd="sng" algn="ctr">
                      <a:solidFill>
                        <a:srgbClr val="33CC33"/>
                      </a:solidFill>
                      <a:prstDash val="solid"/>
                      <a:round/>
                      <a:headEnd type="none" w="med" len="med"/>
                      <a:tailEnd type="none" w="med" len="med"/>
                    </a:lnR>
                    <a:lnT w="12700" cap="flat" cmpd="sng" algn="ctr">
                      <a:solidFill>
                        <a:srgbClr val="33CC33"/>
                      </a:solidFill>
                      <a:prstDash val="solid"/>
                      <a:round/>
                      <a:headEnd type="none" w="med" len="med"/>
                      <a:tailEnd type="none" w="med" len="med"/>
                    </a:lnT>
                    <a:lnB w="12700" cap="flat" cmpd="sng" algn="ctr">
                      <a:solidFill>
                        <a:srgbClr val="33CC33"/>
                      </a:solidFill>
                      <a:prstDash val="solid"/>
                      <a:round/>
                      <a:headEnd type="none" w="med" len="med"/>
                      <a:tailEnd type="none" w="med" len="med"/>
                    </a:lnB>
                  </a:tcPr>
                </a:tc>
                <a:tc>
                  <a:txBody>
                    <a:bodyPr/>
                    <a:lstStyle/>
                    <a:p>
                      <a:pPr algn="ctr"/>
                      <a:r>
                        <a:rPr lang="en-US" dirty="0" smtClean="0">
                          <a:solidFill>
                            <a:srgbClr val="33CC33"/>
                          </a:solidFill>
                        </a:rPr>
                        <a:t>AA</a:t>
                      </a:r>
                      <a:endParaRPr lang="en-US" dirty="0">
                        <a:solidFill>
                          <a:srgbClr val="33CC33"/>
                        </a:solidFill>
                      </a:endParaRPr>
                    </a:p>
                  </a:txBody>
                  <a:tcPr>
                    <a:lnL w="12700" cap="flat" cmpd="sng" algn="ctr">
                      <a:solidFill>
                        <a:srgbClr val="33CC33"/>
                      </a:solidFill>
                      <a:prstDash val="solid"/>
                      <a:round/>
                      <a:headEnd type="none" w="med" len="med"/>
                      <a:tailEnd type="none" w="med" len="med"/>
                    </a:lnL>
                    <a:lnR w="12700" cap="flat" cmpd="sng" algn="ctr">
                      <a:solidFill>
                        <a:srgbClr val="33CC33"/>
                      </a:solidFill>
                      <a:prstDash val="solid"/>
                      <a:round/>
                      <a:headEnd type="none" w="med" len="med"/>
                      <a:tailEnd type="none" w="med" len="med"/>
                    </a:lnR>
                    <a:lnT w="12700" cap="flat" cmpd="sng" algn="ctr">
                      <a:solidFill>
                        <a:srgbClr val="33CC33"/>
                      </a:solidFill>
                      <a:prstDash val="solid"/>
                      <a:round/>
                      <a:headEnd type="none" w="med" len="med"/>
                      <a:tailEnd type="none" w="med" len="med"/>
                    </a:lnT>
                    <a:lnB w="12700" cap="flat" cmpd="sng" algn="ctr">
                      <a:solidFill>
                        <a:srgbClr val="33CC33"/>
                      </a:solidFill>
                      <a:prstDash val="solid"/>
                      <a:round/>
                      <a:headEnd type="none" w="med" len="med"/>
                      <a:tailEnd type="none" w="med" len="med"/>
                    </a:lnB>
                  </a:tcPr>
                </a:tc>
              </a:tr>
            </a:tbl>
          </a:graphicData>
        </a:graphic>
      </p:graphicFrame>
      <p:grpSp>
        <p:nvGrpSpPr>
          <p:cNvPr id="3" name="Group 2"/>
          <p:cNvGrpSpPr/>
          <p:nvPr/>
        </p:nvGrpSpPr>
        <p:grpSpPr>
          <a:xfrm>
            <a:off x="5943600" y="4114800"/>
            <a:ext cx="2590800" cy="1600200"/>
            <a:chOff x="5943600" y="4114800"/>
            <a:chExt cx="2590800" cy="1600200"/>
          </a:xfrm>
        </p:grpSpPr>
        <p:pic>
          <p:nvPicPr>
            <p:cNvPr id="78851" name="Picture 3" descr="C:\Users\Ivo\AppData\Local\Microsoft\Windows\Temporary Internet Files\Content.IE5\3M7IVHXG\MP900442289[1].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72400" y="4114800"/>
              <a:ext cx="7620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78852" name="Picture 4" descr="C:\Users\Ivo\AppData\Local\Microsoft\Windows\Temporary Internet Files\Content.IE5\6LVQQDE1\MP900442288[1].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3600" y="5148379"/>
              <a:ext cx="507792" cy="56662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6816608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000" fill="hold"/>
                                        <p:tgtEl>
                                          <p:spTgt spid="8"/>
                                        </p:tgtEl>
                                        <p:attrNameLst>
                                          <p:attrName>ppt_w</p:attrName>
                                        </p:attrNameLst>
                                      </p:cBhvr>
                                      <p:tavLst>
                                        <p:tav tm="0">
                                          <p:val>
                                            <p:fltVal val="0"/>
                                          </p:val>
                                        </p:tav>
                                        <p:tav tm="100000">
                                          <p:val>
                                            <p:strVal val="#ppt_w"/>
                                          </p:val>
                                        </p:tav>
                                      </p:tavLst>
                                    </p:anim>
                                    <p:anim calcmode="lin" valueType="num">
                                      <p:cBhvr>
                                        <p:cTn id="13" dur="2000" fill="hold"/>
                                        <p:tgtEl>
                                          <p:spTgt spid="8"/>
                                        </p:tgtEl>
                                        <p:attrNameLst>
                                          <p:attrName>ppt_h</p:attrName>
                                        </p:attrNameLst>
                                      </p:cBhvr>
                                      <p:tavLst>
                                        <p:tav tm="0">
                                          <p:val>
                                            <p:fltVal val="0"/>
                                          </p:val>
                                        </p:tav>
                                        <p:tav tm="100000">
                                          <p:val>
                                            <p:strVal val="#ppt_h"/>
                                          </p:val>
                                        </p:tav>
                                      </p:tavLst>
                                    </p:anim>
                                    <p:animEffect transition="in" filter="fade">
                                      <p:cBhvr>
                                        <p:cTn id="14" dur="2000"/>
                                        <p:tgtEl>
                                          <p:spTgt spid="8"/>
                                        </p:tgtEl>
                                      </p:cBhvr>
                                    </p:animEffect>
                                  </p:childTnLst>
                                </p:cTn>
                              </p:par>
                            </p:childTnLst>
                          </p:cTn>
                        </p:par>
                        <p:par>
                          <p:cTn id="15" fill="hold">
                            <p:stCondLst>
                              <p:cond delay="2000"/>
                            </p:stCondLst>
                            <p:childTnLst>
                              <p:par>
                                <p:cTn id="16" presetID="22" presetClass="entr" presetSubtype="8" fill="hold" grpId="0" nodeType="afterEffect">
                                  <p:stCondLst>
                                    <p:cond delay="500"/>
                                  </p:stCondLst>
                                  <p:childTnLst>
                                    <p:set>
                                      <p:cBhvr>
                                        <p:cTn id="17" dur="1" fill="hold">
                                          <p:stCondLst>
                                            <p:cond delay="0"/>
                                          </p:stCondLst>
                                        </p:cTn>
                                        <p:tgtEl>
                                          <p:spTgt spid="419843">
                                            <p:txEl>
                                              <p:pRg st="0" end="0"/>
                                            </p:txEl>
                                          </p:spTgt>
                                        </p:tgtEl>
                                        <p:attrNameLst>
                                          <p:attrName>style.visibility</p:attrName>
                                        </p:attrNameLst>
                                      </p:cBhvr>
                                      <p:to>
                                        <p:strVal val="visible"/>
                                      </p:to>
                                    </p:set>
                                    <p:animEffect transition="in" filter="wipe(left)">
                                      <p:cBhvr>
                                        <p:cTn id="18" dur="1000"/>
                                        <p:tgtEl>
                                          <p:spTgt spid="419843">
                                            <p:txEl>
                                              <p:pRg st="0" end="0"/>
                                            </p:txEl>
                                          </p:spTgt>
                                        </p:tgtEl>
                                      </p:cBhvr>
                                    </p:animEffect>
                                  </p:childTnLst>
                                </p:cTn>
                              </p:par>
                              <p:par>
                                <p:cTn id="19" presetID="22" presetClass="entr" presetSubtype="8" fill="hold" grpId="0" nodeType="withEffect">
                                  <p:stCondLst>
                                    <p:cond delay="500"/>
                                  </p:stCondLst>
                                  <p:childTnLst>
                                    <p:set>
                                      <p:cBhvr>
                                        <p:cTn id="20" dur="1" fill="hold">
                                          <p:stCondLst>
                                            <p:cond delay="0"/>
                                          </p:stCondLst>
                                        </p:cTn>
                                        <p:tgtEl>
                                          <p:spTgt spid="419843">
                                            <p:txEl>
                                              <p:pRg st="1" end="1"/>
                                            </p:txEl>
                                          </p:spTgt>
                                        </p:tgtEl>
                                        <p:attrNameLst>
                                          <p:attrName>style.visibility</p:attrName>
                                        </p:attrNameLst>
                                      </p:cBhvr>
                                      <p:to>
                                        <p:strVal val="visible"/>
                                      </p:to>
                                    </p:set>
                                    <p:animEffect transition="in" filter="wipe(left)">
                                      <p:cBhvr>
                                        <p:cTn id="21" dur="1000"/>
                                        <p:tgtEl>
                                          <p:spTgt spid="41984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500"/>
                                  </p:stCondLst>
                                  <p:childTnLst>
                                    <p:set>
                                      <p:cBhvr>
                                        <p:cTn id="25" dur="1" fill="hold">
                                          <p:stCondLst>
                                            <p:cond delay="0"/>
                                          </p:stCondLst>
                                        </p:cTn>
                                        <p:tgtEl>
                                          <p:spTgt spid="419843">
                                            <p:txEl>
                                              <p:pRg st="2" end="2"/>
                                            </p:txEl>
                                          </p:spTgt>
                                        </p:tgtEl>
                                        <p:attrNameLst>
                                          <p:attrName>style.visibility</p:attrName>
                                        </p:attrNameLst>
                                      </p:cBhvr>
                                      <p:to>
                                        <p:strVal val="visible"/>
                                      </p:to>
                                    </p:set>
                                    <p:animEffect transition="in" filter="wipe(left)">
                                      <p:cBhvr>
                                        <p:cTn id="26" dur="1000"/>
                                        <p:tgtEl>
                                          <p:spTgt spid="419843">
                                            <p:txEl>
                                              <p:pRg st="2" end="2"/>
                                            </p:txEl>
                                          </p:spTgt>
                                        </p:tgtEl>
                                      </p:cBhvr>
                                    </p:animEffect>
                                  </p:childTnLst>
                                </p:cTn>
                              </p:par>
                              <p:par>
                                <p:cTn id="27" presetID="22" presetClass="entr" presetSubtype="8" fill="hold" grpId="0" nodeType="withEffect">
                                  <p:stCondLst>
                                    <p:cond delay="500"/>
                                  </p:stCondLst>
                                  <p:childTnLst>
                                    <p:set>
                                      <p:cBhvr>
                                        <p:cTn id="28" dur="1" fill="hold">
                                          <p:stCondLst>
                                            <p:cond delay="0"/>
                                          </p:stCondLst>
                                        </p:cTn>
                                        <p:tgtEl>
                                          <p:spTgt spid="419843">
                                            <p:txEl>
                                              <p:pRg st="3" end="3"/>
                                            </p:txEl>
                                          </p:spTgt>
                                        </p:tgtEl>
                                        <p:attrNameLst>
                                          <p:attrName>style.visibility</p:attrName>
                                        </p:attrNameLst>
                                      </p:cBhvr>
                                      <p:to>
                                        <p:strVal val="visible"/>
                                      </p:to>
                                    </p:set>
                                    <p:animEffect transition="in" filter="wipe(left)">
                                      <p:cBhvr>
                                        <p:cTn id="29" dur="1000"/>
                                        <p:tgtEl>
                                          <p:spTgt spid="419843">
                                            <p:txEl>
                                              <p:pRg st="3" end="3"/>
                                            </p:txEl>
                                          </p:spTgt>
                                        </p:tgtEl>
                                      </p:cBhvr>
                                    </p:animEffect>
                                  </p:childTnLst>
                                </p:cTn>
                              </p:par>
                              <p:par>
                                <p:cTn id="30" presetID="22" presetClass="entr" presetSubtype="8" fill="hold" grpId="0" nodeType="withEffect">
                                  <p:stCondLst>
                                    <p:cond delay="500"/>
                                  </p:stCondLst>
                                  <p:childTnLst>
                                    <p:set>
                                      <p:cBhvr>
                                        <p:cTn id="31" dur="1" fill="hold">
                                          <p:stCondLst>
                                            <p:cond delay="0"/>
                                          </p:stCondLst>
                                        </p:cTn>
                                        <p:tgtEl>
                                          <p:spTgt spid="419843">
                                            <p:txEl>
                                              <p:pRg st="4" end="4"/>
                                            </p:txEl>
                                          </p:spTgt>
                                        </p:tgtEl>
                                        <p:attrNameLst>
                                          <p:attrName>style.visibility</p:attrName>
                                        </p:attrNameLst>
                                      </p:cBhvr>
                                      <p:to>
                                        <p:strVal val="visible"/>
                                      </p:to>
                                    </p:set>
                                    <p:animEffect transition="in" filter="wipe(left)">
                                      <p:cBhvr>
                                        <p:cTn id="32" dur="1000"/>
                                        <p:tgtEl>
                                          <p:spTgt spid="419843">
                                            <p:txEl>
                                              <p:pRg st="4" end="4"/>
                                            </p:txEl>
                                          </p:spTgt>
                                        </p:tgtEl>
                                      </p:cBhvr>
                                    </p:animEffect>
                                  </p:childTnLst>
                                </p:cTn>
                              </p:par>
                              <p:par>
                                <p:cTn id="33" presetID="22" presetClass="entr" presetSubtype="8" fill="hold" grpId="0" nodeType="withEffect">
                                  <p:stCondLst>
                                    <p:cond delay="500"/>
                                  </p:stCondLst>
                                  <p:childTnLst>
                                    <p:set>
                                      <p:cBhvr>
                                        <p:cTn id="34" dur="1" fill="hold">
                                          <p:stCondLst>
                                            <p:cond delay="0"/>
                                          </p:stCondLst>
                                        </p:cTn>
                                        <p:tgtEl>
                                          <p:spTgt spid="419843">
                                            <p:txEl>
                                              <p:pRg st="5" end="5"/>
                                            </p:txEl>
                                          </p:spTgt>
                                        </p:tgtEl>
                                        <p:attrNameLst>
                                          <p:attrName>style.visibility</p:attrName>
                                        </p:attrNameLst>
                                      </p:cBhvr>
                                      <p:to>
                                        <p:strVal val="visible"/>
                                      </p:to>
                                    </p:set>
                                    <p:animEffect transition="in" filter="wipe(left)">
                                      <p:cBhvr>
                                        <p:cTn id="35" dur="1000"/>
                                        <p:tgtEl>
                                          <p:spTgt spid="41984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500"/>
                                  </p:stCondLst>
                                  <p:childTnLst>
                                    <p:set>
                                      <p:cBhvr>
                                        <p:cTn id="39" dur="1" fill="hold">
                                          <p:stCondLst>
                                            <p:cond delay="0"/>
                                          </p:stCondLst>
                                        </p:cTn>
                                        <p:tgtEl>
                                          <p:spTgt spid="419843">
                                            <p:txEl>
                                              <p:pRg st="6" end="6"/>
                                            </p:txEl>
                                          </p:spTgt>
                                        </p:tgtEl>
                                        <p:attrNameLst>
                                          <p:attrName>style.visibility</p:attrName>
                                        </p:attrNameLst>
                                      </p:cBhvr>
                                      <p:to>
                                        <p:strVal val="visible"/>
                                      </p:to>
                                    </p:set>
                                    <p:animEffect transition="in" filter="wipe(left)">
                                      <p:cBhvr>
                                        <p:cTn id="40" dur="1000"/>
                                        <p:tgtEl>
                                          <p:spTgt spid="419843">
                                            <p:txEl>
                                              <p:pRg st="6" end="6"/>
                                            </p:txEl>
                                          </p:spTgt>
                                        </p:tgtEl>
                                      </p:cBhvr>
                                    </p:animEffect>
                                  </p:childTnLst>
                                </p:cTn>
                              </p:par>
                              <p:par>
                                <p:cTn id="41" presetID="22" presetClass="entr" presetSubtype="8" fill="hold" grpId="0" nodeType="withEffect">
                                  <p:stCondLst>
                                    <p:cond delay="500"/>
                                  </p:stCondLst>
                                  <p:childTnLst>
                                    <p:set>
                                      <p:cBhvr>
                                        <p:cTn id="42" dur="1" fill="hold">
                                          <p:stCondLst>
                                            <p:cond delay="0"/>
                                          </p:stCondLst>
                                        </p:cTn>
                                        <p:tgtEl>
                                          <p:spTgt spid="419843">
                                            <p:txEl>
                                              <p:pRg st="7" end="7"/>
                                            </p:txEl>
                                          </p:spTgt>
                                        </p:tgtEl>
                                        <p:attrNameLst>
                                          <p:attrName>style.visibility</p:attrName>
                                        </p:attrNameLst>
                                      </p:cBhvr>
                                      <p:to>
                                        <p:strVal val="visible"/>
                                      </p:to>
                                    </p:set>
                                    <p:animEffect transition="in" filter="wipe(left)">
                                      <p:cBhvr>
                                        <p:cTn id="43" dur="1000"/>
                                        <p:tgtEl>
                                          <p:spTgt spid="419843">
                                            <p:txEl>
                                              <p:pRg st="7" end="7"/>
                                            </p:txEl>
                                          </p:spTgt>
                                        </p:tgtEl>
                                      </p:cBhvr>
                                    </p:animEffect>
                                  </p:childTnLst>
                                </p:cTn>
                              </p:par>
                              <p:par>
                                <p:cTn id="44" presetID="22" presetClass="entr" presetSubtype="8" fill="hold" grpId="0" nodeType="withEffect">
                                  <p:stCondLst>
                                    <p:cond delay="500"/>
                                  </p:stCondLst>
                                  <p:childTnLst>
                                    <p:set>
                                      <p:cBhvr>
                                        <p:cTn id="45" dur="1" fill="hold">
                                          <p:stCondLst>
                                            <p:cond delay="0"/>
                                          </p:stCondLst>
                                        </p:cTn>
                                        <p:tgtEl>
                                          <p:spTgt spid="419843">
                                            <p:txEl>
                                              <p:pRg st="8" end="8"/>
                                            </p:txEl>
                                          </p:spTgt>
                                        </p:tgtEl>
                                        <p:attrNameLst>
                                          <p:attrName>style.visibility</p:attrName>
                                        </p:attrNameLst>
                                      </p:cBhvr>
                                      <p:to>
                                        <p:strVal val="visible"/>
                                      </p:to>
                                    </p:set>
                                    <p:animEffect transition="in" filter="wipe(left)">
                                      <p:cBhvr>
                                        <p:cTn id="46" dur="1000"/>
                                        <p:tgtEl>
                                          <p:spTgt spid="419843">
                                            <p:txEl>
                                              <p:pRg st="8" end="8"/>
                                            </p:txEl>
                                          </p:spTgt>
                                        </p:tgtEl>
                                      </p:cBhvr>
                                    </p:animEffect>
                                  </p:childTnLst>
                                </p:cTn>
                              </p:par>
                              <p:par>
                                <p:cTn id="47" presetID="22" presetClass="entr" presetSubtype="8" fill="hold" grpId="0" nodeType="withEffect">
                                  <p:stCondLst>
                                    <p:cond delay="500"/>
                                  </p:stCondLst>
                                  <p:childTnLst>
                                    <p:set>
                                      <p:cBhvr>
                                        <p:cTn id="48" dur="1" fill="hold">
                                          <p:stCondLst>
                                            <p:cond delay="0"/>
                                          </p:stCondLst>
                                        </p:cTn>
                                        <p:tgtEl>
                                          <p:spTgt spid="419843">
                                            <p:txEl>
                                              <p:pRg st="9" end="9"/>
                                            </p:txEl>
                                          </p:spTgt>
                                        </p:tgtEl>
                                        <p:attrNameLst>
                                          <p:attrName>style.visibility</p:attrName>
                                        </p:attrNameLst>
                                      </p:cBhvr>
                                      <p:to>
                                        <p:strVal val="visible"/>
                                      </p:to>
                                    </p:set>
                                    <p:animEffect transition="in" filter="wipe(left)">
                                      <p:cBhvr>
                                        <p:cTn id="49" dur="1000"/>
                                        <p:tgtEl>
                                          <p:spTgt spid="419843">
                                            <p:txEl>
                                              <p:pRg st="9" end="9"/>
                                            </p:txEl>
                                          </p:spTgt>
                                        </p:tgtEl>
                                      </p:cBhvr>
                                    </p:animEffect>
                                  </p:childTnLst>
                                </p:cTn>
                              </p:par>
                            </p:childTnLst>
                          </p:cTn>
                        </p:par>
                        <p:par>
                          <p:cTn id="50" fill="hold">
                            <p:stCondLst>
                              <p:cond delay="1500"/>
                            </p:stCondLst>
                            <p:childTnLst>
                              <p:par>
                                <p:cTn id="51" presetID="22" presetClass="entr" presetSubtype="1"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wipe(up)">
                                      <p:cBhvr>
                                        <p:cTn id="53" dur="1000"/>
                                        <p:tgtEl>
                                          <p:spTgt spid="2"/>
                                        </p:tgtEl>
                                      </p:cBhvr>
                                    </p:animEffect>
                                  </p:childTnLst>
                                </p:cTn>
                              </p:par>
                            </p:childTnLst>
                          </p:cTn>
                        </p:par>
                        <p:par>
                          <p:cTn id="54" fill="hold">
                            <p:stCondLst>
                              <p:cond delay="2500"/>
                            </p:stCondLst>
                            <p:childTnLst>
                              <p:par>
                                <p:cTn id="55" presetID="22" presetClass="entr" presetSubtype="1" fill="hold" nodeType="after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wipe(up)">
                                      <p:cBhvr>
                                        <p:cTn id="5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bwMode="auto">
          <a:xfrm>
            <a:off x="505967" y="221485"/>
            <a:ext cx="8350947" cy="60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indent="0" eaLnBrk="0" fontAlgn="t" hangingPunct="0">
              <a:spcBef>
                <a:spcPct val="20000"/>
              </a:spcBef>
              <a:buNone/>
              <a:defRPr sz="2500">
                <a:solidFill>
                  <a:srgbClr val="FFFFCC"/>
                </a:solidFill>
                <a:effectLst>
                  <a:outerShdw blurRad="38100" dist="38100" dir="2700000" algn="tl">
                    <a:srgbClr val="000000">
                      <a:alpha val="43137"/>
                    </a:srgbClr>
                  </a:outerShdw>
                </a:effectLst>
                <a:latin typeface="Palatino Linotype" pitchFamily="18" charset="0"/>
                <a:cs typeface="Arial" pitchFamily="34" charset="0"/>
              </a:defRPr>
            </a:lvl1pPr>
            <a:lvl2pPr indent="0" algn="ctr" eaLnBrk="0" hangingPunct="0">
              <a:spcBef>
                <a:spcPct val="20000"/>
              </a:spcBef>
              <a:buNone/>
              <a:defRPr sz="2800">
                <a:latin typeface="+mn-lt"/>
              </a:defRPr>
            </a:lvl2pPr>
            <a:lvl3pPr indent="0" algn="ctr" eaLnBrk="0" hangingPunct="0">
              <a:spcBef>
                <a:spcPct val="20000"/>
              </a:spcBef>
              <a:buNone/>
              <a:defRPr sz="2400">
                <a:latin typeface="+mn-lt"/>
              </a:defRPr>
            </a:lvl3pPr>
            <a:lvl4pPr indent="0" algn="ctr" eaLnBrk="0" hangingPunct="0">
              <a:spcBef>
                <a:spcPct val="20000"/>
              </a:spcBef>
              <a:buNone/>
              <a:defRPr sz="2000">
                <a:latin typeface="+mn-lt"/>
              </a:defRPr>
            </a:lvl4pPr>
            <a:lvl5pPr indent="0" algn="ctr" eaLnBrk="0" hangingPunct="0">
              <a:spcBef>
                <a:spcPct val="20000"/>
              </a:spcBef>
              <a:buNone/>
              <a:defRPr sz="2000">
                <a:latin typeface="+mn-lt"/>
              </a:defRPr>
            </a:lvl5pPr>
            <a:lvl6pPr indent="0" algn="ctr" fontAlgn="base">
              <a:spcBef>
                <a:spcPct val="20000"/>
              </a:spcBef>
              <a:spcAft>
                <a:spcPct val="0"/>
              </a:spcAft>
              <a:buNone/>
              <a:defRPr sz="2000">
                <a:latin typeface="+mn-lt"/>
              </a:defRPr>
            </a:lvl6pPr>
            <a:lvl7pPr indent="0" algn="ctr" fontAlgn="base">
              <a:spcBef>
                <a:spcPct val="20000"/>
              </a:spcBef>
              <a:spcAft>
                <a:spcPct val="0"/>
              </a:spcAft>
              <a:buNone/>
              <a:defRPr sz="2000">
                <a:latin typeface="+mn-lt"/>
              </a:defRPr>
            </a:lvl7pPr>
            <a:lvl8pPr indent="0" algn="ctr" fontAlgn="base">
              <a:spcBef>
                <a:spcPct val="20000"/>
              </a:spcBef>
              <a:spcAft>
                <a:spcPct val="0"/>
              </a:spcAft>
              <a:buNone/>
              <a:defRPr sz="2000">
                <a:latin typeface="+mn-lt"/>
              </a:defRPr>
            </a:lvl8pPr>
            <a:lvl9pPr indent="0" algn="ctr" fontAlgn="base">
              <a:spcBef>
                <a:spcPct val="20000"/>
              </a:spcBef>
              <a:spcAft>
                <a:spcPct val="0"/>
              </a:spcAft>
              <a:buNone/>
              <a:defRPr sz="2000">
                <a:latin typeface="+mn-lt"/>
              </a:defRPr>
            </a:lvl9pPr>
          </a:lstStyle>
          <a:p>
            <a:pPr algn="ctr"/>
            <a:r>
              <a:rPr lang="en-US" dirty="0"/>
              <a:t>SNP-Neuroimaging </a:t>
            </a:r>
            <a:r>
              <a:rPr lang="en-US" dirty="0" smtClean="0"/>
              <a:t>interactions in Alzheimer’s Disease</a:t>
            </a:r>
            <a:endParaRPr lang="en-US" dirty="0"/>
          </a:p>
        </p:txBody>
      </p:sp>
      <p:sp>
        <p:nvSpPr>
          <p:cNvPr id="2" name="Rectangle 1"/>
          <p:cNvSpPr/>
          <p:nvPr/>
        </p:nvSpPr>
        <p:spPr>
          <a:xfrm>
            <a:off x="5734792" y="965471"/>
            <a:ext cx="3356043" cy="2923877"/>
          </a:xfrm>
          <a:prstGeom prst="rect">
            <a:avLst/>
          </a:prstGeom>
        </p:spPr>
        <p:txBody>
          <a:bodyPr wrap="square">
            <a:spAutoFit/>
          </a:bodyPr>
          <a:lstStyle/>
          <a:p>
            <a:pPr marL="342900" lvl="1" indent="-342900">
              <a:buFont typeface="Wingdings" panose="05000000000000000000" pitchFamily="2" charset="2"/>
              <a:buChar char="§"/>
            </a:pPr>
            <a:r>
              <a:rPr lang="en-US" sz="2000" kern="0" dirty="0">
                <a:solidFill>
                  <a:srgbClr val="33CC33"/>
                </a:solidFill>
              </a:rPr>
              <a:t>Overall </a:t>
            </a:r>
            <a:r>
              <a:rPr lang="en-US" sz="2000" kern="0" dirty="0" smtClean="0">
                <a:solidFill>
                  <a:srgbClr val="33CC33"/>
                </a:solidFill>
              </a:rPr>
              <a:t>Associations</a:t>
            </a:r>
            <a:endParaRPr lang="en-US" sz="2000" kern="0" dirty="0">
              <a:solidFill>
                <a:srgbClr val="33CC33"/>
              </a:solidFill>
            </a:endParaRPr>
          </a:p>
          <a:p>
            <a:pPr marL="282575" lvl="2" indent="-174625">
              <a:buFont typeface="Wingdings" panose="05000000000000000000" pitchFamily="2" charset="2"/>
              <a:buChar char="§"/>
            </a:pPr>
            <a:r>
              <a:rPr lang="en-US" sz="1600" kern="0" dirty="0" smtClean="0">
                <a:solidFill>
                  <a:srgbClr val="33CC33"/>
                </a:solidFill>
              </a:rPr>
              <a:t>rs7718456 and </a:t>
            </a:r>
            <a:r>
              <a:rPr lang="en-US" sz="1600" kern="0" dirty="0" err="1" smtClean="0">
                <a:solidFill>
                  <a:srgbClr val="33CC33"/>
                </a:solidFill>
              </a:rPr>
              <a:t>L_hippocampus</a:t>
            </a:r>
            <a:r>
              <a:rPr lang="en-US" sz="1600" kern="0" dirty="0" smtClean="0">
                <a:solidFill>
                  <a:srgbClr val="33CC33"/>
                </a:solidFill>
              </a:rPr>
              <a:t> (volume)</a:t>
            </a:r>
          </a:p>
          <a:p>
            <a:pPr marL="282575" lvl="2" indent="-174625">
              <a:buFont typeface="Wingdings" panose="05000000000000000000" pitchFamily="2" charset="2"/>
              <a:buChar char="§"/>
            </a:pPr>
            <a:r>
              <a:rPr lang="en-US" sz="1600" kern="0" dirty="0" smtClean="0">
                <a:solidFill>
                  <a:srgbClr val="33CC33"/>
                </a:solidFill>
              </a:rPr>
              <a:t>rs7718456 and </a:t>
            </a:r>
            <a:r>
              <a:rPr lang="en-US" sz="1600" kern="0" dirty="0" err="1" smtClean="0">
                <a:solidFill>
                  <a:srgbClr val="33CC33"/>
                </a:solidFill>
              </a:rPr>
              <a:t>R_hippocampus</a:t>
            </a:r>
            <a:r>
              <a:rPr lang="en-US" sz="1600" kern="0" dirty="0" smtClean="0">
                <a:solidFill>
                  <a:srgbClr val="33CC33"/>
                </a:solidFill>
              </a:rPr>
              <a:t> (volume)</a:t>
            </a:r>
            <a:endParaRPr lang="en-US" sz="1600" kern="0" dirty="0">
              <a:solidFill>
                <a:srgbClr val="33CC33"/>
              </a:solidFill>
            </a:endParaRPr>
          </a:p>
          <a:p>
            <a:pPr marL="342900" lvl="1" indent="-342900">
              <a:buFont typeface="Wingdings" panose="05000000000000000000" pitchFamily="2" charset="2"/>
              <a:buChar char="§"/>
            </a:pPr>
            <a:r>
              <a:rPr lang="en-US" sz="2000" kern="0" dirty="0" smtClean="0">
                <a:solidFill>
                  <a:srgbClr val="33CC33"/>
                </a:solidFill>
              </a:rPr>
              <a:t>EO-MCI associations </a:t>
            </a:r>
            <a:endParaRPr lang="en-US" sz="2000" kern="0" dirty="0">
              <a:solidFill>
                <a:srgbClr val="33CC33"/>
              </a:solidFill>
            </a:endParaRPr>
          </a:p>
          <a:p>
            <a:pPr marL="282575" lvl="2" indent="-165100">
              <a:buFont typeface="Wingdings" panose="05000000000000000000" pitchFamily="2" charset="2"/>
              <a:buChar char="§"/>
            </a:pPr>
            <a:r>
              <a:rPr lang="en-US" sz="1600" kern="0" dirty="0">
                <a:solidFill>
                  <a:srgbClr val="33CC33"/>
                </a:solidFill>
              </a:rPr>
              <a:t>rs6446443 </a:t>
            </a:r>
            <a:r>
              <a:rPr lang="en-US" sz="1600" kern="0" dirty="0" err="1" smtClean="0">
                <a:solidFill>
                  <a:srgbClr val="33CC33"/>
                </a:solidFill>
              </a:rPr>
              <a:t>R_superior_frontal_gyrus</a:t>
            </a:r>
            <a:r>
              <a:rPr lang="en-US" sz="1600" kern="0" dirty="0" smtClean="0">
                <a:solidFill>
                  <a:srgbClr val="33CC33"/>
                </a:solidFill>
              </a:rPr>
              <a:t> </a:t>
            </a:r>
            <a:r>
              <a:rPr lang="en-US" sz="1600" kern="0" dirty="0">
                <a:solidFill>
                  <a:srgbClr val="33CC33"/>
                </a:solidFill>
              </a:rPr>
              <a:t>(volume)</a:t>
            </a:r>
          </a:p>
          <a:p>
            <a:pPr marL="282575" lvl="2" indent="-165100">
              <a:buFont typeface="Wingdings" panose="05000000000000000000" pitchFamily="2" charset="2"/>
              <a:buChar char="§"/>
            </a:pPr>
            <a:r>
              <a:rPr lang="en-US" sz="1600" kern="0" dirty="0">
                <a:solidFill>
                  <a:srgbClr val="33CC33"/>
                </a:solidFill>
              </a:rPr>
              <a:t>rs17029131 and </a:t>
            </a:r>
            <a:r>
              <a:rPr lang="en-US" sz="1600" kern="0" dirty="0" err="1">
                <a:solidFill>
                  <a:srgbClr val="33CC33"/>
                </a:solidFill>
              </a:rPr>
              <a:t>L_Precuneus</a:t>
            </a:r>
            <a:r>
              <a:rPr lang="en-US" sz="1600" kern="0" dirty="0">
                <a:solidFill>
                  <a:srgbClr val="33CC33"/>
                </a:solidFill>
              </a:rPr>
              <a:t> (volume</a:t>
            </a:r>
            <a:r>
              <a:rPr lang="en-US" sz="1600" kern="0" dirty="0" smtClean="0">
                <a:solidFill>
                  <a:srgbClr val="33CC33"/>
                </a:solidFill>
              </a:rPr>
              <a:t>)</a:t>
            </a:r>
            <a:endParaRPr lang="en-US" sz="1600" kern="0" dirty="0">
              <a:solidFill>
                <a:srgbClr val="33CC33"/>
              </a:solidFill>
            </a:endParaRPr>
          </a:p>
        </p:txBody>
      </p:sp>
      <p:pic>
        <p:nvPicPr>
          <p:cNvPr id="4098" name="Picture 2" descr="http://synapse.koreamed.org/ArticleImage/0162PI/pi-12-125-g007-l.jpg"/>
          <p:cNvPicPr>
            <a:picLocks noChangeAspect="1" noChangeArrowheads="1"/>
          </p:cNvPicPr>
          <p:nvPr/>
        </p:nvPicPr>
        <p:blipFill rotWithShape="1">
          <a:blip r:embed="rId3">
            <a:extLst>
              <a:ext uri="{28A0092B-C50C-407E-A947-70E740481C1C}">
                <a14:useLocalDpi xmlns:a14="http://schemas.microsoft.com/office/drawing/2010/main" val="0"/>
              </a:ext>
            </a:extLst>
          </a:blip>
          <a:srcRect b="33673"/>
          <a:stretch/>
        </p:blipFill>
        <p:spPr bwMode="auto">
          <a:xfrm>
            <a:off x="107002" y="1519038"/>
            <a:ext cx="5486401" cy="376534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ynapse.koreamed.org/ArticleImage/0162PI/pi-12-125-g008-l.jpg"/>
          <p:cNvPicPr>
            <a:picLocks noChangeAspect="1" noChangeArrowheads="1"/>
          </p:cNvPicPr>
          <p:nvPr/>
        </p:nvPicPr>
        <p:blipFill rotWithShape="1">
          <a:blip r:embed="rId4">
            <a:extLst>
              <a:ext uri="{28A0092B-C50C-407E-A947-70E740481C1C}">
                <a14:useLocalDpi xmlns:a14="http://schemas.microsoft.com/office/drawing/2010/main" val="0"/>
              </a:ext>
            </a:extLst>
          </a:blip>
          <a:srcRect l="3202" t="2113" r="3313" b="1069"/>
          <a:stretch/>
        </p:blipFill>
        <p:spPr bwMode="auto">
          <a:xfrm>
            <a:off x="5642041" y="3936687"/>
            <a:ext cx="2840477" cy="2821021"/>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311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bwMode="auto">
          <a:xfrm>
            <a:off x="-9144" y="221485"/>
            <a:ext cx="9208437" cy="60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indent="0" eaLnBrk="0" fontAlgn="t" hangingPunct="0">
              <a:spcBef>
                <a:spcPct val="20000"/>
              </a:spcBef>
              <a:buNone/>
              <a:defRPr sz="2500">
                <a:solidFill>
                  <a:srgbClr val="FFFFCC"/>
                </a:solidFill>
                <a:effectLst>
                  <a:outerShdw blurRad="38100" dist="38100" dir="2700000" algn="tl">
                    <a:srgbClr val="000000">
                      <a:alpha val="43137"/>
                    </a:srgbClr>
                  </a:outerShdw>
                </a:effectLst>
                <a:latin typeface="Palatino Linotype" pitchFamily="18" charset="0"/>
                <a:cs typeface="Arial" pitchFamily="34" charset="0"/>
              </a:defRPr>
            </a:lvl1pPr>
            <a:lvl2pPr indent="0" algn="ctr" eaLnBrk="0" hangingPunct="0">
              <a:spcBef>
                <a:spcPct val="20000"/>
              </a:spcBef>
              <a:buNone/>
              <a:defRPr sz="2800">
                <a:latin typeface="+mn-lt"/>
              </a:defRPr>
            </a:lvl2pPr>
            <a:lvl3pPr indent="0" algn="ctr" eaLnBrk="0" hangingPunct="0">
              <a:spcBef>
                <a:spcPct val="20000"/>
              </a:spcBef>
              <a:buNone/>
              <a:defRPr sz="2400">
                <a:latin typeface="+mn-lt"/>
              </a:defRPr>
            </a:lvl3pPr>
            <a:lvl4pPr indent="0" algn="ctr" eaLnBrk="0" hangingPunct="0">
              <a:spcBef>
                <a:spcPct val="20000"/>
              </a:spcBef>
              <a:buNone/>
              <a:defRPr sz="2000">
                <a:latin typeface="+mn-lt"/>
              </a:defRPr>
            </a:lvl4pPr>
            <a:lvl5pPr indent="0" algn="ctr" eaLnBrk="0" hangingPunct="0">
              <a:spcBef>
                <a:spcPct val="20000"/>
              </a:spcBef>
              <a:buNone/>
              <a:defRPr sz="2000">
                <a:latin typeface="+mn-lt"/>
              </a:defRPr>
            </a:lvl5pPr>
            <a:lvl6pPr indent="0" algn="ctr" fontAlgn="base">
              <a:spcBef>
                <a:spcPct val="20000"/>
              </a:spcBef>
              <a:spcAft>
                <a:spcPct val="0"/>
              </a:spcAft>
              <a:buNone/>
              <a:defRPr sz="2000">
                <a:latin typeface="+mn-lt"/>
              </a:defRPr>
            </a:lvl6pPr>
            <a:lvl7pPr indent="0" algn="ctr" fontAlgn="base">
              <a:spcBef>
                <a:spcPct val="20000"/>
              </a:spcBef>
              <a:spcAft>
                <a:spcPct val="0"/>
              </a:spcAft>
              <a:buNone/>
              <a:defRPr sz="2000">
                <a:latin typeface="+mn-lt"/>
              </a:defRPr>
            </a:lvl7pPr>
            <a:lvl8pPr indent="0" algn="ctr" fontAlgn="base">
              <a:spcBef>
                <a:spcPct val="20000"/>
              </a:spcBef>
              <a:spcAft>
                <a:spcPct val="0"/>
              </a:spcAft>
              <a:buNone/>
              <a:defRPr sz="2000">
                <a:latin typeface="+mn-lt"/>
              </a:defRPr>
            </a:lvl8pPr>
            <a:lvl9pPr indent="0" algn="ctr" fontAlgn="base">
              <a:spcBef>
                <a:spcPct val="20000"/>
              </a:spcBef>
              <a:spcAft>
                <a:spcPct val="0"/>
              </a:spcAft>
              <a:buNone/>
              <a:defRPr sz="2000">
                <a:latin typeface="+mn-lt"/>
              </a:defRPr>
            </a:lvl9pPr>
          </a:lstStyle>
          <a:p>
            <a:pPr algn="ctr"/>
            <a:r>
              <a:rPr lang="en-US" dirty="0" smtClean="0"/>
              <a:t>Neurodegenerative Disease Applications:</a:t>
            </a:r>
          </a:p>
          <a:p>
            <a:pPr algn="ctr"/>
            <a:r>
              <a:rPr lang="en-US" dirty="0" smtClean="0"/>
              <a:t>Imaging-Genetic Biomarker Interactions in </a:t>
            </a:r>
            <a:r>
              <a:rPr lang="en-US" dirty="0"/>
              <a:t>Alzheimer’s Disease</a:t>
            </a:r>
          </a:p>
        </p:txBody>
      </p:sp>
      <p:sp>
        <p:nvSpPr>
          <p:cNvPr id="15" name="Content Placeholder 1"/>
          <p:cNvSpPr txBox="1">
            <a:spLocks/>
          </p:cNvSpPr>
          <p:nvPr/>
        </p:nvSpPr>
        <p:spPr bwMode="auto">
          <a:xfrm>
            <a:off x="172986" y="1263152"/>
            <a:ext cx="5008614" cy="445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algn="l"/>
            <a:r>
              <a:rPr lang="en-US" sz="1800" b="1" kern="0" dirty="0" smtClean="0">
                <a:solidFill>
                  <a:srgbClr val="33CC33"/>
                </a:solidFill>
              </a:rPr>
              <a:t>Goals</a:t>
            </a:r>
          </a:p>
          <a:p>
            <a:pPr lvl="1" algn="l"/>
            <a:r>
              <a:rPr lang="en-US" sz="1600" kern="0" dirty="0" smtClean="0">
                <a:solidFill>
                  <a:schemeClr val="bg1"/>
                </a:solidFill>
              </a:rPr>
              <a:t>Investigate AD subjects (age </a:t>
            </a:r>
            <a:r>
              <a:rPr lang="en-US" sz="1600" kern="0" dirty="0">
                <a:solidFill>
                  <a:schemeClr val="bg1"/>
                </a:solidFill>
              </a:rPr>
              <a:t>55 </a:t>
            </a:r>
            <a:r>
              <a:rPr lang="en-US" sz="1600" kern="0" dirty="0" smtClean="0">
                <a:solidFill>
                  <a:schemeClr val="bg1"/>
                </a:solidFill>
              </a:rPr>
              <a:t>– 65) using Neuroimaging </a:t>
            </a:r>
            <a:r>
              <a:rPr lang="en-US" sz="1600" kern="0" dirty="0">
                <a:solidFill>
                  <a:schemeClr val="bg1"/>
                </a:solidFill>
              </a:rPr>
              <a:t>Initiative (ADNI) database </a:t>
            </a:r>
            <a:r>
              <a:rPr lang="en-US" sz="1600" kern="0" dirty="0" smtClean="0">
                <a:solidFill>
                  <a:schemeClr val="bg1"/>
                </a:solidFill>
              </a:rPr>
              <a:t>to understand early-onset </a:t>
            </a:r>
            <a:r>
              <a:rPr lang="en-US" sz="1600" kern="0" dirty="0">
                <a:solidFill>
                  <a:schemeClr val="bg1"/>
                </a:solidFill>
              </a:rPr>
              <a:t>(EO) cognitive impairment using neuroimaging and genetics </a:t>
            </a:r>
            <a:r>
              <a:rPr lang="en-US" sz="1600" kern="0" dirty="0" smtClean="0">
                <a:solidFill>
                  <a:schemeClr val="bg1"/>
                </a:solidFill>
              </a:rPr>
              <a:t>biomarkers</a:t>
            </a:r>
          </a:p>
          <a:p>
            <a:pPr marL="0" lvl="1" algn="l"/>
            <a:r>
              <a:rPr lang="en-US" sz="1800" b="1" kern="0" dirty="0" smtClean="0">
                <a:solidFill>
                  <a:srgbClr val="33CC33"/>
                </a:solidFill>
              </a:rPr>
              <a:t>Results</a:t>
            </a:r>
          </a:p>
          <a:p>
            <a:pPr lvl="1" algn="l"/>
            <a:r>
              <a:rPr lang="en-US" sz="1600" kern="0" dirty="0" smtClean="0">
                <a:solidFill>
                  <a:schemeClr val="bg1"/>
                </a:solidFill>
              </a:rPr>
              <a:t>Generated mean </a:t>
            </a:r>
            <a:r>
              <a:rPr lang="en-US" sz="1600" kern="0" dirty="0">
                <a:solidFill>
                  <a:schemeClr val="bg1"/>
                </a:solidFill>
              </a:rPr>
              <a:t>geometric models of the left and right </a:t>
            </a:r>
            <a:r>
              <a:rPr lang="en-US" sz="1600" kern="0" dirty="0" smtClean="0">
                <a:solidFill>
                  <a:schemeClr val="bg1"/>
                </a:solidFill>
              </a:rPr>
              <a:t>hippocampi, </a:t>
            </a:r>
            <a:r>
              <a:rPr lang="en-US" sz="1600" kern="0" dirty="0">
                <a:solidFill>
                  <a:schemeClr val="bg1"/>
                </a:solidFill>
              </a:rPr>
              <a:t>middle frontal </a:t>
            </a:r>
            <a:r>
              <a:rPr lang="en-US" sz="1600" kern="0" dirty="0" smtClean="0">
                <a:solidFill>
                  <a:schemeClr val="bg1"/>
                </a:solidFill>
              </a:rPr>
              <a:t>gyri, </a:t>
            </a:r>
            <a:r>
              <a:rPr lang="en-US" sz="1600" kern="0" dirty="0">
                <a:solidFill>
                  <a:schemeClr val="bg1"/>
                </a:solidFill>
              </a:rPr>
              <a:t>and the middle temporal </a:t>
            </a:r>
            <a:r>
              <a:rPr lang="en-US" sz="1600" kern="0" dirty="0" smtClean="0">
                <a:solidFill>
                  <a:schemeClr val="bg1"/>
                </a:solidFill>
              </a:rPr>
              <a:t>gyri. </a:t>
            </a:r>
          </a:p>
          <a:p>
            <a:pPr lvl="1" algn="l"/>
            <a:r>
              <a:rPr lang="en-US" sz="1600" kern="0" dirty="0" smtClean="0">
                <a:solidFill>
                  <a:schemeClr val="bg1"/>
                </a:solidFill>
              </a:rPr>
              <a:t>Linear model statistical maps, at </a:t>
            </a:r>
            <a:r>
              <a:rPr lang="en-US" sz="1600" kern="0" dirty="0">
                <a:solidFill>
                  <a:schemeClr val="bg1"/>
                </a:solidFill>
              </a:rPr>
              <a:t>each vertex on the triangulated shapes. </a:t>
            </a:r>
            <a:r>
              <a:rPr lang="en-US" sz="1600" b="1" u="sng" kern="0" dirty="0" smtClean="0">
                <a:solidFill>
                  <a:schemeClr val="bg1"/>
                </a:solidFill>
              </a:rPr>
              <a:t>Dependent </a:t>
            </a:r>
            <a:r>
              <a:rPr lang="en-US" sz="1600" b="1" u="sng" kern="0" dirty="0">
                <a:solidFill>
                  <a:schemeClr val="bg1"/>
                </a:solidFill>
              </a:rPr>
              <a:t>variable</a:t>
            </a:r>
            <a:r>
              <a:rPr lang="en-US" sz="1600" b="1" kern="0" dirty="0">
                <a:solidFill>
                  <a:schemeClr val="bg1"/>
                </a:solidFill>
              </a:rPr>
              <a:t> </a:t>
            </a:r>
            <a:r>
              <a:rPr lang="en-US" sz="1600" kern="0" dirty="0">
                <a:solidFill>
                  <a:schemeClr val="bg1"/>
                </a:solidFill>
              </a:rPr>
              <a:t>was the radial distance morphometry measure (deviation of individual shape model from mean shape atlas) and </a:t>
            </a:r>
            <a:r>
              <a:rPr lang="en-US" sz="1600" b="1" u="sng" kern="0" dirty="0">
                <a:solidFill>
                  <a:schemeClr val="bg1"/>
                </a:solidFill>
              </a:rPr>
              <a:t>independent </a:t>
            </a:r>
            <a:r>
              <a:rPr lang="en-US" sz="1600" b="1" u="sng" kern="0" dirty="0" err="1">
                <a:solidFill>
                  <a:schemeClr val="bg1"/>
                </a:solidFill>
              </a:rPr>
              <a:t>regressors</a:t>
            </a:r>
            <a:r>
              <a:rPr lang="en-US" sz="1600" b="1" kern="0" dirty="0">
                <a:solidFill>
                  <a:schemeClr val="bg1"/>
                </a:solidFill>
              </a:rPr>
              <a:t> </a:t>
            </a:r>
            <a:r>
              <a:rPr lang="en-US" sz="1600" kern="0" dirty="0">
                <a:solidFill>
                  <a:schemeClr val="bg1"/>
                </a:solidFill>
              </a:rPr>
              <a:t>including diagnosis, age, education years, APOE (ε4), MMSE, visiting times, and logical memory (immediate and delayed recall).</a:t>
            </a:r>
            <a:endParaRPr lang="en-US" sz="1600" kern="0" dirty="0" smtClean="0">
              <a:solidFill>
                <a:schemeClr val="bg1"/>
              </a:solidFill>
            </a:endParaRPr>
          </a:p>
          <a:p>
            <a:pPr marL="0" lvl="1" algn="l"/>
            <a:r>
              <a:rPr lang="en-US" sz="1800" b="1" kern="0" dirty="0" smtClean="0">
                <a:solidFill>
                  <a:srgbClr val="33CC33"/>
                </a:solidFill>
              </a:rPr>
              <a:t>Approach</a:t>
            </a:r>
          </a:p>
          <a:p>
            <a:pPr lvl="1" algn="l"/>
            <a:r>
              <a:rPr lang="en-US" sz="1800" kern="0" dirty="0" smtClean="0">
                <a:solidFill>
                  <a:schemeClr val="bg1"/>
                </a:solidFill>
              </a:rPr>
              <a:t>Local Shape </a:t>
            </a:r>
            <a:r>
              <a:rPr lang="en-US" sz="1800" kern="0" dirty="0">
                <a:solidFill>
                  <a:schemeClr val="bg1"/>
                </a:solidFill>
              </a:rPr>
              <a:t>Analysis </a:t>
            </a:r>
            <a:r>
              <a:rPr lang="en-US" sz="1800" kern="0" dirty="0" smtClean="0">
                <a:solidFill>
                  <a:schemeClr val="bg1"/>
                </a:solidFill>
              </a:rPr>
              <a:t>(LSA</a:t>
            </a:r>
            <a:r>
              <a:rPr lang="en-US" sz="1800" kern="0" dirty="0">
                <a:solidFill>
                  <a:schemeClr val="bg1"/>
                </a:solidFill>
              </a:rPr>
              <a:t>) Pipeline workflow</a:t>
            </a:r>
          </a:p>
        </p:txBody>
      </p:sp>
      <p:sp>
        <p:nvSpPr>
          <p:cNvPr id="5" name="TextBox 4"/>
          <p:cNvSpPr txBox="1"/>
          <p:nvPr/>
        </p:nvSpPr>
        <p:spPr>
          <a:xfrm>
            <a:off x="350532" y="6349418"/>
            <a:ext cx="3284509" cy="307777"/>
          </a:xfrm>
          <a:prstGeom prst="rect">
            <a:avLst/>
          </a:prstGeom>
          <a:noFill/>
        </p:spPr>
        <p:txBody>
          <a:bodyPr wrap="square" rtlCol="0">
            <a:spAutoFit/>
          </a:bodyPr>
          <a:lstStyle/>
          <a:p>
            <a:r>
              <a:rPr lang="en-US" sz="1400" i="1" dirty="0" smtClean="0">
                <a:solidFill>
                  <a:srgbClr val="33CC33"/>
                </a:solidFill>
              </a:rPr>
              <a:t>Moon, Dinov et al., 2015, J Neuroimaging</a:t>
            </a:r>
            <a:endParaRPr lang="en-US" sz="1400" i="1" dirty="0">
              <a:solidFill>
                <a:srgbClr val="33CC33"/>
              </a:solidFill>
            </a:endParaRPr>
          </a:p>
        </p:txBody>
      </p:sp>
      <p:pic>
        <p:nvPicPr>
          <p:cNvPr id="4100" name="Picture 4" descr="http://onlinelibrary.wiley.com/store/10.1111/jon.12252/asset/image_n/jon12252-fig-0001.png?v=1&amp;t=iab8aui6&amp;s=0c1b77e43f3b7befd49b393f9be20e3ba080fe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396" y="1229840"/>
            <a:ext cx="3852829" cy="4901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86923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bwMode="auto">
          <a:xfrm>
            <a:off x="-9144" y="221485"/>
            <a:ext cx="9208437" cy="60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indent="0" eaLnBrk="0" fontAlgn="t" hangingPunct="0">
              <a:spcBef>
                <a:spcPct val="20000"/>
              </a:spcBef>
              <a:buNone/>
              <a:defRPr sz="2500">
                <a:solidFill>
                  <a:srgbClr val="FFFFCC"/>
                </a:solidFill>
                <a:effectLst>
                  <a:outerShdw blurRad="38100" dist="38100" dir="2700000" algn="tl">
                    <a:srgbClr val="000000">
                      <a:alpha val="43137"/>
                    </a:srgbClr>
                  </a:outerShdw>
                </a:effectLst>
                <a:latin typeface="Palatino Linotype" pitchFamily="18" charset="0"/>
                <a:cs typeface="Arial" pitchFamily="34" charset="0"/>
              </a:defRPr>
            </a:lvl1pPr>
            <a:lvl2pPr indent="0" algn="ctr" eaLnBrk="0" hangingPunct="0">
              <a:spcBef>
                <a:spcPct val="20000"/>
              </a:spcBef>
              <a:buNone/>
              <a:defRPr sz="2800">
                <a:latin typeface="+mn-lt"/>
              </a:defRPr>
            </a:lvl2pPr>
            <a:lvl3pPr indent="0" algn="ctr" eaLnBrk="0" hangingPunct="0">
              <a:spcBef>
                <a:spcPct val="20000"/>
              </a:spcBef>
              <a:buNone/>
              <a:defRPr sz="2400">
                <a:latin typeface="+mn-lt"/>
              </a:defRPr>
            </a:lvl3pPr>
            <a:lvl4pPr indent="0" algn="ctr" eaLnBrk="0" hangingPunct="0">
              <a:spcBef>
                <a:spcPct val="20000"/>
              </a:spcBef>
              <a:buNone/>
              <a:defRPr sz="2000">
                <a:latin typeface="+mn-lt"/>
              </a:defRPr>
            </a:lvl4pPr>
            <a:lvl5pPr indent="0" algn="ctr" eaLnBrk="0" hangingPunct="0">
              <a:spcBef>
                <a:spcPct val="20000"/>
              </a:spcBef>
              <a:buNone/>
              <a:defRPr sz="2000">
                <a:latin typeface="+mn-lt"/>
              </a:defRPr>
            </a:lvl5pPr>
            <a:lvl6pPr indent="0" algn="ctr" fontAlgn="base">
              <a:spcBef>
                <a:spcPct val="20000"/>
              </a:spcBef>
              <a:spcAft>
                <a:spcPct val="0"/>
              </a:spcAft>
              <a:buNone/>
              <a:defRPr sz="2000">
                <a:latin typeface="+mn-lt"/>
              </a:defRPr>
            </a:lvl6pPr>
            <a:lvl7pPr indent="0" algn="ctr" fontAlgn="base">
              <a:spcBef>
                <a:spcPct val="20000"/>
              </a:spcBef>
              <a:spcAft>
                <a:spcPct val="0"/>
              </a:spcAft>
              <a:buNone/>
              <a:defRPr sz="2000">
                <a:latin typeface="+mn-lt"/>
              </a:defRPr>
            </a:lvl7pPr>
            <a:lvl8pPr indent="0" algn="ctr" fontAlgn="base">
              <a:spcBef>
                <a:spcPct val="20000"/>
              </a:spcBef>
              <a:spcAft>
                <a:spcPct val="0"/>
              </a:spcAft>
              <a:buNone/>
              <a:defRPr sz="2000">
                <a:latin typeface="+mn-lt"/>
              </a:defRPr>
            </a:lvl8pPr>
            <a:lvl9pPr indent="0" algn="ctr" fontAlgn="base">
              <a:spcBef>
                <a:spcPct val="20000"/>
              </a:spcBef>
              <a:spcAft>
                <a:spcPct val="0"/>
              </a:spcAft>
              <a:buNone/>
              <a:defRPr sz="2000">
                <a:latin typeface="+mn-lt"/>
              </a:defRPr>
            </a:lvl9pPr>
          </a:lstStyle>
          <a:p>
            <a:pPr algn="ctr"/>
            <a:r>
              <a:rPr lang="en-US" dirty="0" smtClean="0"/>
              <a:t>Neurodegenerative Disease Applications:</a:t>
            </a:r>
          </a:p>
          <a:p>
            <a:pPr algn="ctr"/>
            <a:r>
              <a:rPr lang="en-US" dirty="0" smtClean="0"/>
              <a:t>Imaging-Genetic Biomarker Interactions in </a:t>
            </a:r>
            <a:r>
              <a:rPr lang="en-US" dirty="0"/>
              <a:t>Alzheimer’s Disease</a:t>
            </a:r>
          </a:p>
        </p:txBody>
      </p:sp>
      <p:sp>
        <p:nvSpPr>
          <p:cNvPr id="5" name="TextBox 4"/>
          <p:cNvSpPr txBox="1"/>
          <p:nvPr/>
        </p:nvSpPr>
        <p:spPr>
          <a:xfrm>
            <a:off x="350532" y="6349418"/>
            <a:ext cx="3284509" cy="307777"/>
          </a:xfrm>
          <a:prstGeom prst="rect">
            <a:avLst/>
          </a:prstGeom>
          <a:noFill/>
        </p:spPr>
        <p:txBody>
          <a:bodyPr wrap="square" rtlCol="0">
            <a:spAutoFit/>
          </a:bodyPr>
          <a:lstStyle/>
          <a:p>
            <a:r>
              <a:rPr lang="en-US" sz="1400" i="1" dirty="0" smtClean="0">
                <a:solidFill>
                  <a:srgbClr val="33CC33"/>
                </a:solidFill>
              </a:rPr>
              <a:t>Moon, Dinov et al., 2015, Neuroimaging.</a:t>
            </a:r>
            <a:endParaRPr lang="en-US" sz="1400" i="1" dirty="0">
              <a:solidFill>
                <a:srgbClr val="33CC33"/>
              </a:solidFill>
            </a:endParaRPr>
          </a:p>
        </p:txBody>
      </p:sp>
      <p:pic>
        <p:nvPicPr>
          <p:cNvPr id="5122" name="Picture 2" descr="http://onlinelibrary.wiley.com/store/10.1111/jon.12252/asset/image_n/jon12252-fig-0003.png?v=1&amp;t=iab8ut49&amp;s=2ea6d4a2eb8493179f333900ed9799c7a6093c8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724" y="1431822"/>
            <a:ext cx="5940426" cy="4577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46556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bwMode="auto">
          <a:xfrm>
            <a:off x="-9144" y="221485"/>
            <a:ext cx="9208437" cy="60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indent="0" eaLnBrk="0" fontAlgn="t" hangingPunct="0">
              <a:spcBef>
                <a:spcPct val="20000"/>
              </a:spcBef>
              <a:buNone/>
              <a:defRPr sz="2500">
                <a:solidFill>
                  <a:srgbClr val="FFFFCC"/>
                </a:solidFill>
                <a:effectLst>
                  <a:outerShdw blurRad="38100" dist="38100" dir="2700000" algn="tl">
                    <a:srgbClr val="000000">
                      <a:alpha val="43137"/>
                    </a:srgbClr>
                  </a:outerShdw>
                </a:effectLst>
                <a:latin typeface="Palatino Linotype" pitchFamily="18" charset="0"/>
                <a:cs typeface="Arial" pitchFamily="34" charset="0"/>
              </a:defRPr>
            </a:lvl1pPr>
            <a:lvl2pPr indent="0" algn="ctr" eaLnBrk="0" hangingPunct="0">
              <a:spcBef>
                <a:spcPct val="20000"/>
              </a:spcBef>
              <a:buNone/>
              <a:defRPr sz="2800">
                <a:latin typeface="+mn-lt"/>
              </a:defRPr>
            </a:lvl2pPr>
            <a:lvl3pPr indent="0" algn="ctr" eaLnBrk="0" hangingPunct="0">
              <a:spcBef>
                <a:spcPct val="20000"/>
              </a:spcBef>
              <a:buNone/>
              <a:defRPr sz="2400">
                <a:latin typeface="+mn-lt"/>
              </a:defRPr>
            </a:lvl3pPr>
            <a:lvl4pPr indent="0" algn="ctr" eaLnBrk="0" hangingPunct="0">
              <a:spcBef>
                <a:spcPct val="20000"/>
              </a:spcBef>
              <a:buNone/>
              <a:defRPr sz="2000">
                <a:latin typeface="+mn-lt"/>
              </a:defRPr>
            </a:lvl4pPr>
            <a:lvl5pPr indent="0" algn="ctr" eaLnBrk="0" hangingPunct="0">
              <a:spcBef>
                <a:spcPct val="20000"/>
              </a:spcBef>
              <a:buNone/>
              <a:defRPr sz="2000">
                <a:latin typeface="+mn-lt"/>
              </a:defRPr>
            </a:lvl5pPr>
            <a:lvl6pPr indent="0" algn="ctr" fontAlgn="base">
              <a:spcBef>
                <a:spcPct val="20000"/>
              </a:spcBef>
              <a:spcAft>
                <a:spcPct val="0"/>
              </a:spcAft>
              <a:buNone/>
              <a:defRPr sz="2000">
                <a:latin typeface="+mn-lt"/>
              </a:defRPr>
            </a:lvl6pPr>
            <a:lvl7pPr indent="0" algn="ctr" fontAlgn="base">
              <a:spcBef>
                <a:spcPct val="20000"/>
              </a:spcBef>
              <a:spcAft>
                <a:spcPct val="0"/>
              </a:spcAft>
              <a:buNone/>
              <a:defRPr sz="2000">
                <a:latin typeface="+mn-lt"/>
              </a:defRPr>
            </a:lvl7pPr>
            <a:lvl8pPr indent="0" algn="ctr" fontAlgn="base">
              <a:spcBef>
                <a:spcPct val="20000"/>
              </a:spcBef>
              <a:spcAft>
                <a:spcPct val="0"/>
              </a:spcAft>
              <a:buNone/>
              <a:defRPr sz="2000">
                <a:latin typeface="+mn-lt"/>
              </a:defRPr>
            </a:lvl8pPr>
            <a:lvl9pPr indent="0" algn="ctr" fontAlgn="base">
              <a:spcBef>
                <a:spcPct val="20000"/>
              </a:spcBef>
              <a:spcAft>
                <a:spcPct val="0"/>
              </a:spcAft>
              <a:buNone/>
              <a:defRPr sz="2000">
                <a:latin typeface="+mn-lt"/>
              </a:defRPr>
            </a:lvl9pPr>
          </a:lstStyle>
          <a:p>
            <a:pPr algn="ctr"/>
            <a:r>
              <a:rPr lang="en-US" dirty="0" smtClean="0"/>
              <a:t>Neurodegenerative Disease Applications:</a:t>
            </a:r>
          </a:p>
          <a:p>
            <a:pPr algn="ctr"/>
            <a:r>
              <a:rPr lang="en-US" dirty="0" smtClean="0"/>
              <a:t>Imaging-Genetic Biomarker Interactions in </a:t>
            </a:r>
            <a:r>
              <a:rPr lang="en-US" dirty="0"/>
              <a:t>Alzheimer’s Disease</a:t>
            </a:r>
          </a:p>
        </p:txBody>
      </p:sp>
      <p:sp>
        <p:nvSpPr>
          <p:cNvPr id="5" name="TextBox 4"/>
          <p:cNvSpPr txBox="1"/>
          <p:nvPr/>
        </p:nvSpPr>
        <p:spPr>
          <a:xfrm>
            <a:off x="350532" y="6349418"/>
            <a:ext cx="3284509" cy="307777"/>
          </a:xfrm>
          <a:prstGeom prst="rect">
            <a:avLst/>
          </a:prstGeom>
          <a:noFill/>
        </p:spPr>
        <p:txBody>
          <a:bodyPr wrap="square" rtlCol="0">
            <a:spAutoFit/>
          </a:bodyPr>
          <a:lstStyle/>
          <a:p>
            <a:r>
              <a:rPr lang="en-US" sz="1400" i="1" dirty="0" smtClean="0">
                <a:solidFill>
                  <a:srgbClr val="33CC33"/>
                </a:solidFill>
              </a:rPr>
              <a:t>Moon, Dinov et al., 2015, J Neuroimaging</a:t>
            </a:r>
            <a:endParaRPr lang="en-US" sz="1400" i="1" dirty="0">
              <a:solidFill>
                <a:srgbClr val="33CC33"/>
              </a:solidFill>
            </a:endParaRPr>
          </a:p>
        </p:txBody>
      </p:sp>
      <p:pic>
        <p:nvPicPr>
          <p:cNvPr id="6146" name="Picture 2" descr="http://onlinelibrary.wiley.com/store/10.1111/jon.12252/asset/image_n/jon12252-fig-0004.png?v=1&amp;t=iab8ut4b&amp;s=f3ea1b5d438c4081643ec8ad983e0f96deddad9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304924"/>
            <a:ext cx="9066575" cy="37814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575" y="5365128"/>
            <a:ext cx="9553575" cy="615553"/>
          </a:xfrm>
          <a:prstGeom prst="rect">
            <a:avLst/>
          </a:prstGeom>
        </p:spPr>
        <p:txBody>
          <a:bodyPr wrap="square">
            <a:spAutoFit/>
          </a:bodyPr>
          <a:lstStyle/>
          <a:p>
            <a:r>
              <a:rPr lang="en-US" sz="1700" i="1" dirty="0">
                <a:solidFill>
                  <a:srgbClr val="33CC33"/>
                </a:solidFill>
              </a:rPr>
              <a:t>P-maps (A) for Lt. hippocampus, P-maps (B,C) for Rt. Hippocampus, P-maps (D,E) for Lt. middle frontal gyrus, P-maps (F,G,H) for Rt. middle frontal gyrus, P-maps (I, J) for Lt. middle temporal gyrus</a:t>
            </a:r>
            <a:r>
              <a:rPr lang="en-US" sz="1700" dirty="0">
                <a:solidFill>
                  <a:srgbClr val="33CC33"/>
                </a:solidFill>
              </a:rPr>
              <a:t>.</a:t>
            </a:r>
          </a:p>
        </p:txBody>
      </p:sp>
    </p:spTree>
    <p:extLst>
      <p:ext uri="{BB962C8B-B14F-4D97-AF65-F5344CB8AC3E}">
        <p14:creationId xmlns:p14="http://schemas.microsoft.com/office/powerpoint/2010/main" val="34536926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34757" y="85725"/>
            <a:ext cx="5485442" cy="733425"/>
          </a:xfrm>
        </p:spPr>
        <p:txBody>
          <a:bodyPr/>
          <a:lstStyle/>
          <a:p>
            <a:r>
              <a:rPr lang="en-US" sz="3500" dirty="0" smtClean="0">
                <a:solidFill>
                  <a:srgbClr val="FFFFCC"/>
                </a:solidFill>
                <a:effectLst>
                  <a:outerShdw blurRad="38100" dist="38100" dir="2700000" algn="tl">
                    <a:srgbClr val="000000">
                      <a:alpha val="43137"/>
                    </a:srgbClr>
                  </a:outerShdw>
                </a:effectLst>
                <a:latin typeface="Palatino Linotype" pitchFamily="18" charset="0"/>
                <a:cs typeface="Arial" pitchFamily="34" charset="0"/>
              </a:rPr>
              <a:t>SOCR Big Data Dashboard</a:t>
            </a:r>
            <a:endParaRPr lang="en-US" sz="3500" dirty="0">
              <a:solidFill>
                <a:srgbClr val="FFFFCC"/>
              </a:solidFill>
              <a:effectLst>
                <a:outerShdw blurRad="38100" dist="38100" dir="2700000" algn="tl">
                  <a:srgbClr val="000000">
                    <a:alpha val="43137"/>
                  </a:srgbClr>
                </a:outerShdw>
              </a:effectLst>
              <a:latin typeface="Palatino Linotype" pitchFamily="18" charset="0"/>
              <a:cs typeface="Arial" pitchFamily="34" charset="0"/>
            </a:endParaRPr>
          </a:p>
        </p:txBody>
      </p:sp>
      <p:sp>
        <p:nvSpPr>
          <p:cNvPr id="3" name="Rectangle 2"/>
          <p:cNvSpPr/>
          <p:nvPr/>
        </p:nvSpPr>
        <p:spPr>
          <a:xfrm>
            <a:off x="3791907" y="728365"/>
            <a:ext cx="5329921" cy="446276"/>
          </a:xfrm>
          <a:prstGeom prst="rect">
            <a:avLst/>
          </a:prstGeom>
        </p:spPr>
        <p:txBody>
          <a:bodyPr wrap="none">
            <a:spAutoFit/>
          </a:bodyPr>
          <a:lstStyle/>
          <a:p>
            <a:r>
              <a:rPr lang="en-US" sz="2300" b="1" u="sng" dirty="0">
                <a:solidFill>
                  <a:srgbClr val="33CC33"/>
                </a:solidFill>
              </a:rPr>
              <a:t>http://</a:t>
            </a:r>
            <a:r>
              <a:rPr lang="en-US" sz="2300" b="1" u="sng" dirty="0" smtClean="0">
                <a:solidFill>
                  <a:srgbClr val="33CC33"/>
                </a:solidFill>
              </a:rPr>
              <a:t>socr.umich.edu/HTML5/Dashboard</a:t>
            </a:r>
            <a:endParaRPr lang="en-US" sz="2300" b="1" u="sng" dirty="0">
              <a:solidFill>
                <a:srgbClr val="33CC33"/>
              </a:solidFill>
            </a:endParaRPr>
          </a:p>
        </p:txBody>
      </p:sp>
      <p:grpSp>
        <p:nvGrpSpPr>
          <p:cNvPr id="5" name="Group 4"/>
          <p:cNvGrpSpPr/>
          <p:nvPr/>
        </p:nvGrpSpPr>
        <p:grpSpPr>
          <a:xfrm>
            <a:off x="-2" y="23811"/>
            <a:ext cx="3781427" cy="6752548"/>
            <a:chOff x="-3048000" y="-1714500"/>
            <a:chExt cx="13335000" cy="23812500"/>
          </a:xfrm>
        </p:grpSpPr>
        <p:pic>
          <p:nvPicPr>
            <p:cNvPr id="6" name="Picture 5"/>
            <p:cNvPicPr>
              <a:picLocks noChangeAspect="1"/>
            </p:cNvPicPr>
            <p:nvPr/>
          </p:nvPicPr>
          <p:blipFill rotWithShape="1">
            <a:blip r:embed="rId3"/>
            <a:srcRect r="27083"/>
            <a:stretch/>
          </p:blipFill>
          <p:spPr>
            <a:xfrm>
              <a:off x="-3048000" y="-1714500"/>
              <a:ext cx="13335000" cy="10287000"/>
            </a:xfrm>
            <a:prstGeom prst="rect">
              <a:avLst/>
            </a:prstGeom>
          </p:spPr>
        </p:pic>
        <p:pic>
          <p:nvPicPr>
            <p:cNvPr id="7" name="Picture 6"/>
            <p:cNvPicPr>
              <a:picLocks noChangeAspect="1"/>
            </p:cNvPicPr>
            <p:nvPr/>
          </p:nvPicPr>
          <p:blipFill rotWithShape="1">
            <a:blip r:embed="rId4"/>
            <a:srcRect t="10556" r="27188"/>
            <a:stretch/>
          </p:blipFill>
          <p:spPr>
            <a:xfrm>
              <a:off x="-3048000" y="7943850"/>
              <a:ext cx="13315950" cy="9201150"/>
            </a:xfrm>
            <a:prstGeom prst="rect">
              <a:avLst/>
            </a:prstGeom>
          </p:spPr>
        </p:pic>
        <p:pic>
          <p:nvPicPr>
            <p:cNvPr id="8" name="Picture 7"/>
            <p:cNvPicPr>
              <a:picLocks noChangeAspect="1"/>
            </p:cNvPicPr>
            <p:nvPr/>
          </p:nvPicPr>
          <p:blipFill rotWithShape="1">
            <a:blip r:embed="rId5"/>
            <a:srcRect t="10741" r="27083"/>
            <a:stretch/>
          </p:blipFill>
          <p:spPr>
            <a:xfrm>
              <a:off x="-3048000" y="11220450"/>
              <a:ext cx="13335000" cy="9182100"/>
            </a:xfrm>
            <a:prstGeom prst="rect">
              <a:avLst/>
            </a:prstGeom>
          </p:spPr>
        </p:pic>
        <p:pic>
          <p:nvPicPr>
            <p:cNvPr id="9" name="Picture 8"/>
            <p:cNvPicPr>
              <a:picLocks noChangeAspect="1"/>
            </p:cNvPicPr>
            <p:nvPr/>
          </p:nvPicPr>
          <p:blipFill rotWithShape="1">
            <a:blip r:embed="rId6"/>
            <a:srcRect t="39815" r="27292" b="7222"/>
            <a:stretch/>
          </p:blipFill>
          <p:spPr>
            <a:xfrm>
              <a:off x="-3048000" y="16649700"/>
              <a:ext cx="13296900" cy="5448300"/>
            </a:xfrm>
            <a:prstGeom prst="rect">
              <a:avLst/>
            </a:prstGeom>
          </p:spPr>
        </p:pic>
      </p:grpSp>
      <p:sp>
        <p:nvSpPr>
          <p:cNvPr id="4" name="Rectangle 3"/>
          <p:cNvSpPr/>
          <p:nvPr/>
        </p:nvSpPr>
        <p:spPr>
          <a:xfrm>
            <a:off x="3994654" y="1439049"/>
            <a:ext cx="4924425" cy="4708981"/>
          </a:xfrm>
          <a:prstGeom prst="rect">
            <a:avLst/>
          </a:prstGeom>
        </p:spPr>
        <p:txBody>
          <a:bodyPr wrap="square">
            <a:spAutoFit/>
          </a:bodyPr>
          <a:lstStyle/>
          <a:p>
            <a:pPr marL="285750" indent="-285750">
              <a:buFont typeface="Wingdings" panose="05000000000000000000" pitchFamily="2" charset="2"/>
              <a:buChar char="q"/>
            </a:pPr>
            <a:r>
              <a:rPr lang="en-US" sz="2000" dirty="0" smtClean="0">
                <a:solidFill>
                  <a:srgbClr val="33CC33"/>
                </a:solidFill>
              </a:rPr>
              <a:t>Web-service combining </a:t>
            </a:r>
            <a:r>
              <a:rPr lang="en-US" sz="2000" dirty="0">
                <a:solidFill>
                  <a:srgbClr val="33CC33"/>
                </a:solidFill>
              </a:rPr>
              <a:t>and </a:t>
            </a:r>
            <a:r>
              <a:rPr lang="en-US" sz="2000" dirty="0" smtClean="0">
                <a:solidFill>
                  <a:srgbClr val="33CC33"/>
                </a:solidFill>
              </a:rPr>
              <a:t>integrating multi-source </a:t>
            </a:r>
            <a:r>
              <a:rPr lang="en-US" sz="2000" dirty="0">
                <a:solidFill>
                  <a:srgbClr val="33CC33"/>
                </a:solidFill>
              </a:rPr>
              <a:t>socioeconomic and medical datasets </a:t>
            </a:r>
            <a:endParaRPr lang="en-US" sz="2000" dirty="0" smtClean="0">
              <a:solidFill>
                <a:srgbClr val="33CC33"/>
              </a:solidFill>
            </a:endParaRPr>
          </a:p>
          <a:p>
            <a:pPr marL="285750" indent="-285750">
              <a:buFont typeface="Wingdings" panose="05000000000000000000" pitchFamily="2" charset="2"/>
              <a:buChar char="q"/>
            </a:pPr>
            <a:endParaRPr lang="en-US" sz="2000" dirty="0" smtClean="0">
              <a:solidFill>
                <a:srgbClr val="33CC33"/>
              </a:solidFill>
            </a:endParaRPr>
          </a:p>
          <a:p>
            <a:pPr marL="285750" indent="-285750">
              <a:buFont typeface="Wingdings" panose="05000000000000000000" pitchFamily="2" charset="2"/>
              <a:buChar char="q"/>
            </a:pPr>
            <a:r>
              <a:rPr lang="en-US" sz="2000" dirty="0" smtClean="0">
                <a:solidFill>
                  <a:srgbClr val="33CC33"/>
                </a:solidFill>
              </a:rPr>
              <a:t>Big </a:t>
            </a:r>
            <a:r>
              <a:rPr lang="en-US" sz="2000" dirty="0">
                <a:solidFill>
                  <a:srgbClr val="33CC33"/>
                </a:solidFill>
              </a:rPr>
              <a:t>data </a:t>
            </a:r>
            <a:r>
              <a:rPr lang="en-US" sz="2000" dirty="0" smtClean="0">
                <a:solidFill>
                  <a:srgbClr val="33CC33"/>
                </a:solidFill>
              </a:rPr>
              <a:t>analytic processing</a:t>
            </a:r>
          </a:p>
          <a:p>
            <a:pPr marL="285750" indent="-285750">
              <a:buFont typeface="Wingdings" panose="05000000000000000000" pitchFamily="2" charset="2"/>
              <a:buChar char="q"/>
            </a:pPr>
            <a:endParaRPr lang="en-US" sz="2000" dirty="0" smtClean="0">
              <a:solidFill>
                <a:srgbClr val="33CC33"/>
              </a:solidFill>
            </a:endParaRPr>
          </a:p>
          <a:p>
            <a:pPr marL="285750" indent="-285750">
              <a:buFont typeface="Wingdings" panose="05000000000000000000" pitchFamily="2" charset="2"/>
              <a:buChar char="q"/>
            </a:pPr>
            <a:r>
              <a:rPr lang="en-US" sz="2000" dirty="0" smtClean="0">
                <a:solidFill>
                  <a:srgbClr val="33CC33"/>
                </a:solidFill>
              </a:rPr>
              <a:t>Interface for exploratory navigation, manipulation and visualization</a:t>
            </a:r>
          </a:p>
          <a:p>
            <a:pPr marL="285750" indent="-285750">
              <a:buFont typeface="Wingdings" panose="05000000000000000000" pitchFamily="2" charset="2"/>
              <a:buChar char="q"/>
            </a:pPr>
            <a:endParaRPr lang="en-US" sz="2000" dirty="0" smtClean="0">
              <a:solidFill>
                <a:srgbClr val="33CC33"/>
              </a:solidFill>
            </a:endParaRPr>
          </a:p>
          <a:p>
            <a:pPr marL="285750" indent="-285750">
              <a:buFont typeface="Wingdings" panose="05000000000000000000" pitchFamily="2" charset="2"/>
              <a:buChar char="q"/>
            </a:pPr>
            <a:r>
              <a:rPr lang="en-US" sz="2000" dirty="0" smtClean="0">
                <a:solidFill>
                  <a:srgbClr val="33CC33"/>
                </a:solidFill>
              </a:rPr>
              <a:t>Adding/removing of visual queries and interactive exploration of multivariate associations</a:t>
            </a:r>
          </a:p>
          <a:p>
            <a:pPr marL="285750" indent="-285750">
              <a:buFont typeface="Wingdings" panose="05000000000000000000" pitchFamily="2" charset="2"/>
              <a:buChar char="q"/>
            </a:pPr>
            <a:endParaRPr lang="en-US" sz="2000" dirty="0">
              <a:solidFill>
                <a:srgbClr val="33CC33"/>
              </a:solidFill>
            </a:endParaRPr>
          </a:p>
          <a:p>
            <a:pPr marL="285750" indent="-285750">
              <a:buFont typeface="Wingdings" panose="05000000000000000000" pitchFamily="2" charset="2"/>
              <a:buChar char="q"/>
            </a:pPr>
            <a:r>
              <a:rPr lang="en-US" sz="2000" dirty="0" smtClean="0">
                <a:solidFill>
                  <a:srgbClr val="33CC33"/>
                </a:solidFill>
              </a:rPr>
              <a:t>Powerful HTML5 technology enabling mobile on-demand computing</a:t>
            </a:r>
          </a:p>
        </p:txBody>
      </p:sp>
      <p:sp>
        <p:nvSpPr>
          <p:cNvPr id="10" name="TextBox 9"/>
          <p:cNvSpPr txBox="1"/>
          <p:nvPr/>
        </p:nvSpPr>
        <p:spPr>
          <a:xfrm>
            <a:off x="4759247" y="6349418"/>
            <a:ext cx="2479753" cy="307777"/>
          </a:xfrm>
          <a:prstGeom prst="rect">
            <a:avLst/>
          </a:prstGeom>
          <a:noFill/>
        </p:spPr>
        <p:txBody>
          <a:bodyPr wrap="square" rtlCol="0">
            <a:spAutoFit/>
          </a:bodyPr>
          <a:lstStyle/>
          <a:p>
            <a:r>
              <a:rPr lang="en-US" sz="1400" i="1" dirty="0" smtClean="0">
                <a:solidFill>
                  <a:srgbClr val="33CC33"/>
                </a:solidFill>
              </a:rPr>
              <a:t>Husain, et al., 2015, J Big Data</a:t>
            </a:r>
            <a:endParaRPr lang="en-US" sz="1400" i="1" dirty="0">
              <a:solidFill>
                <a:srgbClr val="33CC33"/>
              </a:solidFill>
            </a:endParaRPr>
          </a:p>
        </p:txBody>
      </p:sp>
    </p:spTree>
    <p:extLst>
      <p:ext uri="{BB962C8B-B14F-4D97-AF65-F5344CB8AC3E}">
        <p14:creationId xmlns:p14="http://schemas.microsoft.com/office/powerpoint/2010/main" val="36480620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bwMode="auto">
          <a:xfrm>
            <a:off x="76201" y="221485"/>
            <a:ext cx="9013364" cy="60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indent="0" eaLnBrk="0" fontAlgn="t" hangingPunct="0">
              <a:spcBef>
                <a:spcPct val="20000"/>
              </a:spcBef>
              <a:buNone/>
              <a:defRPr sz="2500">
                <a:solidFill>
                  <a:srgbClr val="FFFFCC"/>
                </a:solidFill>
                <a:effectLst>
                  <a:outerShdw blurRad="38100" dist="38100" dir="2700000" algn="tl">
                    <a:srgbClr val="000000">
                      <a:alpha val="43137"/>
                    </a:srgbClr>
                  </a:outerShdw>
                </a:effectLst>
                <a:latin typeface="Palatino Linotype" pitchFamily="18" charset="0"/>
                <a:cs typeface="Arial" pitchFamily="34" charset="0"/>
              </a:defRPr>
            </a:lvl1pPr>
            <a:lvl2pPr indent="0" algn="ctr" eaLnBrk="0" hangingPunct="0">
              <a:spcBef>
                <a:spcPct val="20000"/>
              </a:spcBef>
              <a:buNone/>
              <a:defRPr sz="2800">
                <a:latin typeface="+mn-lt"/>
              </a:defRPr>
            </a:lvl2pPr>
            <a:lvl3pPr indent="0" algn="ctr" eaLnBrk="0" hangingPunct="0">
              <a:spcBef>
                <a:spcPct val="20000"/>
              </a:spcBef>
              <a:buNone/>
              <a:defRPr sz="2400">
                <a:latin typeface="+mn-lt"/>
              </a:defRPr>
            </a:lvl3pPr>
            <a:lvl4pPr indent="0" algn="ctr" eaLnBrk="0" hangingPunct="0">
              <a:spcBef>
                <a:spcPct val="20000"/>
              </a:spcBef>
              <a:buNone/>
              <a:defRPr sz="2000">
                <a:latin typeface="+mn-lt"/>
              </a:defRPr>
            </a:lvl4pPr>
            <a:lvl5pPr indent="0" algn="ctr" eaLnBrk="0" hangingPunct="0">
              <a:spcBef>
                <a:spcPct val="20000"/>
              </a:spcBef>
              <a:buNone/>
              <a:defRPr sz="2000">
                <a:latin typeface="+mn-lt"/>
              </a:defRPr>
            </a:lvl5pPr>
            <a:lvl6pPr indent="0" algn="ctr" fontAlgn="base">
              <a:spcBef>
                <a:spcPct val="20000"/>
              </a:spcBef>
              <a:spcAft>
                <a:spcPct val="0"/>
              </a:spcAft>
              <a:buNone/>
              <a:defRPr sz="2000">
                <a:latin typeface="+mn-lt"/>
              </a:defRPr>
            </a:lvl6pPr>
            <a:lvl7pPr indent="0" algn="ctr" fontAlgn="base">
              <a:spcBef>
                <a:spcPct val="20000"/>
              </a:spcBef>
              <a:spcAft>
                <a:spcPct val="0"/>
              </a:spcAft>
              <a:buNone/>
              <a:defRPr sz="2000">
                <a:latin typeface="+mn-lt"/>
              </a:defRPr>
            </a:lvl7pPr>
            <a:lvl8pPr indent="0" algn="ctr" fontAlgn="base">
              <a:spcBef>
                <a:spcPct val="20000"/>
              </a:spcBef>
              <a:spcAft>
                <a:spcPct val="0"/>
              </a:spcAft>
              <a:buNone/>
              <a:defRPr sz="2000">
                <a:latin typeface="+mn-lt"/>
              </a:defRPr>
            </a:lvl8pPr>
            <a:lvl9pPr indent="0" algn="ctr" fontAlgn="base">
              <a:spcBef>
                <a:spcPct val="20000"/>
              </a:spcBef>
              <a:spcAft>
                <a:spcPct val="0"/>
              </a:spcAft>
              <a:buNone/>
              <a:defRPr sz="2000">
                <a:latin typeface="+mn-lt"/>
              </a:defRPr>
            </a:lvl9pPr>
          </a:lstStyle>
          <a:p>
            <a:pPr algn="ctr"/>
            <a:r>
              <a:rPr lang="en-US" sz="2400" dirty="0" smtClean="0"/>
              <a:t>SOCR Dashboard (Exploratory Big Data Analytics): </a:t>
            </a:r>
            <a:r>
              <a:rPr lang="en-US" sz="2400" u="sng" dirty="0" smtClean="0"/>
              <a:t>Data Fusion</a:t>
            </a:r>
            <a:endParaRPr lang="en-US" sz="2400" u="sng" dirty="0"/>
          </a:p>
        </p:txBody>
      </p:sp>
      <p:sp>
        <p:nvSpPr>
          <p:cNvPr id="2" name="TextBox 1"/>
          <p:cNvSpPr txBox="1"/>
          <p:nvPr/>
        </p:nvSpPr>
        <p:spPr>
          <a:xfrm>
            <a:off x="178404" y="6275813"/>
            <a:ext cx="3765839" cy="338554"/>
          </a:xfrm>
          <a:prstGeom prst="rect">
            <a:avLst/>
          </a:prstGeom>
          <a:noFill/>
        </p:spPr>
        <p:txBody>
          <a:bodyPr wrap="none" rtlCol="0">
            <a:spAutoFit/>
          </a:bodyPr>
          <a:lstStyle/>
          <a:p>
            <a:r>
              <a:rPr lang="en-US" sz="1600" b="1" u="sng" dirty="0">
                <a:solidFill>
                  <a:srgbClr val="33CC33"/>
                </a:solidFill>
              </a:rPr>
              <a:t>http://socr.umich.edu/HTML5/Dashboard</a:t>
            </a: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292" t="8889" r="8125" b="9444"/>
          <a:stretch/>
        </p:blipFill>
        <p:spPr bwMode="auto">
          <a:xfrm>
            <a:off x="209550" y="1076799"/>
            <a:ext cx="6097107" cy="351940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2083" t="12963" r="2187" b="13889"/>
          <a:stretch/>
        </p:blipFill>
        <p:spPr bwMode="auto">
          <a:xfrm>
            <a:off x="1358119" y="1691650"/>
            <a:ext cx="5801828" cy="31523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2292" t="12592" r="3229" b="6482"/>
          <a:stretch/>
        </p:blipFill>
        <p:spPr bwMode="auto">
          <a:xfrm>
            <a:off x="2192992" y="2217883"/>
            <a:ext cx="5706062" cy="34874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6"/>
          <a:srcRect l="2500" t="10001" r="34063" b="3703"/>
          <a:stretch/>
        </p:blipFill>
        <p:spPr>
          <a:xfrm>
            <a:off x="3835846" y="1638203"/>
            <a:ext cx="5680730" cy="434683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17999595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par>
                          <p:cTn id="8" fill="hold">
                            <p:stCondLst>
                              <p:cond delay="3000"/>
                            </p:stCondLst>
                            <p:childTnLst>
                              <p:par>
                                <p:cTn id="9" presetID="22" presetClass="entr" presetSubtype="8" fill="hold" nodeType="afterEffect">
                                  <p:stCondLst>
                                    <p:cond delay="50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2000"/>
                                        <p:tgtEl>
                                          <p:spTgt spid="8"/>
                                        </p:tgtEl>
                                      </p:cBhvr>
                                    </p:animEffect>
                                  </p:childTnLst>
                                </p:cTn>
                              </p:par>
                            </p:childTnLst>
                          </p:cTn>
                        </p:par>
                        <p:par>
                          <p:cTn id="12" fill="hold">
                            <p:stCondLst>
                              <p:cond delay="10000"/>
                            </p:stCondLst>
                            <p:childTnLst>
                              <p:par>
                                <p:cTn id="13" presetID="22" presetClass="entr" presetSubtype="8" fill="hold" nodeType="afterEffect">
                                  <p:stCondLst>
                                    <p:cond delay="500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2000"/>
                                        <p:tgtEl>
                                          <p:spTgt spid="9"/>
                                        </p:tgtEl>
                                      </p:cBhvr>
                                    </p:animEffect>
                                  </p:childTnLst>
                                </p:cTn>
                              </p:par>
                            </p:childTnLst>
                          </p:cTn>
                        </p:par>
                        <p:par>
                          <p:cTn id="16" fill="hold">
                            <p:stCondLst>
                              <p:cond delay="17000"/>
                            </p:stCondLst>
                            <p:childTnLst>
                              <p:par>
                                <p:cTn id="17" presetID="22" presetClass="entr" presetSubtype="8" fill="hold" nodeType="afterEffect">
                                  <p:stCondLst>
                                    <p:cond delay="500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035627" y="329064"/>
            <a:ext cx="5519057" cy="868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dirty="0" smtClean="0">
                <a:solidFill>
                  <a:srgbClr val="FFFFCC"/>
                </a:solidFill>
                <a:effectLst>
                  <a:outerShdw blurRad="38100" dist="38100" dir="2700000" algn="tl">
                    <a:srgbClr val="000000">
                      <a:alpha val="43137"/>
                    </a:srgbClr>
                  </a:outerShdw>
                </a:effectLst>
                <a:latin typeface="Palatino Linotype" pitchFamily="18" charset="0"/>
                <a:cs typeface="Arial" pitchFamily="34" charset="0"/>
              </a:rPr>
              <a:t>Outline</a:t>
            </a:r>
            <a:endParaRPr lang="en-US" dirty="0">
              <a:solidFill>
                <a:srgbClr val="FFFFCC"/>
              </a:solidFill>
              <a:effectLst>
                <a:outerShdw blurRad="38100" dist="38100" dir="2700000" algn="tl">
                  <a:srgbClr val="000000">
                    <a:alpha val="43137"/>
                  </a:srgbClr>
                </a:outerShdw>
              </a:effectLst>
              <a:latin typeface="Palatino Linotype" pitchFamily="18" charset="0"/>
              <a:cs typeface="Arial" pitchFamily="34" charset="0"/>
            </a:endParaRPr>
          </a:p>
        </p:txBody>
      </p:sp>
      <p:sp>
        <p:nvSpPr>
          <p:cNvPr id="4099" name="Rectangle 3"/>
          <p:cNvSpPr>
            <a:spLocks noGrp="1" noChangeArrowheads="1"/>
          </p:cNvSpPr>
          <p:nvPr>
            <p:ph type="body" idx="1"/>
          </p:nvPr>
        </p:nvSpPr>
        <p:spPr bwMode="auto">
          <a:xfrm>
            <a:off x="359225" y="1240958"/>
            <a:ext cx="8519888" cy="4256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smtClean="0">
                <a:solidFill>
                  <a:srgbClr val="33CC33"/>
                </a:solidFill>
                <a:ea typeface="+mn-ea"/>
              </a:rPr>
              <a:t>Availability, Sharing</a:t>
            </a:r>
            <a:r>
              <a:rPr lang="en-US" sz="2400" dirty="0">
                <a:solidFill>
                  <a:srgbClr val="33CC33"/>
                </a:solidFill>
                <a:ea typeface="+mn-ea"/>
              </a:rPr>
              <a:t>, </a:t>
            </a:r>
            <a:r>
              <a:rPr lang="en-US" sz="2400" dirty="0" smtClean="0">
                <a:solidFill>
                  <a:srgbClr val="33CC33"/>
                </a:solidFill>
                <a:ea typeface="+mn-ea"/>
              </a:rPr>
              <a:t>Aggregation and Services </a:t>
            </a:r>
          </a:p>
          <a:p>
            <a:pPr eaLnBrk="1" hangingPunct="1"/>
            <a:r>
              <a:rPr lang="en-US" sz="2400" dirty="0" smtClean="0">
                <a:solidFill>
                  <a:srgbClr val="33CC33"/>
                </a:solidFill>
                <a:ea typeface="+mn-ea"/>
              </a:rPr>
              <a:t>Classical Data Science vs. Innovative Big Data Analytics</a:t>
            </a:r>
          </a:p>
          <a:p>
            <a:pPr lvl="1" eaLnBrk="1" hangingPunct="1"/>
            <a:r>
              <a:rPr lang="en-US" sz="2000" dirty="0" smtClean="0">
                <a:solidFill>
                  <a:srgbClr val="33CC33"/>
                </a:solidFill>
                <a:ea typeface="+mn-ea"/>
              </a:rPr>
              <a:t>Amateur Scientists vs. “Experts”</a:t>
            </a:r>
          </a:p>
          <a:p>
            <a:pPr lvl="1" eaLnBrk="1" hangingPunct="1"/>
            <a:r>
              <a:rPr lang="en-US" sz="2000" dirty="0">
                <a:solidFill>
                  <a:srgbClr val="33CC33"/>
                </a:solidFill>
                <a:ea typeface="+mn-ea"/>
              </a:rPr>
              <a:t>Data Scientists vs. Practitioners</a:t>
            </a:r>
          </a:p>
          <a:p>
            <a:pPr lvl="1" eaLnBrk="1" hangingPunct="1"/>
            <a:r>
              <a:rPr lang="en-US" sz="2000" dirty="0" smtClean="0">
                <a:solidFill>
                  <a:srgbClr val="33CC33"/>
                </a:solidFill>
                <a:ea typeface="+mn-ea"/>
              </a:rPr>
              <a:t>Domain-specific vs. Trans-disciplinary knowledge </a:t>
            </a:r>
          </a:p>
          <a:p>
            <a:pPr eaLnBrk="1" hangingPunct="1"/>
            <a:r>
              <a:rPr lang="en-US" sz="2400" dirty="0">
                <a:solidFill>
                  <a:srgbClr val="33CC33"/>
                </a:solidFill>
                <a:ea typeface="+mn-ea"/>
              </a:rPr>
              <a:t>Commercial vs. </a:t>
            </a:r>
            <a:r>
              <a:rPr lang="en-US" sz="2400" dirty="0" smtClean="0">
                <a:solidFill>
                  <a:srgbClr val="33CC33"/>
                </a:solidFill>
                <a:ea typeface="+mn-ea"/>
              </a:rPr>
              <a:t>Open-source Resourceome</a:t>
            </a:r>
          </a:p>
          <a:p>
            <a:pPr eaLnBrk="1" hangingPunct="1"/>
            <a:r>
              <a:rPr lang="en-US" sz="2400" dirty="0" smtClean="0">
                <a:solidFill>
                  <a:srgbClr val="33CC33"/>
                </a:solidFill>
                <a:ea typeface="+mn-ea"/>
              </a:rPr>
              <a:t>Rapid Big Data Evolution</a:t>
            </a:r>
            <a:endParaRPr lang="en-US" sz="2400" dirty="0">
              <a:solidFill>
                <a:srgbClr val="33CC33"/>
              </a:solidFill>
              <a:ea typeface="+mn-ea"/>
            </a:endParaRPr>
          </a:p>
          <a:p>
            <a:pPr eaLnBrk="1" hangingPunct="1"/>
            <a:r>
              <a:rPr lang="en-US" sz="2400" dirty="0" smtClean="0">
                <a:solidFill>
                  <a:srgbClr val="33CC33"/>
                </a:solidFill>
                <a:ea typeface="+mn-ea"/>
              </a:rPr>
              <a:t>Big Data IT proliferation</a:t>
            </a:r>
          </a:p>
          <a:p>
            <a:pPr eaLnBrk="1" hangingPunct="1"/>
            <a:r>
              <a:rPr lang="en-US" sz="2400" dirty="0" smtClean="0">
                <a:solidFill>
                  <a:srgbClr val="33CC33"/>
                </a:solidFill>
                <a:ea typeface="+mn-ea"/>
              </a:rPr>
              <a:t>Data democratization</a:t>
            </a:r>
          </a:p>
          <a:p>
            <a:pPr eaLnBrk="1" hangingPunct="1"/>
            <a:r>
              <a:rPr lang="en-US" sz="2400" dirty="0" smtClean="0">
                <a:solidFill>
                  <a:srgbClr val="33CC33"/>
                </a:solidFill>
                <a:ea typeface="+mn-ea"/>
              </a:rPr>
              <a:t>Big Data is incredibly time, space, protocol, context sensitive</a:t>
            </a:r>
          </a:p>
          <a:p>
            <a:pPr eaLnBrk="1" hangingPunct="1"/>
            <a:r>
              <a:rPr lang="en-US" sz="2400" dirty="0" smtClean="0">
                <a:solidFill>
                  <a:srgbClr val="33CC33"/>
                </a:solidFill>
                <a:ea typeface="+mn-ea"/>
              </a:rPr>
              <a:t>Big Data Science Training (opportunities and challenges)</a:t>
            </a:r>
            <a:endParaRPr lang="en-US" sz="2400" dirty="0">
              <a:solidFill>
                <a:srgbClr val="33CC33"/>
              </a:solidFill>
              <a:ea typeface="+mn-ea"/>
            </a:endParaRPr>
          </a:p>
        </p:txBody>
      </p:sp>
      <p:pic>
        <p:nvPicPr>
          <p:cNvPr id="3" name="BigData_AMS_JMM_201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63838" y="3190301"/>
            <a:ext cx="1653162" cy="1653162"/>
          </a:xfrm>
          <a:prstGeom prst="rect">
            <a:avLst/>
          </a:prstGeom>
        </p:spPr>
      </p:pic>
    </p:spTree>
    <p:extLst>
      <p:ext uri="{BB962C8B-B14F-4D97-AF65-F5344CB8AC3E}">
        <p14:creationId xmlns:p14="http://schemas.microsoft.com/office/powerpoint/2010/main" val="130972261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bwMode="auto">
          <a:xfrm>
            <a:off x="76201" y="221485"/>
            <a:ext cx="9013364" cy="60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indent="0" eaLnBrk="0" fontAlgn="t" hangingPunct="0">
              <a:spcBef>
                <a:spcPct val="20000"/>
              </a:spcBef>
              <a:buNone/>
              <a:defRPr sz="2500">
                <a:solidFill>
                  <a:srgbClr val="FFFFCC"/>
                </a:solidFill>
                <a:effectLst>
                  <a:outerShdw blurRad="38100" dist="38100" dir="2700000" algn="tl">
                    <a:srgbClr val="000000">
                      <a:alpha val="43137"/>
                    </a:srgbClr>
                  </a:outerShdw>
                </a:effectLst>
                <a:latin typeface="Palatino Linotype" pitchFamily="18" charset="0"/>
                <a:cs typeface="Arial" pitchFamily="34" charset="0"/>
              </a:defRPr>
            </a:lvl1pPr>
            <a:lvl2pPr indent="0" algn="ctr" eaLnBrk="0" hangingPunct="0">
              <a:spcBef>
                <a:spcPct val="20000"/>
              </a:spcBef>
              <a:buNone/>
              <a:defRPr sz="2800">
                <a:latin typeface="+mn-lt"/>
              </a:defRPr>
            </a:lvl2pPr>
            <a:lvl3pPr indent="0" algn="ctr" eaLnBrk="0" hangingPunct="0">
              <a:spcBef>
                <a:spcPct val="20000"/>
              </a:spcBef>
              <a:buNone/>
              <a:defRPr sz="2400">
                <a:latin typeface="+mn-lt"/>
              </a:defRPr>
            </a:lvl3pPr>
            <a:lvl4pPr indent="0" algn="ctr" eaLnBrk="0" hangingPunct="0">
              <a:spcBef>
                <a:spcPct val="20000"/>
              </a:spcBef>
              <a:buNone/>
              <a:defRPr sz="2000">
                <a:latin typeface="+mn-lt"/>
              </a:defRPr>
            </a:lvl4pPr>
            <a:lvl5pPr indent="0" algn="ctr" eaLnBrk="0" hangingPunct="0">
              <a:spcBef>
                <a:spcPct val="20000"/>
              </a:spcBef>
              <a:buNone/>
              <a:defRPr sz="2000">
                <a:latin typeface="+mn-lt"/>
              </a:defRPr>
            </a:lvl5pPr>
            <a:lvl6pPr indent="0" algn="ctr" fontAlgn="base">
              <a:spcBef>
                <a:spcPct val="20000"/>
              </a:spcBef>
              <a:spcAft>
                <a:spcPct val="0"/>
              </a:spcAft>
              <a:buNone/>
              <a:defRPr sz="2000">
                <a:latin typeface="+mn-lt"/>
              </a:defRPr>
            </a:lvl6pPr>
            <a:lvl7pPr indent="0" algn="ctr" fontAlgn="base">
              <a:spcBef>
                <a:spcPct val="20000"/>
              </a:spcBef>
              <a:spcAft>
                <a:spcPct val="0"/>
              </a:spcAft>
              <a:buNone/>
              <a:defRPr sz="2000">
                <a:latin typeface="+mn-lt"/>
              </a:defRPr>
            </a:lvl7pPr>
            <a:lvl8pPr indent="0" algn="ctr" fontAlgn="base">
              <a:spcBef>
                <a:spcPct val="20000"/>
              </a:spcBef>
              <a:spcAft>
                <a:spcPct val="0"/>
              </a:spcAft>
              <a:buNone/>
              <a:defRPr sz="2000">
                <a:latin typeface="+mn-lt"/>
              </a:defRPr>
            </a:lvl8pPr>
            <a:lvl9pPr indent="0" algn="ctr" fontAlgn="base">
              <a:spcBef>
                <a:spcPct val="20000"/>
              </a:spcBef>
              <a:spcAft>
                <a:spcPct val="0"/>
              </a:spcAft>
              <a:buNone/>
              <a:defRPr sz="2000">
                <a:latin typeface="+mn-lt"/>
              </a:defRPr>
            </a:lvl9pPr>
          </a:lstStyle>
          <a:p>
            <a:pPr algn="ctr"/>
            <a:r>
              <a:rPr lang="en-US" sz="2400" dirty="0" smtClean="0"/>
              <a:t>SOCR Dashboard (Exploratory Big Data Analytics): </a:t>
            </a:r>
            <a:r>
              <a:rPr lang="en-US" sz="2400" u="sng" dirty="0" smtClean="0"/>
              <a:t>Data QC</a:t>
            </a:r>
            <a:endParaRPr lang="en-US" sz="2400" u="sng" dirty="0"/>
          </a:p>
        </p:txBody>
      </p:sp>
      <p:sp>
        <p:nvSpPr>
          <p:cNvPr id="2" name="TextBox 1"/>
          <p:cNvSpPr txBox="1"/>
          <p:nvPr/>
        </p:nvSpPr>
        <p:spPr>
          <a:xfrm>
            <a:off x="350532" y="6232781"/>
            <a:ext cx="3765839" cy="338554"/>
          </a:xfrm>
          <a:prstGeom prst="rect">
            <a:avLst/>
          </a:prstGeom>
          <a:noFill/>
        </p:spPr>
        <p:txBody>
          <a:bodyPr wrap="none" rtlCol="0">
            <a:spAutoFit/>
          </a:bodyPr>
          <a:lstStyle/>
          <a:p>
            <a:r>
              <a:rPr lang="en-US" sz="1600" b="1" u="sng" dirty="0">
                <a:solidFill>
                  <a:srgbClr val="33CC33"/>
                </a:solidFill>
              </a:rPr>
              <a:t>http://socr.umich.edu/HTML5/Dashboard</a:t>
            </a:r>
          </a:p>
        </p:txBody>
      </p:sp>
      <p:pic>
        <p:nvPicPr>
          <p:cNvPr id="5" name="Picture 4"/>
          <p:cNvPicPr>
            <a:picLocks noChangeAspect="1"/>
          </p:cNvPicPr>
          <p:nvPr/>
        </p:nvPicPr>
        <p:blipFill>
          <a:blip r:embed="rId3"/>
          <a:stretch>
            <a:fillRect/>
          </a:stretch>
        </p:blipFill>
        <p:spPr>
          <a:xfrm>
            <a:off x="439089" y="1290320"/>
            <a:ext cx="7892111" cy="4565346"/>
          </a:xfrm>
          <a:prstGeom prst="rect">
            <a:avLst/>
          </a:prstGeom>
        </p:spPr>
      </p:pic>
    </p:spTree>
    <p:extLst>
      <p:ext uri="{BB962C8B-B14F-4D97-AF65-F5344CB8AC3E}">
        <p14:creationId xmlns:p14="http://schemas.microsoft.com/office/powerpoint/2010/main" val="371188440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000"/>
                                        <p:tgtEl>
                                          <p:spTgt spid="16"/>
                                        </p:tgtEl>
                                      </p:cBhvr>
                                    </p:animEffect>
                                  </p:childTnLst>
                                </p:cTn>
                              </p:par>
                            </p:childTnLst>
                          </p:cTn>
                        </p:par>
                        <p:par>
                          <p:cTn id="8" fill="hold">
                            <p:stCondLst>
                              <p:cond delay="2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par>
                                <p:cTn id="12" presetID="22" presetClass="entr" presetSubtype="8"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392263" y="210171"/>
            <a:ext cx="7946196" cy="5736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200" dirty="0" smtClean="0">
                <a:solidFill>
                  <a:srgbClr val="FFFFCC"/>
                </a:solidFill>
                <a:effectLst>
                  <a:outerShdw blurRad="38100" dist="38100" dir="2700000" algn="tl">
                    <a:srgbClr val="000000">
                      <a:alpha val="43137"/>
                    </a:srgbClr>
                  </a:outerShdw>
                </a:effectLst>
                <a:latin typeface="Palatino Linotype" pitchFamily="18" charset="0"/>
                <a:cs typeface="Arial" pitchFamily="34" charset="0"/>
              </a:rPr>
              <a:t>Training: Big Data Skills</a:t>
            </a:r>
            <a:endParaRPr lang="en-US" sz="3200" dirty="0">
              <a:solidFill>
                <a:srgbClr val="FFFFCC"/>
              </a:solidFill>
              <a:effectLst>
                <a:outerShdw blurRad="38100" dist="38100" dir="2700000" algn="tl">
                  <a:srgbClr val="000000">
                    <a:alpha val="43137"/>
                  </a:srgbClr>
                </a:outerShdw>
              </a:effectLst>
              <a:latin typeface="Palatino Linotype" pitchFamily="18" charset="0"/>
              <a:cs typeface="Arial" pitchFamily="34" charset="0"/>
            </a:endParaRPr>
          </a:p>
        </p:txBody>
      </p:sp>
      <p:sp>
        <p:nvSpPr>
          <p:cNvPr id="5" name="Rectangle 3"/>
          <p:cNvSpPr txBox="1">
            <a:spLocks noChangeArrowheads="1"/>
          </p:cNvSpPr>
          <p:nvPr/>
        </p:nvSpPr>
        <p:spPr bwMode="auto">
          <a:xfrm>
            <a:off x="190834" y="1034283"/>
            <a:ext cx="8775700" cy="49240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buFont typeface="+mj-lt"/>
              <a:buAutoNum type="arabicParenR"/>
            </a:pPr>
            <a:r>
              <a:rPr lang="en-US" sz="2000" b="1" dirty="0" smtClean="0">
                <a:solidFill>
                  <a:srgbClr val="33CC33"/>
                </a:solidFill>
                <a:ea typeface="+mn-ea"/>
              </a:rPr>
              <a:t>Listening</a:t>
            </a:r>
            <a:r>
              <a:rPr lang="en-US" sz="2000" dirty="0">
                <a:solidFill>
                  <a:srgbClr val="33CC33"/>
                </a:solidFill>
                <a:ea typeface="+mn-ea"/>
              </a:rPr>
              <a:t>: streams, information and language, analyzing sentiment, intent and trends;</a:t>
            </a:r>
          </a:p>
          <a:p>
            <a:pPr eaLnBrk="1" hangingPunct="1">
              <a:buFont typeface="+mj-lt"/>
              <a:buAutoNum type="arabicParenR"/>
            </a:pPr>
            <a:r>
              <a:rPr lang="en-US" sz="2000" b="1" dirty="0" smtClean="0">
                <a:solidFill>
                  <a:srgbClr val="33CC33"/>
                </a:solidFill>
                <a:ea typeface="+mn-ea"/>
              </a:rPr>
              <a:t>Looking</a:t>
            </a:r>
            <a:r>
              <a:rPr lang="en-US" sz="2000" dirty="0">
                <a:solidFill>
                  <a:srgbClr val="33CC33"/>
                </a:solidFill>
                <a:ea typeface="+mn-ea"/>
              </a:rPr>
              <a:t>: searching, indexing and memory management of heterogeneous datasets; Loading: Raw, derived or indexed data as well as meta-data;  </a:t>
            </a:r>
          </a:p>
          <a:p>
            <a:pPr eaLnBrk="1" hangingPunct="1">
              <a:buFont typeface="+mj-lt"/>
              <a:buAutoNum type="arabicParenR"/>
            </a:pPr>
            <a:r>
              <a:rPr lang="en-US" sz="2000" b="1" dirty="0" smtClean="0">
                <a:solidFill>
                  <a:srgbClr val="33CC33"/>
                </a:solidFill>
                <a:ea typeface="+mn-ea"/>
              </a:rPr>
              <a:t>Programming</a:t>
            </a:r>
            <a:r>
              <a:rPr lang="en-US" sz="2000" dirty="0">
                <a:solidFill>
                  <a:srgbClr val="33CC33"/>
                </a:solidFill>
                <a:ea typeface="+mn-ea"/>
              </a:rPr>
              <a:t>: Handling Map-Reduce/HDFS, No-SQL DB, protocol provenance, pipeline workflows; </a:t>
            </a:r>
          </a:p>
          <a:p>
            <a:pPr eaLnBrk="1" hangingPunct="1">
              <a:buFont typeface="+mj-lt"/>
              <a:buAutoNum type="arabicParenR"/>
            </a:pPr>
            <a:r>
              <a:rPr lang="en-US" sz="2000" b="1" dirty="0" smtClean="0">
                <a:solidFill>
                  <a:srgbClr val="33CC33"/>
                </a:solidFill>
                <a:ea typeface="+mn-ea"/>
              </a:rPr>
              <a:t>Inferring</a:t>
            </a:r>
            <a:r>
              <a:rPr lang="en-US" sz="2000" dirty="0">
                <a:solidFill>
                  <a:srgbClr val="33CC33"/>
                </a:solidFill>
                <a:ea typeface="+mn-ea"/>
              </a:rPr>
              <a:t>: Principals of data analyses, Bayesian modeling, inference, uncertainty and quantification of likelihoods; Connecting: Reasoning, logic and its limits, dealing with uncertainty; Analytics: Regression, feature selection, dimensionality reduction, temporal patterns; </a:t>
            </a:r>
          </a:p>
          <a:p>
            <a:pPr eaLnBrk="1" hangingPunct="1">
              <a:buFont typeface="+mj-lt"/>
              <a:buAutoNum type="arabicParenR"/>
            </a:pPr>
            <a:r>
              <a:rPr lang="en-US" sz="2000" b="1" dirty="0" smtClean="0">
                <a:solidFill>
                  <a:srgbClr val="33CC33"/>
                </a:solidFill>
                <a:ea typeface="+mn-ea"/>
              </a:rPr>
              <a:t>Learning</a:t>
            </a:r>
            <a:r>
              <a:rPr lang="en-US" sz="2000" dirty="0">
                <a:solidFill>
                  <a:srgbClr val="33CC33"/>
                </a:solidFill>
                <a:ea typeface="+mn-ea"/>
              </a:rPr>
              <a:t>: Classification, clustering, mining, information extraction, knowledge retrieval, decision making; </a:t>
            </a:r>
          </a:p>
          <a:p>
            <a:pPr eaLnBrk="1" hangingPunct="1">
              <a:buFont typeface="+mj-lt"/>
              <a:buAutoNum type="arabicParenR"/>
            </a:pPr>
            <a:r>
              <a:rPr lang="en-US" sz="2000" b="1" dirty="0" smtClean="0">
                <a:solidFill>
                  <a:srgbClr val="33CC33"/>
                </a:solidFill>
                <a:ea typeface="+mn-ea"/>
              </a:rPr>
              <a:t>Predicting</a:t>
            </a:r>
            <a:r>
              <a:rPr lang="en-US" sz="2000" dirty="0">
                <a:solidFill>
                  <a:srgbClr val="33CC33"/>
                </a:solidFill>
                <a:ea typeface="+mn-ea"/>
              </a:rPr>
              <a:t>: Forecasting, neural models, deep learning, and research topics; </a:t>
            </a:r>
          </a:p>
          <a:p>
            <a:pPr eaLnBrk="1" hangingPunct="1">
              <a:buFont typeface="+mj-lt"/>
              <a:buAutoNum type="arabicParenR"/>
            </a:pPr>
            <a:r>
              <a:rPr lang="en-US" sz="2000" b="1" dirty="0" smtClean="0">
                <a:solidFill>
                  <a:srgbClr val="33CC33"/>
                </a:solidFill>
                <a:ea typeface="+mn-ea"/>
              </a:rPr>
              <a:t>Summarizing</a:t>
            </a:r>
            <a:r>
              <a:rPr lang="en-US" sz="2000" dirty="0">
                <a:solidFill>
                  <a:srgbClr val="33CC33"/>
                </a:solidFill>
                <a:ea typeface="+mn-ea"/>
              </a:rPr>
              <a:t>: Presentation of data, processing protocol, analytics provenance, visualization</a:t>
            </a:r>
          </a:p>
          <a:p>
            <a:pPr marL="0" indent="0" eaLnBrk="1" hangingPunct="1">
              <a:buNone/>
            </a:pPr>
            <a:endParaRPr lang="en-US" sz="1800" dirty="0" smtClean="0">
              <a:solidFill>
                <a:srgbClr val="33CC33"/>
              </a:solidFill>
              <a:ea typeface="+mn-ea"/>
            </a:endParaRPr>
          </a:p>
        </p:txBody>
      </p:sp>
    </p:spTree>
    <p:extLst>
      <p:ext uri="{BB962C8B-B14F-4D97-AF65-F5344CB8AC3E}">
        <p14:creationId xmlns:p14="http://schemas.microsoft.com/office/powerpoint/2010/main" val="400347781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772885" y="210171"/>
            <a:ext cx="7565573" cy="5736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600" dirty="0" smtClean="0">
                <a:solidFill>
                  <a:srgbClr val="FFFFCC"/>
                </a:solidFill>
                <a:effectLst>
                  <a:outerShdw blurRad="38100" dist="38100" dir="2700000" algn="tl">
                    <a:srgbClr val="000000">
                      <a:alpha val="43137"/>
                    </a:srgbClr>
                  </a:outerShdw>
                </a:effectLst>
                <a:latin typeface="Palatino Linotype" pitchFamily="18" charset="0"/>
                <a:cs typeface="Arial" pitchFamily="34" charset="0"/>
              </a:rPr>
              <a:t>Training: Core </a:t>
            </a:r>
            <a:r>
              <a:rPr lang="en-US" sz="3600" dirty="0">
                <a:solidFill>
                  <a:srgbClr val="FFFFCC"/>
                </a:solidFill>
                <a:effectLst>
                  <a:outerShdw blurRad="38100" dist="38100" dir="2700000" algn="tl">
                    <a:srgbClr val="000000">
                      <a:alpha val="43137"/>
                    </a:srgbClr>
                  </a:outerShdw>
                </a:effectLst>
                <a:latin typeface="Palatino Linotype" pitchFamily="18" charset="0"/>
                <a:cs typeface="Arial" pitchFamily="34" charset="0"/>
              </a:rPr>
              <a:t>Proficiencies</a:t>
            </a:r>
          </a:p>
        </p:txBody>
      </p:sp>
      <p:sp>
        <p:nvSpPr>
          <p:cNvPr id="5" name="Rectangle 3"/>
          <p:cNvSpPr txBox="1">
            <a:spLocks noChangeArrowheads="1"/>
          </p:cNvSpPr>
          <p:nvPr/>
        </p:nvSpPr>
        <p:spPr bwMode="auto">
          <a:xfrm>
            <a:off x="114632" y="968967"/>
            <a:ext cx="8953166" cy="51052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None/>
            </a:pPr>
            <a:r>
              <a:rPr lang="en-US" sz="2800" b="1" dirty="0" smtClean="0">
                <a:solidFill>
                  <a:srgbClr val="33CC33"/>
                </a:solidFill>
                <a:ea typeface="+mn-ea"/>
              </a:rPr>
              <a:t>The </a:t>
            </a:r>
            <a:r>
              <a:rPr lang="en-US" sz="2800" b="1" dirty="0">
                <a:solidFill>
                  <a:srgbClr val="33CC33"/>
                </a:solidFill>
                <a:ea typeface="+mn-ea"/>
              </a:rPr>
              <a:t>Data Science Certificate program aims to ensure that students awarded this certificate would have the following </a:t>
            </a:r>
            <a:r>
              <a:rPr lang="en-US" sz="2800" b="1" dirty="0" smtClean="0">
                <a:solidFill>
                  <a:srgbClr val="33CC33"/>
                </a:solidFill>
                <a:ea typeface="+mn-ea"/>
              </a:rPr>
              <a:t>experiences:</a:t>
            </a:r>
            <a:endParaRPr lang="en-US" sz="2800" b="1" dirty="0">
              <a:solidFill>
                <a:srgbClr val="33CC33"/>
              </a:solidFill>
              <a:ea typeface="+mn-ea"/>
            </a:endParaRPr>
          </a:p>
          <a:p>
            <a:pPr marL="0" indent="0" eaLnBrk="1" hangingPunct="1">
              <a:buNone/>
            </a:pPr>
            <a:endParaRPr lang="en-US" sz="2000" b="1" dirty="0">
              <a:solidFill>
                <a:srgbClr val="33CC33"/>
              </a:solidFill>
              <a:ea typeface="+mn-ea"/>
            </a:endParaRPr>
          </a:p>
          <a:p>
            <a:pPr eaLnBrk="1" hangingPunct="1">
              <a:buFont typeface="+mj-lt"/>
              <a:buAutoNum type="arabicParenR"/>
            </a:pPr>
            <a:r>
              <a:rPr lang="en-US" sz="2800" dirty="0">
                <a:solidFill>
                  <a:srgbClr val="33CC33"/>
                </a:solidFill>
                <a:ea typeface="+mn-ea"/>
              </a:rPr>
              <a:t>	(</a:t>
            </a:r>
            <a:r>
              <a:rPr lang="en-US" sz="2800" b="1" dirty="0">
                <a:solidFill>
                  <a:srgbClr val="33CC33"/>
                </a:solidFill>
                <a:ea typeface="+mn-ea"/>
              </a:rPr>
              <a:t>Modeling</a:t>
            </a:r>
            <a:r>
              <a:rPr lang="en-US" sz="2800" dirty="0">
                <a:solidFill>
                  <a:srgbClr val="33CC33"/>
                </a:solidFill>
                <a:ea typeface="+mn-ea"/>
              </a:rPr>
              <a:t>) Understanding of core Data Science principles, assumptions and </a:t>
            </a:r>
            <a:r>
              <a:rPr lang="en-US" sz="2800" dirty="0" smtClean="0">
                <a:solidFill>
                  <a:srgbClr val="33CC33"/>
                </a:solidFill>
                <a:ea typeface="+mn-ea"/>
              </a:rPr>
              <a:t>applications</a:t>
            </a:r>
            <a:endParaRPr lang="en-US" sz="2800" dirty="0">
              <a:solidFill>
                <a:srgbClr val="33CC33"/>
              </a:solidFill>
              <a:ea typeface="+mn-ea"/>
            </a:endParaRPr>
          </a:p>
          <a:p>
            <a:pPr eaLnBrk="1" hangingPunct="1">
              <a:buFont typeface="+mj-lt"/>
              <a:buAutoNum type="arabicParenR"/>
            </a:pPr>
            <a:r>
              <a:rPr lang="en-US" sz="2800" dirty="0" smtClean="0">
                <a:solidFill>
                  <a:srgbClr val="33CC33"/>
                </a:solidFill>
                <a:ea typeface="+mn-ea"/>
              </a:rPr>
              <a:t>	(</a:t>
            </a:r>
            <a:r>
              <a:rPr lang="en-US" sz="2800" b="1" dirty="0">
                <a:solidFill>
                  <a:srgbClr val="33CC33"/>
                </a:solidFill>
                <a:ea typeface="+mn-ea"/>
              </a:rPr>
              <a:t>Technology</a:t>
            </a:r>
            <a:r>
              <a:rPr lang="en-US" sz="2800" dirty="0">
                <a:solidFill>
                  <a:srgbClr val="33CC33"/>
                </a:solidFill>
                <a:ea typeface="+mn-ea"/>
              </a:rPr>
              <a:t>) </a:t>
            </a:r>
            <a:r>
              <a:rPr lang="en-US" sz="2800" dirty="0" smtClean="0">
                <a:solidFill>
                  <a:srgbClr val="33CC33"/>
                </a:solidFill>
                <a:ea typeface="+mn-ea"/>
              </a:rPr>
              <a:t>Knowledge of basic protocols </a:t>
            </a:r>
            <a:r>
              <a:rPr lang="en-US" sz="2800" dirty="0">
                <a:solidFill>
                  <a:srgbClr val="33CC33"/>
                </a:solidFill>
                <a:ea typeface="+mn-ea"/>
              </a:rPr>
              <a:t>for data management, processing, </a:t>
            </a:r>
            <a:r>
              <a:rPr lang="en-US" sz="2800" dirty="0" smtClean="0">
                <a:solidFill>
                  <a:srgbClr val="33CC33"/>
                </a:solidFill>
                <a:ea typeface="+mn-ea"/>
              </a:rPr>
              <a:t>computation, </a:t>
            </a:r>
            <a:r>
              <a:rPr lang="en-US" sz="2800" dirty="0">
                <a:solidFill>
                  <a:srgbClr val="33CC33"/>
                </a:solidFill>
                <a:ea typeface="+mn-ea"/>
              </a:rPr>
              <a:t>information </a:t>
            </a:r>
            <a:r>
              <a:rPr lang="en-US" sz="2800" dirty="0" smtClean="0">
                <a:solidFill>
                  <a:srgbClr val="33CC33"/>
                </a:solidFill>
                <a:ea typeface="+mn-ea"/>
              </a:rPr>
              <a:t>extraction &amp; visualization</a:t>
            </a:r>
            <a:endParaRPr lang="en-US" sz="2800" dirty="0">
              <a:solidFill>
                <a:srgbClr val="33CC33"/>
              </a:solidFill>
              <a:ea typeface="+mn-ea"/>
            </a:endParaRPr>
          </a:p>
          <a:p>
            <a:pPr eaLnBrk="1" hangingPunct="1">
              <a:buFont typeface="+mj-lt"/>
              <a:buAutoNum type="arabicParenR"/>
            </a:pPr>
            <a:r>
              <a:rPr lang="en-US" sz="2800" dirty="0">
                <a:solidFill>
                  <a:srgbClr val="33CC33"/>
                </a:solidFill>
                <a:ea typeface="+mn-ea"/>
              </a:rPr>
              <a:t>	(</a:t>
            </a:r>
            <a:r>
              <a:rPr lang="en-US" sz="2800" b="1" dirty="0">
                <a:solidFill>
                  <a:srgbClr val="33CC33"/>
                </a:solidFill>
                <a:ea typeface="+mn-ea"/>
              </a:rPr>
              <a:t>Practice</a:t>
            </a:r>
            <a:r>
              <a:rPr lang="en-US" sz="2800" dirty="0">
                <a:solidFill>
                  <a:srgbClr val="33CC33"/>
                </a:solidFill>
                <a:ea typeface="+mn-ea"/>
              </a:rPr>
              <a:t>) Hands-on experience with modeling tools and technology resources in a real project </a:t>
            </a:r>
            <a:r>
              <a:rPr lang="en-US" sz="2800" dirty="0" smtClean="0">
                <a:solidFill>
                  <a:srgbClr val="33CC33"/>
                </a:solidFill>
                <a:ea typeface="+mn-ea"/>
              </a:rPr>
              <a:t>setting</a:t>
            </a:r>
            <a:endParaRPr lang="en-US" sz="2800" dirty="0">
              <a:solidFill>
                <a:srgbClr val="33CC33"/>
              </a:solidFill>
              <a:ea typeface="+mn-ea"/>
            </a:endParaRPr>
          </a:p>
          <a:p>
            <a:pPr marL="0" indent="0" eaLnBrk="1" hangingPunct="1">
              <a:buNone/>
            </a:pPr>
            <a:endParaRPr lang="en-US" sz="1600" dirty="0" smtClean="0">
              <a:solidFill>
                <a:srgbClr val="33CC33"/>
              </a:solidFill>
              <a:ea typeface="+mn-ea"/>
            </a:endParaRPr>
          </a:p>
        </p:txBody>
      </p:sp>
    </p:spTree>
    <p:extLst>
      <p:ext uri="{BB962C8B-B14F-4D97-AF65-F5344CB8AC3E}">
        <p14:creationId xmlns:p14="http://schemas.microsoft.com/office/powerpoint/2010/main" val="24473508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72142" y="134532"/>
            <a:ext cx="8686801" cy="5736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200" dirty="0" smtClean="0">
                <a:solidFill>
                  <a:srgbClr val="FFFFCC"/>
                </a:solidFill>
                <a:effectLst>
                  <a:outerShdw blurRad="38100" dist="38100" dir="2700000" algn="tl">
                    <a:srgbClr val="000000">
                      <a:alpha val="43137"/>
                    </a:srgbClr>
                  </a:outerShdw>
                </a:effectLst>
                <a:latin typeface="Palatino Linotype" pitchFamily="18" charset="0"/>
                <a:cs typeface="Arial" pitchFamily="34" charset="0"/>
              </a:rPr>
              <a:t>University of Michigan Data Science Training</a:t>
            </a:r>
            <a:endParaRPr lang="en-US" sz="3200" dirty="0">
              <a:solidFill>
                <a:srgbClr val="FFFFCC"/>
              </a:solidFill>
              <a:effectLst>
                <a:outerShdw blurRad="38100" dist="38100" dir="2700000" algn="tl">
                  <a:srgbClr val="000000">
                    <a:alpha val="43137"/>
                  </a:srgbClr>
                </a:outerShdw>
              </a:effectLst>
              <a:latin typeface="Palatino Linotype" pitchFamily="18" charset="0"/>
              <a:cs typeface="Arial" pitchFamily="34" charset="0"/>
            </a:endParaRPr>
          </a:p>
        </p:txBody>
      </p:sp>
      <p:pic>
        <p:nvPicPr>
          <p:cNvPr id="2" name="Picture 1"/>
          <p:cNvPicPr>
            <a:picLocks noChangeAspect="1"/>
          </p:cNvPicPr>
          <p:nvPr/>
        </p:nvPicPr>
        <p:blipFill rotWithShape="1">
          <a:blip r:embed="rId3"/>
          <a:srcRect l="729" t="6187" r="10208" b="4260"/>
          <a:stretch/>
        </p:blipFill>
        <p:spPr>
          <a:xfrm>
            <a:off x="28574" y="819150"/>
            <a:ext cx="9077027" cy="5133975"/>
          </a:xfrm>
          <a:prstGeom prst="rect">
            <a:avLst/>
          </a:prstGeom>
        </p:spPr>
      </p:pic>
      <p:sp>
        <p:nvSpPr>
          <p:cNvPr id="4" name="Rectangle 3"/>
          <p:cNvSpPr/>
          <p:nvPr/>
        </p:nvSpPr>
        <p:spPr>
          <a:xfrm>
            <a:off x="1931374" y="6126718"/>
            <a:ext cx="4395370" cy="461665"/>
          </a:xfrm>
          <a:prstGeom prst="rect">
            <a:avLst/>
          </a:prstGeom>
        </p:spPr>
        <p:txBody>
          <a:bodyPr wrap="none">
            <a:spAutoFit/>
          </a:bodyPr>
          <a:lstStyle/>
          <a:p>
            <a:r>
              <a:rPr lang="en-US" sz="2400" b="1" u="sng" dirty="0">
                <a:solidFill>
                  <a:srgbClr val="33CC33"/>
                </a:solidFill>
              </a:rPr>
              <a:t>http://</a:t>
            </a:r>
            <a:r>
              <a:rPr lang="en-US" sz="2400" b="1" u="sng" dirty="0" smtClean="0">
                <a:solidFill>
                  <a:srgbClr val="33CC33"/>
                </a:solidFill>
              </a:rPr>
              <a:t>midas.umich.edu/training</a:t>
            </a:r>
            <a:endParaRPr lang="en-US" sz="2400" b="1" u="sng" dirty="0">
              <a:solidFill>
                <a:srgbClr val="33CC33"/>
              </a:solidFill>
            </a:endParaRPr>
          </a:p>
        </p:txBody>
      </p:sp>
    </p:spTree>
    <p:extLst>
      <p:ext uri="{BB962C8B-B14F-4D97-AF65-F5344CB8AC3E}">
        <p14:creationId xmlns:p14="http://schemas.microsoft.com/office/powerpoint/2010/main" val="218632050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09525" y="108852"/>
            <a:ext cx="7406490" cy="6368143"/>
            <a:chOff x="509525" y="108852"/>
            <a:chExt cx="7406490" cy="6368143"/>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7143"/>
            <a:stretch/>
          </p:blipFill>
          <p:spPr>
            <a:xfrm>
              <a:off x="509525" y="108852"/>
              <a:ext cx="7406490" cy="6368143"/>
            </a:xfrm>
            <a:prstGeom prst="rect">
              <a:avLst/>
            </a:prstGeom>
          </p:spPr>
        </p:pic>
        <p:sp>
          <p:nvSpPr>
            <p:cNvPr id="2" name="Oval 1"/>
            <p:cNvSpPr/>
            <p:nvPr/>
          </p:nvSpPr>
          <p:spPr>
            <a:xfrm rot="19171086">
              <a:off x="3457253" y="3158328"/>
              <a:ext cx="1570974" cy="1035982"/>
            </a:xfrm>
            <a:prstGeom prst="ellipse">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rot="19215507">
              <a:off x="3658510" y="3299069"/>
              <a:ext cx="1247969" cy="734625"/>
            </a:xfrm>
            <a:prstGeom prst="rect">
              <a:avLst/>
            </a:prstGeom>
            <a:noFill/>
          </p:spPr>
          <p:txBody>
            <a:bodyPr wrap="none" rtlCol="0">
              <a:spAutoFit/>
            </a:bodyPr>
            <a:lstStyle/>
            <a:p>
              <a:pPr algn="ctr">
                <a:lnSpc>
                  <a:spcPts val="2500"/>
                </a:lnSpc>
              </a:pPr>
              <a:r>
                <a:rPr lang="en-US" sz="2400" b="1" dirty="0" smtClean="0">
                  <a:solidFill>
                    <a:srgbClr val="FF0000"/>
                  </a:solidFill>
                </a:rPr>
                <a:t>Big Data</a:t>
              </a:r>
            </a:p>
            <a:p>
              <a:pPr algn="ctr">
                <a:lnSpc>
                  <a:spcPts val="2500"/>
                </a:lnSpc>
              </a:pPr>
              <a:r>
                <a:rPr lang="en-US" sz="2400" b="1" dirty="0" smtClean="0">
                  <a:solidFill>
                    <a:srgbClr val="FF0000"/>
                  </a:solidFill>
                </a:rPr>
                <a:t>Science</a:t>
              </a:r>
              <a:endParaRPr lang="en-US" sz="2400" b="1" dirty="0">
                <a:solidFill>
                  <a:srgbClr val="FF0000"/>
                </a:solidFill>
              </a:endParaRPr>
            </a:p>
          </p:txBody>
        </p:sp>
      </p:grpSp>
    </p:spTree>
    <p:extLst>
      <p:ext uri="{BB962C8B-B14F-4D97-AF65-F5344CB8AC3E}">
        <p14:creationId xmlns:p14="http://schemas.microsoft.com/office/powerpoint/2010/main" val="335834270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72142" y="134532"/>
            <a:ext cx="8686801" cy="5736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200" dirty="0" smtClean="0">
                <a:solidFill>
                  <a:srgbClr val="FFFFCC"/>
                </a:solidFill>
                <a:effectLst>
                  <a:outerShdw blurRad="38100" dist="38100" dir="2700000" algn="tl">
                    <a:srgbClr val="000000">
                      <a:alpha val="43137"/>
                    </a:srgbClr>
                  </a:outerShdw>
                </a:effectLst>
                <a:latin typeface="Palatino Linotype" pitchFamily="18" charset="0"/>
                <a:cs typeface="Arial" pitchFamily="34" charset="0"/>
              </a:rPr>
              <a:t>Paradigm Shift </a:t>
            </a:r>
            <a:r>
              <a:rPr lang="en-US" sz="3200" dirty="0">
                <a:solidFill>
                  <a:srgbClr val="FFFFCC"/>
                </a:solidFill>
                <a:effectLst>
                  <a:outerShdw blurRad="38100" dist="38100" dir="2700000" algn="tl">
                    <a:srgbClr val="000000">
                      <a:alpha val="43137"/>
                    </a:srgbClr>
                  </a:outerShdw>
                </a:effectLst>
                <a:latin typeface="Palatino Linotype" pitchFamily="18" charset="0"/>
                <a:cs typeface="Arial" pitchFamily="34" charset="0"/>
              </a:rPr>
              <a:t>in </a:t>
            </a:r>
            <a:r>
              <a:rPr lang="en-US" sz="3200" dirty="0" smtClean="0">
                <a:solidFill>
                  <a:srgbClr val="FFFFCC"/>
                </a:solidFill>
                <a:effectLst>
                  <a:outerShdw blurRad="38100" dist="38100" dir="2700000" algn="tl">
                    <a:srgbClr val="000000">
                      <a:alpha val="43137"/>
                    </a:srgbClr>
                  </a:outerShdw>
                </a:effectLst>
                <a:latin typeface="Palatino Linotype" pitchFamily="18" charset="0"/>
                <a:cs typeface="Arial" pitchFamily="34" charset="0"/>
              </a:rPr>
              <a:t>Higher Ed &amp; Training </a:t>
            </a:r>
            <a:endParaRPr lang="en-US" sz="3200" dirty="0">
              <a:solidFill>
                <a:srgbClr val="FFFFCC"/>
              </a:solidFill>
              <a:effectLst>
                <a:outerShdw blurRad="38100" dist="38100" dir="2700000" algn="tl">
                  <a:srgbClr val="000000">
                    <a:alpha val="43137"/>
                  </a:srgbClr>
                </a:outerShdw>
              </a:effectLst>
              <a:latin typeface="Palatino Linotype" pitchFamily="18" charset="0"/>
              <a:cs typeface="Arial" pitchFamily="34" charset="0"/>
            </a:endParaRPr>
          </a:p>
        </p:txBody>
      </p:sp>
      <p:sp>
        <p:nvSpPr>
          <p:cNvPr id="3" name="Rectangle 2"/>
          <p:cNvSpPr/>
          <p:nvPr/>
        </p:nvSpPr>
        <p:spPr>
          <a:xfrm>
            <a:off x="103977" y="826386"/>
            <a:ext cx="8934919" cy="5370701"/>
          </a:xfrm>
          <a:prstGeom prst="rect">
            <a:avLst/>
          </a:prstGeom>
        </p:spPr>
        <p:txBody>
          <a:bodyPr wrap="square">
            <a:spAutoFit/>
          </a:bodyPr>
          <a:lstStyle/>
          <a:p>
            <a:pPr marL="0" marR="0">
              <a:spcBef>
                <a:spcPts val="0"/>
              </a:spcBef>
              <a:spcAft>
                <a:spcPts val="0"/>
              </a:spcAft>
            </a:pPr>
            <a:r>
              <a:rPr lang="en-US" sz="1900" dirty="0" smtClean="0">
                <a:solidFill>
                  <a:srgbClr val="33CC33"/>
                </a:solidFill>
                <a:latin typeface="+mj-lt"/>
                <a:ea typeface="Calibri" panose="020F0502020204030204" pitchFamily="34" charset="0"/>
              </a:rPr>
              <a:t>A </a:t>
            </a:r>
            <a:r>
              <a:rPr lang="en-US" sz="1900" b="1" dirty="0">
                <a:solidFill>
                  <a:srgbClr val="33CC33"/>
                </a:solidFill>
                <a:latin typeface="+mj-lt"/>
                <a:ea typeface="Calibri" panose="020F0502020204030204" pitchFamily="34" charset="0"/>
              </a:rPr>
              <a:t>natural parallel to the 4-pillar scientific discovery paradigm</a:t>
            </a:r>
            <a:r>
              <a:rPr lang="en-US" sz="1900" dirty="0">
                <a:solidFill>
                  <a:srgbClr val="33CC33"/>
                </a:solidFill>
                <a:latin typeface="+mj-lt"/>
                <a:ea typeface="Calibri" panose="020F0502020204030204" pitchFamily="34" charset="0"/>
              </a:rPr>
              <a:t> (experimental, theoretical, computational, and data sciences) </a:t>
            </a:r>
            <a:r>
              <a:rPr lang="en-US" sz="1900" dirty="0" smtClean="0">
                <a:solidFill>
                  <a:srgbClr val="33CC33"/>
                </a:solidFill>
                <a:latin typeface="+mj-lt"/>
                <a:ea typeface="Calibri" panose="020F0502020204030204" pitchFamily="34" charset="0"/>
              </a:rPr>
              <a:t>can be developed for higher </a:t>
            </a:r>
            <a:r>
              <a:rPr lang="en-US" sz="1900" dirty="0" err="1" smtClean="0">
                <a:solidFill>
                  <a:srgbClr val="33CC33"/>
                </a:solidFill>
                <a:latin typeface="+mj-lt"/>
                <a:ea typeface="Calibri" panose="020F0502020204030204" pitchFamily="34" charset="0"/>
              </a:rPr>
              <a:t>ed</a:t>
            </a:r>
            <a:r>
              <a:rPr lang="en-US" sz="1900" smtClean="0">
                <a:solidFill>
                  <a:srgbClr val="33CC33"/>
                </a:solidFill>
                <a:latin typeface="+mj-lt"/>
                <a:ea typeface="Calibri" panose="020F0502020204030204" pitchFamily="34" charset="0"/>
              </a:rPr>
              <a:t> learning</a:t>
            </a:r>
            <a:endParaRPr lang="en-US" sz="1900" dirty="0">
              <a:solidFill>
                <a:srgbClr val="33CC33"/>
              </a:solidFill>
              <a:latin typeface="+mj-lt"/>
              <a:ea typeface="Calibri" panose="020F0502020204030204" pitchFamily="34" charset="0"/>
            </a:endParaRPr>
          </a:p>
          <a:p>
            <a:pPr marL="0" marR="0">
              <a:spcBef>
                <a:spcPts val="0"/>
              </a:spcBef>
              <a:spcAft>
                <a:spcPts val="0"/>
              </a:spcAft>
            </a:pPr>
            <a:r>
              <a:rPr lang="en-US" sz="1900" dirty="0">
                <a:solidFill>
                  <a:srgbClr val="33CC33"/>
                </a:solidFill>
                <a:latin typeface="+mj-lt"/>
                <a:ea typeface="Calibri" panose="020F0502020204030204" pitchFamily="34" charset="0"/>
              </a:rPr>
              <a:t> </a:t>
            </a:r>
          </a:p>
          <a:p>
            <a:pPr marL="0" marR="0">
              <a:spcBef>
                <a:spcPts val="0"/>
              </a:spcBef>
              <a:spcAft>
                <a:spcPts val="0"/>
              </a:spcAft>
            </a:pPr>
            <a:r>
              <a:rPr lang="en-US" sz="1900" dirty="0">
                <a:solidFill>
                  <a:srgbClr val="33CC33"/>
                </a:solidFill>
                <a:latin typeface="+mj-lt"/>
                <a:ea typeface="Calibri" panose="020F0502020204030204" pitchFamily="34" charset="0"/>
              </a:rPr>
              <a:t>The new </a:t>
            </a:r>
            <a:r>
              <a:rPr lang="en-US" sz="1900" b="1" dirty="0">
                <a:solidFill>
                  <a:srgbClr val="33CC33"/>
                </a:solidFill>
                <a:latin typeface="+mj-lt"/>
                <a:ea typeface="Calibri" panose="020F0502020204030204" pitchFamily="34" charset="0"/>
              </a:rPr>
              <a:t>paradigm shift in science and technology education and training</a:t>
            </a:r>
            <a:r>
              <a:rPr lang="en-US" sz="1900" dirty="0">
                <a:solidFill>
                  <a:srgbClr val="33CC33"/>
                </a:solidFill>
                <a:latin typeface="+mj-lt"/>
                <a:ea typeface="Calibri" panose="020F0502020204030204" pitchFamily="34" charset="0"/>
              </a:rPr>
              <a:t> involves 4 complementary abilities and skills necessary to handle, understand and interpret complex phenomena using Big Data observations:</a:t>
            </a:r>
          </a:p>
          <a:p>
            <a:pPr marL="0" marR="0">
              <a:spcBef>
                <a:spcPts val="0"/>
              </a:spcBef>
              <a:spcAft>
                <a:spcPts val="0"/>
              </a:spcAft>
            </a:pPr>
            <a:r>
              <a:rPr lang="en-US" sz="1900" dirty="0">
                <a:solidFill>
                  <a:srgbClr val="33CC33"/>
                </a:solidFill>
                <a:latin typeface="+mj-lt"/>
                <a:ea typeface="Calibri" panose="020F0502020204030204" pitchFamily="34" charset="0"/>
              </a:rPr>
              <a:t> </a:t>
            </a:r>
          </a:p>
          <a:p>
            <a:pPr marL="285750" marR="0" indent="-285750">
              <a:spcBef>
                <a:spcPts val="600"/>
              </a:spcBef>
              <a:buFont typeface="Courier New" panose="02070309020205020404" pitchFamily="49" charset="0"/>
              <a:buChar char="o"/>
            </a:pPr>
            <a:r>
              <a:rPr lang="en-US" sz="1900" b="1" u="sng" dirty="0" smtClean="0">
                <a:solidFill>
                  <a:srgbClr val="33CC33"/>
                </a:solidFill>
                <a:latin typeface="+mj-lt"/>
                <a:ea typeface="Calibri" panose="020F0502020204030204" pitchFamily="34" charset="0"/>
              </a:rPr>
              <a:t>Literacy</a:t>
            </a:r>
            <a:r>
              <a:rPr lang="en-US" sz="1900" dirty="0">
                <a:solidFill>
                  <a:srgbClr val="33CC33"/>
                </a:solidFill>
                <a:latin typeface="+mj-lt"/>
                <a:ea typeface="Calibri" panose="020F0502020204030204" pitchFamily="34" charset="0"/>
              </a:rPr>
              <a:t>, which provides the deep domain-specific knowledge (e.g., math, </a:t>
            </a:r>
            <a:r>
              <a:rPr lang="en-US" sz="1900" dirty="0" err="1">
                <a:solidFill>
                  <a:srgbClr val="33CC33"/>
                </a:solidFill>
                <a:latin typeface="+mj-lt"/>
                <a:ea typeface="Calibri" panose="020F0502020204030204" pitchFamily="34" charset="0"/>
              </a:rPr>
              <a:t>phy</a:t>
            </a:r>
            <a:r>
              <a:rPr lang="en-US" sz="1900" dirty="0">
                <a:solidFill>
                  <a:srgbClr val="33CC33"/>
                </a:solidFill>
                <a:latin typeface="+mj-lt"/>
                <a:ea typeface="Calibri" panose="020F0502020204030204" pitchFamily="34" charset="0"/>
              </a:rPr>
              <a:t>, bio, </a:t>
            </a:r>
            <a:r>
              <a:rPr lang="en-US" sz="1900" dirty="0" err="1">
                <a:solidFill>
                  <a:srgbClr val="33CC33"/>
                </a:solidFill>
                <a:latin typeface="+mj-lt"/>
                <a:ea typeface="Calibri" panose="020F0502020204030204" pitchFamily="34" charset="0"/>
              </a:rPr>
              <a:t>eng</a:t>
            </a:r>
            <a:r>
              <a:rPr lang="en-US" sz="1900" dirty="0">
                <a:solidFill>
                  <a:srgbClr val="33CC33"/>
                </a:solidFill>
                <a:latin typeface="+mj-lt"/>
                <a:ea typeface="Calibri" panose="020F0502020204030204" pitchFamily="34" charset="0"/>
              </a:rPr>
              <a:t>, stats, enviro, social, etc</a:t>
            </a:r>
            <a:r>
              <a:rPr lang="en-US" sz="1900" dirty="0" smtClean="0">
                <a:solidFill>
                  <a:srgbClr val="33CC33"/>
                </a:solidFill>
                <a:latin typeface="+mj-lt"/>
                <a:ea typeface="Calibri" panose="020F0502020204030204" pitchFamily="34" charset="0"/>
              </a:rPr>
              <a:t>.), </a:t>
            </a:r>
            <a:endParaRPr lang="en-US" sz="1900" dirty="0">
              <a:solidFill>
                <a:srgbClr val="33CC33"/>
              </a:solidFill>
              <a:latin typeface="+mj-lt"/>
              <a:ea typeface="Calibri" panose="020F0502020204030204" pitchFamily="34" charset="0"/>
            </a:endParaRPr>
          </a:p>
          <a:p>
            <a:pPr marL="285750" marR="0" indent="-285750">
              <a:spcBef>
                <a:spcPts val="600"/>
              </a:spcBef>
              <a:buFont typeface="Courier New" panose="02070309020205020404" pitchFamily="49" charset="0"/>
              <a:buChar char="o"/>
            </a:pPr>
            <a:r>
              <a:rPr lang="en-US" sz="1900" b="1" u="sng" dirty="0" smtClean="0">
                <a:solidFill>
                  <a:srgbClr val="33CC33"/>
                </a:solidFill>
                <a:latin typeface="+mj-lt"/>
                <a:ea typeface="Calibri" panose="020F0502020204030204" pitchFamily="34" charset="0"/>
              </a:rPr>
              <a:t>Numeracy</a:t>
            </a:r>
            <a:r>
              <a:rPr lang="en-US" sz="1900" dirty="0">
                <a:solidFill>
                  <a:srgbClr val="33CC33"/>
                </a:solidFill>
                <a:latin typeface="+mj-lt"/>
                <a:ea typeface="Calibri" panose="020F0502020204030204" pitchFamily="34" charset="0"/>
              </a:rPr>
              <a:t>, which develops the skills to process hard information, manipulate numbers, and understand analytical models,</a:t>
            </a:r>
          </a:p>
          <a:p>
            <a:pPr marL="285750" marR="0" indent="-285750">
              <a:spcBef>
                <a:spcPts val="600"/>
              </a:spcBef>
              <a:buFont typeface="Courier New" panose="02070309020205020404" pitchFamily="49" charset="0"/>
              <a:buChar char="o"/>
            </a:pPr>
            <a:r>
              <a:rPr lang="en-US" sz="1900" b="1" u="sng" dirty="0" err="1" smtClean="0">
                <a:solidFill>
                  <a:srgbClr val="33CC33"/>
                </a:solidFill>
                <a:latin typeface="+mj-lt"/>
                <a:ea typeface="Calibri" panose="020F0502020204030204" pitchFamily="34" charset="0"/>
              </a:rPr>
              <a:t>Algorithmacy</a:t>
            </a:r>
            <a:r>
              <a:rPr lang="en-US" sz="1900" dirty="0">
                <a:solidFill>
                  <a:srgbClr val="33CC33"/>
                </a:solidFill>
                <a:latin typeface="+mj-lt"/>
                <a:ea typeface="Calibri" panose="020F0502020204030204" pitchFamily="34" charset="0"/>
              </a:rPr>
              <a:t>, which provides the foundation for developing, optimizing and evaluating protocols, pseudo code, and (jointly with numeracy) facilitates programming, and </a:t>
            </a:r>
          </a:p>
          <a:p>
            <a:pPr marL="285750" marR="0" indent="-285750">
              <a:spcBef>
                <a:spcPts val="600"/>
              </a:spcBef>
              <a:buFont typeface="Courier New" panose="02070309020205020404" pitchFamily="49" charset="0"/>
              <a:buChar char="o"/>
            </a:pPr>
            <a:r>
              <a:rPr lang="en-US" sz="1900" b="1" u="sng" dirty="0" err="1" smtClean="0">
                <a:solidFill>
                  <a:srgbClr val="33CC33"/>
                </a:solidFill>
                <a:latin typeface="+mj-lt"/>
                <a:ea typeface="Calibri" panose="020F0502020204030204" pitchFamily="34" charset="0"/>
              </a:rPr>
              <a:t>Datacy</a:t>
            </a:r>
            <a:r>
              <a:rPr lang="en-US" sz="1900" dirty="0" smtClean="0">
                <a:solidFill>
                  <a:srgbClr val="33CC33"/>
                </a:solidFill>
                <a:latin typeface="+mj-lt"/>
                <a:ea typeface="Calibri" panose="020F0502020204030204" pitchFamily="34" charset="0"/>
              </a:rPr>
              <a:t>, </a:t>
            </a:r>
            <a:r>
              <a:rPr lang="en-US" sz="1900" dirty="0">
                <a:solidFill>
                  <a:srgbClr val="33CC33"/>
                </a:solidFill>
                <a:latin typeface="+mj-lt"/>
                <a:ea typeface="Calibri" panose="020F0502020204030204" pitchFamily="34" charset="0"/>
              </a:rPr>
              <a:t>which is the new skillset required to understand natural </a:t>
            </a:r>
            <a:r>
              <a:rPr lang="en-US" sz="1900" dirty="0" smtClean="0">
                <a:solidFill>
                  <a:srgbClr val="33CC33"/>
                </a:solidFill>
                <a:latin typeface="+mj-lt"/>
                <a:ea typeface="Calibri" panose="020F0502020204030204" pitchFamily="34" charset="0"/>
              </a:rPr>
              <a:t>processes, </a:t>
            </a:r>
            <a:r>
              <a:rPr lang="en-US" sz="1900" dirty="0">
                <a:solidFill>
                  <a:srgbClr val="33CC33"/>
                </a:solidFill>
                <a:latin typeface="+mj-lt"/>
                <a:ea typeface="Calibri" panose="020F0502020204030204" pitchFamily="34" charset="0"/>
              </a:rPr>
              <a:t>via </a:t>
            </a:r>
            <a:r>
              <a:rPr lang="en-US" sz="1900" dirty="0" smtClean="0">
                <a:solidFill>
                  <a:srgbClr val="33CC33"/>
                </a:solidFill>
                <a:latin typeface="+mj-lt"/>
                <a:ea typeface="Calibri" panose="020F0502020204030204" pitchFamily="34" charset="0"/>
              </a:rPr>
              <a:t>Big Data </a:t>
            </a:r>
            <a:r>
              <a:rPr lang="en-US" sz="1900" dirty="0">
                <a:solidFill>
                  <a:srgbClr val="33CC33"/>
                </a:solidFill>
                <a:latin typeface="+mj-lt"/>
                <a:ea typeface="Calibri" panose="020F0502020204030204" pitchFamily="34" charset="0"/>
              </a:rPr>
              <a:t>proxies, manipulate, extract and synthesize information, develop and evaluate predictive and decision support models. </a:t>
            </a:r>
            <a:endParaRPr lang="en-US" sz="1900" dirty="0">
              <a:solidFill>
                <a:srgbClr val="33CC33"/>
              </a:solidFill>
              <a:effectLst/>
              <a:latin typeface="+mj-lt"/>
              <a:ea typeface="Calibri" panose="020F0502020204030204" pitchFamily="34" charset="0"/>
            </a:endParaRPr>
          </a:p>
        </p:txBody>
      </p:sp>
    </p:spTree>
    <p:extLst>
      <p:ext uri="{BB962C8B-B14F-4D97-AF65-F5344CB8AC3E}">
        <p14:creationId xmlns:p14="http://schemas.microsoft.com/office/powerpoint/2010/main" val="2475399182"/>
      </p:ext>
    </p:extLst>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bwMode="auto">
          <a:xfrm>
            <a:off x="76201" y="221485"/>
            <a:ext cx="9013364" cy="60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indent="0" eaLnBrk="0" fontAlgn="t" hangingPunct="0">
              <a:spcBef>
                <a:spcPct val="20000"/>
              </a:spcBef>
              <a:buNone/>
              <a:defRPr sz="2500">
                <a:solidFill>
                  <a:srgbClr val="FFFFCC"/>
                </a:solidFill>
                <a:effectLst>
                  <a:outerShdw blurRad="38100" dist="38100" dir="2700000" algn="tl">
                    <a:srgbClr val="000000">
                      <a:alpha val="43137"/>
                    </a:srgbClr>
                  </a:outerShdw>
                </a:effectLst>
                <a:latin typeface="Palatino Linotype" pitchFamily="18" charset="0"/>
                <a:cs typeface="Arial" pitchFamily="34" charset="0"/>
              </a:defRPr>
            </a:lvl1pPr>
            <a:lvl2pPr indent="0" algn="ctr" eaLnBrk="0" hangingPunct="0">
              <a:spcBef>
                <a:spcPct val="20000"/>
              </a:spcBef>
              <a:buNone/>
              <a:defRPr sz="2800">
                <a:latin typeface="+mn-lt"/>
              </a:defRPr>
            </a:lvl2pPr>
            <a:lvl3pPr indent="0" algn="ctr" eaLnBrk="0" hangingPunct="0">
              <a:spcBef>
                <a:spcPct val="20000"/>
              </a:spcBef>
              <a:buNone/>
              <a:defRPr sz="2400">
                <a:latin typeface="+mn-lt"/>
              </a:defRPr>
            </a:lvl3pPr>
            <a:lvl4pPr indent="0" algn="ctr" eaLnBrk="0" hangingPunct="0">
              <a:spcBef>
                <a:spcPct val="20000"/>
              </a:spcBef>
              <a:buNone/>
              <a:defRPr sz="2000">
                <a:latin typeface="+mn-lt"/>
              </a:defRPr>
            </a:lvl4pPr>
            <a:lvl5pPr indent="0" algn="ctr" eaLnBrk="0" hangingPunct="0">
              <a:spcBef>
                <a:spcPct val="20000"/>
              </a:spcBef>
              <a:buNone/>
              <a:defRPr sz="2000">
                <a:latin typeface="+mn-lt"/>
              </a:defRPr>
            </a:lvl5pPr>
            <a:lvl6pPr indent="0" algn="ctr" fontAlgn="base">
              <a:spcBef>
                <a:spcPct val="20000"/>
              </a:spcBef>
              <a:spcAft>
                <a:spcPct val="0"/>
              </a:spcAft>
              <a:buNone/>
              <a:defRPr sz="2000">
                <a:latin typeface="+mn-lt"/>
              </a:defRPr>
            </a:lvl6pPr>
            <a:lvl7pPr indent="0" algn="ctr" fontAlgn="base">
              <a:spcBef>
                <a:spcPct val="20000"/>
              </a:spcBef>
              <a:spcAft>
                <a:spcPct val="0"/>
              </a:spcAft>
              <a:buNone/>
              <a:defRPr sz="2000">
                <a:latin typeface="+mn-lt"/>
              </a:defRPr>
            </a:lvl7pPr>
            <a:lvl8pPr indent="0" algn="ctr" fontAlgn="base">
              <a:spcBef>
                <a:spcPct val="20000"/>
              </a:spcBef>
              <a:spcAft>
                <a:spcPct val="0"/>
              </a:spcAft>
              <a:buNone/>
              <a:defRPr sz="2000">
                <a:latin typeface="+mn-lt"/>
              </a:defRPr>
            </a:lvl8pPr>
            <a:lvl9pPr indent="0" algn="ctr" fontAlgn="base">
              <a:spcBef>
                <a:spcPct val="20000"/>
              </a:spcBef>
              <a:spcAft>
                <a:spcPct val="0"/>
              </a:spcAft>
              <a:buNone/>
              <a:defRPr sz="2000">
                <a:latin typeface="+mn-lt"/>
              </a:defRPr>
            </a:lvl9pPr>
          </a:lstStyle>
          <a:p>
            <a:pPr algn="ctr"/>
            <a:r>
              <a:rPr lang="en-US" sz="2600" dirty="0" smtClean="0"/>
              <a:t>Acknowledgments </a:t>
            </a:r>
            <a:endParaRPr lang="en-US" sz="2600" dirty="0"/>
          </a:p>
        </p:txBody>
      </p:sp>
      <p:sp>
        <p:nvSpPr>
          <p:cNvPr id="15" name="Content Placeholder 1"/>
          <p:cNvSpPr txBox="1">
            <a:spLocks/>
          </p:cNvSpPr>
          <p:nvPr/>
        </p:nvSpPr>
        <p:spPr bwMode="auto">
          <a:xfrm>
            <a:off x="258400" y="901731"/>
            <a:ext cx="8648963" cy="339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algn="l"/>
            <a:r>
              <a:rPr lang="en-US" sz="2200" b="1" kern="0" dirty="0" smtClean="0">
                <a:solidFill>
                  <a:srgbClr val="33CC33"/>
                </a:solidFill>
              </a:rPr>
              <a:t>Funding</a:t>
            </a:r>
            <a:endParaRPr lang="en-US" sz="2200" kern="0" dirty="0">
              <a:solidFill>
                <a:schemeClr val="bg1"/>
              </a:solidFill>
            </a:endParaRPr>
          </a:p>
          <a:p>
            <a:pPr lvl="1" algn="l"/>
            <a:r>
              <a:rPr lang="en-US" sz="2000" kern="0" dirty="0" smtClean="0">
                <a:solidFill>
                  <a:schemeClr val="bg1"/>
                </a:solidFill>
              </a:rPr>
              <a:t>NIH: P20 </a:t>
            </a:r>
            <a:r>
              <a:rPr lang="en-US" sz="2000" kern="0" dirty="0">
                <a:solidFill>
                  <a:schemeClr val="bg1"/>
                </a:solidFill>
              </a:rPr>
              <a:t>NR015331, U54 EB020406, P50 NS091856, P30 </a:t>
            </a:r>
            <a:r>
              <a:rPr lang="en-US" sz="2000" kern="0" dirty="0" smtClean="0">
                <a:solidFill>
                  <a:schemeClr val="bg1"/>
                </a:solidFill>
              </a:rPr>
              <a:t>DK089503</a:t>
            </a:r>
            <a:endParaRPr lang="en-US" sz="2000" kern="0" dirty="0">
              <a:solidFill>
                <a:schemeClr val="bg1"/>
              </a:solidFill>
            </a:endParaRPr>
          </a:p>
          <a:p>
            <a:pPr lvl="1" algn="l"/>
            <a:r>
              <a:rPr lang="en-US" sz="2000" kern="0" dirty="0">
                <a:solidFill>
                  <a:schemeClr val="bg1"/>
                </a:solidFill>
              </a:rPr>
              <a:t>NSF: </a:t>
            </a:r>
            <a:r>
              <a:rPr lang="en-US" sz="2000" kern="0" dirty="0" smtClean="0">
                <a:solidFill>
                  <a:schemeClr val="bg1"/>
                </a:solidFill>
              </a:rPr>
              <a:t>DUE </a:t>
            </a:r>
            <a:r>
              <a:rPr lang="en-US" sz="2000" kern="0" dirty="0">
                <a:solidFill>
                  <a:schemeClr val="bg1"/>
                </a:solidFill>
              </a:rPr>
              <a:t>1416953, </a:t>
            </a:r>
            <a:r>
              <a:rPr lang="en-US" sz="2000" kern="0" dirty="0" smtClean="0">
                <a:solidFill>
                  <a:schemeClr val="bg1"/>
                </a:solidFill>
              </a:rPr>
              <a:t>0716055, 1023115</a:t>
            </a:r>
            <a:endParaRPr lang="en-US" sz="2000" kern="0" dirty="0">
              <a:solidFill>
                <a:schemeClr val="bg1"/>
              </a:solidFill>
            </a:endParaRPr>
          </a:p>
          <a:p>
            <a:pPr algn="l"/>
            <a:r>
              <a:rPr lang="en-US" sz="2200" b="1" kern="0" dirty="0" smtClean="0">
                <a:solidFill>
                  <a:srgbClr val="33CC33"/>
                </a:solidFill>
              </a:rPr>
              <a:t>Collaborators </a:t>
            </a:r>
          </a:p>
          <a:p>
            <a:pPr marL="461963" lvl="1" indent="-285750" algn="l">
              <a:buFont typeface="Arial" panose="020B0604020202020204" pitchFamily="34" charset="0"/>
              <a:buChar char="•"/>
            </a:pPr>
            <a:r>
              <a:rPr lang="en-US" sz="1400" b="1" kern="0" dirty="0" smtClean="0">
                <a:solidFill>
                  <a:schemeClr val="bg1"/>
                </a:solidFill>
              </a:rPr>
              <a:t>SOCR</a:t>
            </a:r>
            <a:r>
              <a:rPr lang="en-US" sz="1400" kern="0" dirty="0" smtClean="0">
                <a:solidFill>
                  <a:schemeClr val="bg1"/>
                </a:solidFill>
              </a:rPr>
              <a:t>: </a:t>
            </a:r>
            <a:r>
              <a:rPr lang="en-US" sz="1400" kern="0" dirty="0" err="1" smtClean="0">
                <a:solidFill>
                  <a:schemeClr val="bg1"/>
                </a:solidFill>
              </a:rPr>
              <a:t>Alexandr</a:t>
            </a:r>
            <a:r>
              <a:rPr lang="en-US" sz="1400" kern="0" dirty="0" smtClean="0">
                <a:solidFill>
                  <a:schemeClr val="bg1"/>
                </a:solidFill>
              </a:rPr>
              <a:t> </a:t>
            </a:r>
            <a:r>
              <a:rPr lang="en-US" sz="1400" kern="0" dirty="0">
                <a:solidFill>
                  <a:schemeClr val="bg1"/>
                </a:solidFill>
              </a:rPr>
              <a:t>Kalinin, </a:t>
            </a:r>
            <a:r>
              <a:rPr lang="en-US" sz="1400" kern="0" dirty="0" err="1">
                <a:solidFill>
                  <a:schemeClr val="bg1"/>
                </a:solidFill>
              </a:rPr>
              <a:t>Selvam</a:t>
            </a:r>
            <a:r>
              <a:rPr lang="en-US" sz="1400" kern="0" dirty="0">
                <a:solidFill>
                  <a:schemeClr val="bg1"/>
                </a:solidFill>
              </a:rPr>
              <a:t> </a:t>
            </a:r>
            <a:r>
              <a:rPr lang="en-US" sz="1400" kern="0" dirty="0" err="1">
                <a:solidFill>
                  <a:schemeClr val="bg1"/>
                </a:solidFill>
              </a:rPr>
              <a:t>Palanimalai</a:t>
            </a:r>
            <a:r>
              <a:rPr lang="en-US" sz="1400" kern="0" dirty="0">
                <a:solidFill>
                  <a:schemeClr val="bg1"/>
                </a:solidFill>
              </a:rPr>
              <a:t>, Syed Husain, </a:t>
            </a:r>
            <a:r>
              <a:rPr lang="en-US" sz="1400" kern="0" dirty="0" err="1">
                <a:solidFill>
                  <a:schemeClr val="bg1"/>
                </a:solidFill>
              </a:rPr>
              <a:t>Ashwini</a:t>
            </a:r>
            <a:r>
              <a:rPr lang="en-US" sz="1400" kern="0" dirty="0">
                <a:solidFill>
                  <a:schemeClr val="bg1"/>
                </a:solidFill>
              </a:rPr>
              <a:t> </a:t>
            </a:r>
            <a:r>
              <a:rPr lang="en-US" sz="1400" kern="0" dirty="0" err="1">
                <a:solidFill>
                  <a:schemeClr val="bg1"/>
                </a:solidFill>
              </a:rPr>
              <a:t>Khare</a:t>
            </a:r>
            <a:r>
              <a:rPr lang="en-US" sz="1400" kern="0" dirty="0">
                <a:solidFill>
                  <a:schemeClr val="bg1"/>
                </a:solidFill>
              </a:rPr>
              <a:t>, Rami </a:t>
            </a:r>
            <a:r>
              <a:rPr lang="en-US" sz="1400" kern="0" dirty="0" err="1">
                <a:solidFill>
                  <a:schemeClr val="bg1"/>
                </a:solidFill>
              </a:rPr>
              <a:t>Elkest</a:t>
            </a:r>
            <a:r>
              <a:rPr lang="en-US" sz="1400" kern="0" dirty="0">
                <a:solidFill>
                  <a:schemeClr val="bg1"/>
                </a:solidFill>
              </a:rPr>
              <a:t>, Abhishek Chowdhury, Patrick Tan, Gary Chan, Andy </a:t>
            </a:r>
            <a:r>
              <a:rPr lang="en-US" sz="1400" kern="0" dirty="0" err="1">
                <a:solidFill>
                  <a:schemeClr val="bg1"/>
                </a:solidFill>
              </a:rPr>
              <a:t>Foglia</a:t>
            </a:r>
            <a:r>
              <a:rPr lang="en-US" sz="1400" kern="0" dirty="0">
                <a:solidFill>
                  <a:schemeClr val="bg1"/>
                </a:solidFill>
              </a:rPr>
              <a:t>, </a:t>
            </a:r>
            <a:r>
              <a:rPr lang="en-US" sz="1400" kern="0" dirty="0" err="1">
                <a:solidFill>
                  <a:schemeClr val="bg1"/>
                </a:solidFill>
              </a:rPr>
              <a:t>Pratyush</a:t>
            </a:r>
            <a:r>
              <a:rPr lang="en-US" sz="1400" kern="0" dirty="0">
                <a:solidFill>
                  <a:schemeClr val="bg1"/>
                </a:solidFill>
              </a:rPr>
              <a:t> </a:t>
            </a:r>
            <a:r>
              <a:rPr lang="en-US" sz="1400" kern="0" dirty="0" err="1">
                <a:solidFill>
                  <a:schemeClr val="bg1"/>
                </a:solidFill>
              </a:rPr>
              <a:t>Pati</a:t>
            </a:r>
            <a:r>
              <a:rPr lang="en-US" sz="1400" kern="0" dirty="0">
                <a:solidFill>
                  <a:schemeClr val="bg1"/>
                </a:solidFill>
              </a:rPr>
              <a:t>, Brian Zhang, Juana Sanchez, Dennis Pearl, Kyle </a:t>
            </a:r>
            <a:r>
              <a:rPr lang="en-US" sz="1400" kern="0" dirty="0" err="1">
                <a:solidFill>
                  <a:schemeClr val="bg1"/>
                </a:solidFill>
              </a:rPr>
              <a:t>Siegrist</a:t>
            </a:r>
            <a:r>
              <a:rPr lang="en-US" sz="1400" kern="0" dirty="0">
                <a:solidFill>
                  <a:schemeClr val="bg1"/>
                </a:solidFill>
              </a:rPr>
              <a:t>, Nicolas </a:t>
            </a:r>
            <a:r>
              <a:rPr lang="en-US" sz="1400" kern="0" dirty="0" err="1">
                <a:solidFill>
                  <a:schemeClr val="bg1"/>
                </a:solidFill>
              </a:rPr>
              <a:t>Christou</a:t>
            </a:r>
            <a:r>
              <a:rPr lang="en-US" sz="1400" kern="0" dirty="0">
                <a:solidFill>
                  <a:schemeClr val="bg1"/>
                </a:solidFill>
              </a:rPr>
              <a:t>, Rob </a:t>
            </a:r>
            <a:r>
              <a:rPr lang="en-US" sz="1400" kern="0" dirty="0" smtClean="0">
                <a:solidFill>
                  <a:schemeClr val="bg1"/>
                </a:solidFill>
              </a:rPr>
              <a:t>Gould</a:t>
            </a:r>
          </a:p>
          <a:p>
            <a:pPr marL="461963" lvl="1" indent="-285750" algn="l">
              <a:buFont typeface="Arial" panose="020B0604020202020204" pitchFamily="34" charset="0"/>
              <a:buChar char="•"/>
            </a:pPr>
            <a:r>
              <a:rPr lang="en-US" sz="1400" b="1" kern="0" dirty="0" err="1" smtClean="0">
                <a:solidFill>
                  <a:schemeClr val="bg1"/>
                </a:solidFill>
                <a:ea typeface="MS PGothic" pitchFamily="34" charset="-128"/>
              </a:rPr>
              <a:t>AtheyLab</a:t>
            </a:r>
            <a:r>
              <a:rPr lang="en-US" sz="1400" kern="0" dirty="0" smtClean="0">
                <a:solidFill>
                  <a:schemeClr val="bg1"/>
                </a:solidFill>
                <a:ea typeface="MS PGothic" pitchFamily="34" charset="-128"/>
              </a:rPr>
              <a:t>: Alex Ade, </a:t>
            </a:r>
            <a:r>
              <a:rPr lang="en-US" sz="1400" kern="0" dirty="0">
                <a:solidFill>
                  <a:schemeClr val="bg1"/>
                </a:solidFill>
                <a:ea typeface="MS PGothic" pitchFamily="34" charset="-128"/>
              </a:rPr>
              <a:t>Ari </a:t>
            </a:r>
            <a:r>
              <a:rPr lang="en-US" sz="1400" kern="0" dirty="0" smtClean="0">
                <a:solidFill>
                  <a:schemeClr val="bg1"/>
                </a:solidFill>
                <a:ea typeface="MS PGothic" pitchFamily="34" charset="-128"/>
              </a:rPr>
              <a:t>Allyn-</a:t>
            </a:r>
            <a:r>
              <a:rPr lang="en-US" sz="1400" kern="0" dirty="0" err="1" smtClean="0">
                <a:solidFill>
                  <a:schemeClr val="bg1"/>
                </a:solidFill>
                <a:ea typeface="MS PGothic" pitchFamily="34" charset="-128"/>
              </a:rPr>
              <a:t>Feuer</a:t>
            </a:r>
            <a:r>
              <a:rPr lang="en-US" sz="1400" kern="0" dirty="0" smtClean="0">
                <a:solidFill>
                  <a:schemeClr val="bg1"/>
                </a:solidFill>
                <a:ea typeface="MS PGothic" pitchFamily="34" charset="-128"/>
              </a:rPr>
              <a:t>,  </a:t>
            </a:r>
            <a:r>
              <a:rPr lang="en-US" sz="1400" kern="0" dirty="0">
                <a:solidFill>
                  <a:schemeClr val="bg1"/>
                </a:solidFill>
                <a:ea typeface="MS PGothic" pitchFamily="34" charset="-128"/>
              </a:rPr>
              <a:t>Gen </a:t>
            </a:r>
            <a:r>
              <a:rPr lang="en-US" sz="1400" kern="0" dirty="0" smtClean="0">
                <a:solidFill>
                  <a:schemeClr val="bg1"/>
                </a:solidFill>
                <a:ea typeface="MS PGothic" pitchFamily="34" charset="-128"/>
              </a:rPr>
              <a:t>Zheng, John Wiley, </a:t>
            </a:r>
            <a:r>
              <a:rPr lang="en-US" sz="1400" kern="0" dirty="0">
                <a:solidFill>
                  <a:schemeClr val="bg1"/>
                </a:solidFill>
                <a:ea typeface="MS PGothic" pitchFamily="34" charset="-128"/>
              </a:rPr>
              <a:t>David </a:t>
            </a:r>
            <a:r>
              <a:rPr lang="en-US" sz="1400" kern="0" dirty="0" smtClean="0">
                <a:solidFill>
                  <a:schemeClr val="bg1"/>
                </a:solidFill>
                <a:ea typeface="MS PGothic" pitchFamily="34" charset="-128"/>
              </a:rPr>
              <a:t>Dilworth, </a:t>
            </a:r>
            <a:r>
              <a:rPr lang="en-US" sz="1400" kern="0" dirty="0">
                <a:solidFill>
                  <a:schemeClr val="bg1"/>
                </a:solidFill>
                <a:ea typeface="MS PGothic" pitchFamily="34" charset="-128"/>
              </a:rPr>
              <a:t>Walter </a:t>
            </a:r>
            <a:r>
              <a:rPr lang="en-US" sz="1400" kern="0" dirty="0" err="1" smtClean="0">
                <a:solidFill>
                  <a:schemeClr val="bg1"/>
                </a:solidFill>
                <a:ea typeface="MS PGothic" pitchFamily="34" charset="-128"/>
              </a:rPr>
              <a:t>Meixner</a:t>
            </a:r>
            <a:r>
              <a:rPr lang="en-US" sz="1400" kern="0" dirty="0" smtClean="0">
                <a:solidFill>
                  <a:schemeClr val="bg1"/>
                </a:solidFill>
                <a:ea typeface="MS PGothic" pitchFamily="34" charset="-128"/>
              </a:rPr>
              <a:t>, </a:t>
            </a:r>
            <a:r>
              <a:rPr lang="en-US" sz="1400" kern="0" dirty="0">
                <a:solidFill>
                  <a:schemeClr val="bg1"/>
                </a:solidFill>
                <a:ea typeface="MS PGothic" pitchFamily="34" charset="-128"/>
              </a:rPr>
              <a:t>Jeffrey R. de </a:t>
            </a:r>
            <a:r>
              <a:rPr lang="en-US" sz="1400" kern="0" dirty="0" smtClean="0">
                <a:solidFill>
                  <a:schemeClr val="bg1"/>
                </a:solidFill>
                <a:ea typeface="MS PGothic" pitchFamily="34" charset="-128"/>
              </a:rPr>
              <a:t>Wet, </a:t>
            </a:r>
            <a:r>
              <a:rPr lang="en-US" sz="1400" kern="0" dirty="0">
                <a:solidFill>
                  <a:schemeClr val="bg1"/>
                </a:solidFill>
                <a:ea typeface="MS PGothic" pitchFamily="34" charset="-128"/>
              </a:rPr>
              <a:t>Kevin </a:t>
            </a:r>
            <a:r>
              <a:rPr lang="en-US" sz="1400" kern="0" dirty="0" smtClean="0">
                <a:solidFill>
                  <a:schemeClr val="bg1"/>
                </a:solidFill>
                <a:ea typeface="MS PGothic" pitchFamily="34" charset="-128"/>
              </a:rPr>
              <a:t>Smith, Amy Creekmore, </a:t>
            </a:r>
            <a:r>
              <a:rPr lang="en-US" sz="1400" kern="0" dirty="0" err="1">
                <a:solidFill>
                  <a:schemeClr val="bg1"/>
                </a:solidFill>
                <a:ea typeface="MS PGothic" pitchFamily="34" charset="-128"/>
              </a:rPr>
              <a:t>Indika</a:t>
            </a:r>
            <a:r>
              <a:rPr lang="en-US" sz="1400" kern="0" dirty="0">
                <a:solidFill>
                  <a:schemeClr val="bg1"/>
                </a:solidFill>
                <a:ea typeface="MS PGothic" pitchFamily="34" charset="-128"/>
              </a:rPr>
              <a:t> </a:t>
            </a:r>
            <a:r>
              <a:rPr lang="en-US" sz="1400" kern="0" dirty="0" err="1" smtClean="0">
                <a:solidFill>
                  <a:schemeClr val="bg1"/>
                </a:solidFill>
                <a:ea typeface="MS PGothic" pitchFamily="34" charset="-128"/>
              </a:rPr>
              <a:t>Rajapakse</a:t>
            </a:r>
            <a:r>
              <a:rPr lang="en-US" sz="1400" kern="0" dirty="0" smtClean="0">
                <a:solidFill>
                  <a:schemeClr val="bg1"/>
                </a:solidFill>
                <a:ea typeface="MS PGothic" pitchFamily="34" charset="-128"/>
              </a:rPr>
              <a:t>, </a:t>
            </a:r>
            <a:r>
              <a:rPr lang="en-US" sz="1400" kern="0" dirty="0">
                <a:solidFill>
                  <a:schemeClr val="bg1"/>
                </a:solidFill>
                <a:ea typeface="MS PGothic" pitchFamily="34" charset="-128"/>
              </a:rPr>
              <a:t>Gerry </a:t>
            </a:r>
            <a:r>
              <a:rPr lang="en-US" sz="1400" kern="0" dirty="0" smtClean="0">
                <a:solidFill>
                  <a:schemeClr val="bg1"/>
                </a:solidFill>
                <a:ea typeface="MS PGothic" pitchFamily="34" charset="-128"/>
              </a:rPr>
              <a:t>Higgins, </a:t>
            </a:r>
            <a:r>
              <a:rPr lang="en-US" sz="1400" kern="0" dirty="0">
                <a:solidFill>
                  <a:schemeClr val="bg1"/>
                </a:solidFill>
                <a:ea typeface="MS PGothic" pitchFamily="34" charset="-128"/>
              </a:rPr>
              <a:t>Robert W. </a:t>
            </a:r>
            <a:r>
              <a:rPr lang="en-US" sz="1400" kern="0" dirty="0" err="1" smtClean="0">
                <a:solidFill>
                  <a:schemeClr val="bg1"/>
                </a:solidFill>
                <a:ea typeface="MS PGothic" pitchFamily="34" charset="-128"/>
              </a:rPr>
              <a:t>Veltri</a:t>
            </a:r>
            <a:r>
              <a:rPr lang="en-US" sz="1400" kern="0" dirty="0" smtClean="0">
                <a:solidFill>
                  <a:schemeClr val="bg1"/>
                </a:solidFill>
                <a:ea typeface="MS PGothic" pitchFamily="34" charset="-128"/>
              </a:rPr>
              <a:t>,  Brian </a:t>
            </a:r>
            <a:r>
              <a:rPr lang="en-US" sz="1400" kern="0" dirty="0" err="1">
                <a:solidFill>
                  <a:schemeClr val="bg1"/>
                </a:solidFill>
                <a:ea typeface="MS PGothic" pitchFamily="34" charset="-128"/>
              </a:rPr>
              <a:t>Athey</a:t>
            </a:r>
            <a:r>
              <a:rPr lang="en-US" sz="1400" kern="0" dirty="0">
                <a:solidFill>
                  <a:schemeClr val="bg1"/>
                </a:solidFill>
                <a:ea typeface="MS PGothic" pitchFamily="34" charset="-128"/>
              </a:rPr>
              <a:t> </a:t>
            </a:r>
          </a:p>
          <a:p>
            <a:pPr marL="461963" lvl="1" indent="-285750" algn="l">
              <a:buFont typeface="Arial" panose="020B0604020202020204" pitchFamily="34" charset="0"/>
              <a:buChar char="•"/>
            </a:pPr>
            <a:r>
              <a:rPr lang="en-US" sz="1400" b="1" kern="0" dirty="0" smtClean="0">
                <a:solidFill>
                  <a:schemeClr val="bg1"/>
                </a:solidFill>
              </a:rPr>
              <a:t>LONI/INI</a:t>
            </a:r>
            <a:r>
              <a:rPr lang="en-US" sz="1400" kern="0" dirty="0" smtClean="0">
                <a:solidFill>
                  <a:schemeClr val="bg1"/>
                </a:solidFill>
              </a:rPr>
              <a:t>: Arthur </a:t>
            </a:r>
            <a:r>
              <a:rPr lang="en-US" sz="1400" kern="0" dirty="0">
                <a:solidFill>
                  <a:schemeClr val="bg1"/>
                </a:solidFill>
              </a:rPr>
              <a:t>Toga, Roger Woods, Jack Van Horn, </a:t>
            </a:r>
            <a:r>
              <a:rPr lang="en-US" sz="1400" kern="0" dirty="0" err="1">
                <a:solidFill>
                  <a:schemeClr val="bg1"/>
                </a:solidFill>
              </a:rPr>
              <a:t>Zhuowen</a:t>
            </a:r>
            <a:r>
              <a:rPr lang="en-US" sz="1400" kern="0" dirty="0">
                <a:solidFill>
                  <a:schemeClr val="bg1"/>
                </a:solidFill>
              </a:rPr>
              <a:t> </a:t>
            </a:r>
            <a:r>
              <a:rPr lang="en-US" sz="1400" kern="0" dirty="0" err="1">
                <a:solidFill>
                  <a:schemeClr val="bg1"/>
                </a:solidFill>
              </a:rPr>
              <a:t>Tu</a:t>
            </a:r>
            <a:r>
              <a:rPr lang="en-US" sz="1400" kern="0" dirty="0">
                <a:solidFill>
                  <a:schemeClr val="bg1"/>
                </a:solidFill>
              </a:rPr>
              <a:t>, </a:t>
            </a:r>
            <a:r>
              <a:rPr lang="en-US" sz="1400" kern="0" dirty="0" err="1">
                <a:solidFill>
                  <a:schemeClr val="bg1"/>
                </a:solidFill>
              </a:rPr>
              <a:t>Yonggang</a:t>
            </a:r>
            <a:r>
              <a:rPr lang="en-US" sz="1400" kern="0" dirty="0">
                <a:solidFill>
                  <a:schemeClr val="bg1"/>
                </a:solidFill>
              </a:rPr>
              <a:t> Shi, David Shattuck, Elizabeth Sowell, Katherine </a:t>
            </a:r>
            <a:r>
              <a:rPr lang="en-US" sz="1400" kern="0" dirty="0" err="1">
                <a:solidFill>
                  <a:schemeClr val="bg1"/>
                </a:solidFill>
              </a:rPr>
              <a:t>Narr</a:t>
            </a:r>
            <a:r>
              <a:rPr lang="en-US" sz="1400" kern="0" dirty="0">
                <a:solidFill>
                  <a:schemeClr val="bg1"/>
                </a:solidFill>
              </a:rPr>
              <a:t>, </a:t>
            </a:r>
            <a:r>
              <a:rPr lang="en-US" sz="1400" kern="0" dirty="0" err="1">
                <a:solidFill>
                  <a:schemeClr val="bg1"/>
                </a:solidFill>
              </a:rPr>
              <a:t>Anand</a:t>
            </a:r>
            <a:r>
              <a:rPr lang="en-US" sz="1400" kern="0" dirty="0">
                <a:solidFill>
                  <a:schemeClr val="bg1"/>
                </a:solidFill>
              </a:rPr>
              <a:t> Joshi, Shantanu Joshi, Paul Thompson, </a:t>
            </a:r>
            <a:r>
              <a:rPr lang="en-US" sz="1400" kern="0" dirty="0" err="1">
                <a:solidFill>
                  <a:schemeClr val="bg1"/>
                </a:solidFill>
              </a:rPr>
              <a:t>Luminita</a:t>
            </a:r>
            <a:r>
              <a:rPr lang="en-US" sz="1400" kern="0" dirty="0">
                <a:solidFill>
                  <a:schemeClr val="bg1"/>
                </a:solidFill>
              </a:rPr>
              <a:t> </a:t>
            </a:r>
            <a:r>
              <a:rPr lang="en-US" sz="1400" kern="0" dirty="0" err="1">
                <a:solidFill>
                  <a:schemeClr val="bg1"/>
                </a:solidFill>
              </a:rPr>
              <a:t>Vese</a:t>
            </a:r>
            <a:r>
              <a:rPr lang="en-US" sz="1400" kern="0" dirty="0">
                <a:solidFill>
                  <a:schemeClr val="bg1"/>
                </a:solidFill>
              </a:rPr>
              <a:t>, Stan </a:t>
            </a:r>
            <a:r>
              <a:rPr lang="en-US" sz="1400" kern="0" dirty="0" err="1">
                <a:solidFill>
                  <a:schemeClr val="bg1"/>
                </a:solidFill>
              </a:rPr>
              <a:t>Osher</a:t>
            </a:r>
            <a:r>
              <a:rPr lang="en-US" sz="1400" kern="0" dirty="0">
                <a:solidFill>
                  <a:schemeClr val="bg1"/>
                </a:solidFill>
              </a:rPr>
              <a:t>, Stefano </a:t>
            </a:r>
            <a:r>
              <a:rPr lang="en-US" sz="1400" kern="0" dirty="0" err="1">
                <a:solidFill>
                  <a:schemeClr val="bg1"/>
                </a:solidFill>
              </a:rPr>
              <a:t>Soatto</a:t>
            </a:r>
            <a:r>
              <a:rPr lang="en-US" sz="1400" kern="0" dirty="0">
                <a:solidFill>
                  <a:schemeClr val="bg1"/>
                </a:solidFill>
              </a:rPr>
              <a:t>, </a:t>
            </a:r>
            <a:r>
              <a:rPr lang="en-US" sz="1400" kern="0" dirty="0" err="1">
                <a:solidFill>
                  <a:schemeClr val="bg1"/>
                </a:solidFill>
              </a:rPr>
              <a:t>Seok</a:t>
            </a:r>
            <a:r>
              <a:rPr lang="en-US" sz="1400" kern="0" dirty="0">
                <a:solidFill>
                  <a:schemeClr val="bg1"/>
                </a:solidFill>
              </a:rPr>
              <a:t> Moon, </a:t>
            </a:r>
            <a:r>
              <a:rPr lang="en-US" sz="1400" kern="0" dirty="0" err="1">
                <a:solidFill>
                  <a:schemeClr val="bg1"/>
                </a:solidFill>
              </a:rPr>
              <a:t>Junning</a:t>
            </a:r>
            <a:r>
              <a:rPr lang="en-US" sz="1400" kern="0" dirty="0">
                <a:solidFill>
                  <a:schemeClr val="bg1"/>
                </a:solidFill>
              </a:rPr>
              <a:t> Li, </a:t>
            </a:r>
            <a:r>
              <a:rPr lang="en-US" sz="1400" kern="0" dirty="0" smtClean="0">
                <a:solidFill>
                  <a:schemeClr val="bg1"/>
                </a:solidFill>
              </a:rPr>
              <a:t>Young </a:t>
            </a:r>
            <a:r>
              <a:rPr lang="en-US" sz="1400" kern="0" dirty="0">
                <a:solidFill>
                  <a:schemeClr val="bg1"/>
                </a:solidFill>
              </a:rPr>
              <a:t>Sung, Fabio Macciardi, Federica </a:t>
            </a:r>
            <a:r>
              <a:rPr lang="en-US" sz="1400" kern="0" dirty="0" err="1">
                <a:solidFill>
                  <a:schemeClr val="bg1"/>
                </a:solidFill>
              </a:rPr>
              <a:t>Torri</a:t>
            </a:r>
            <a:r>
              <a:rPr lang="en-US" sz="1400" kern="0" dirty="0">
                <a:solidFill>
                  <a:schemeClr val="bg1"/>
                </a:solidFill>
              </a:rPr>
              <a:t>, Carl </a:t>
            </a:r>
            <a:r>
              <a:rPr lang="en-US" sz="1400" kern="0" dirty="0" err="1">
                <a:solidFill>
                  <a:schemeClr val="bg1"/>
                </a:solidFill>
              </a:rPr>
              <a:t>Kesselman</a:t>
            </a:r>
            <a:endParaRPr lang="en-US" sz="1400" kern="0" dirty="0">
              <a:solidFill>
                <a:schemeClr val="bg1"/>
              </a:solidFill>
            </a:endParaRPr>
          </a:p>
          <a:p>
            <a:pPr lvl="1" algn="l"/>
            <a:r>
              <a:rPr lang="en-US" sz="1400" kern="0" dirty="0">
                <a:solidFill>
                  <a:schemeClr val="bg1"/>
                </a:solidFill>
              </a:rPr>
              <a:t> </a:t>
            </a:r>
          </a:p>
        </p:txBody>
      </p:sp>
      <p:pic>
        <p:nvPicPr>
          <p:cNvPr id="1026" name="Picture 2" descr="4D Nucleome Worksh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71" y="4496839"/>
            <a:ext cx="3672441" cy="1509881"/>
          </a:xfrm>
          <a:prstGeom prst="round2DiagRect">
            <a:avLst>
              <a:gd name="adj1" fmla="val 16667"/>
              <a:gd name="adj2" fmla="val 0"/>
            </a:avLst>
          </a:prstGeom>
          <a:ln w="88900" cap="sq">
            <a:solidFill>
              <a:srgbClr val="00B0F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3" descr="C:\Users\Ivo\Desktop\LONI_Group_Pix.jpg"/>
          <p:cNvPicPr>
            <a:picLocks noChangeAspect="1" noChangeArrowheads="1"/>
          </p:cNvPicPr>
          <p:nvPr/>
        </p:nvPicPr>
        <p:blipFill rotWithShape="1">
          <a:blip r:embed="rId4">
            <a:extLst>
              <a:ext uri="{28A0092B-C50C-407E-A947-70E740481C1C}">
                <a14:useLocalDpi xmlns:a14="http://schemas.microsoft.com/office/drawing/2010/main" val="0"/>
              </a:ext>
            </a:extLst>
          </a:blip>
          <a:srcRect t="28729" b="18349"/>
          <a:stretch/>
        </p:blipFill>
        <p:spPr bwMode="auto">
          <a:xfrm>
            <a:off x="5316280" y="4459367"/>
            <a:ext cx="3713651" cy="1547354"/>
          </a:xfrm>
          <a:prstGeom prst="round2DiagRect">
            <a:avLst>
              <a:gd name="adj1" fmla="val 16667"/>
              <a:gd name="adj2" fmla="val 0"/>
            </a:avLst>
          </a:prstGeom>
          <a:ln w="88900" cap="sq">
            <a:solidFill>
              <a:srgbClr val="00B0F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descr="F:\Ivo.dir\Research\Proposals\SOCR\SOCR_Logos\2013_SOCR_UMich_Logos\signature-stationery.pn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82000"/>
                    </a14:imgEffect>
                  </a14:imgLayer>
                </a14:imgProps>
              </a:ext>
              <a:ext uri="{28A0092B-C50C-407E-A947-70E740481C1C}">
                <a14:useLocalDpi xmlns:a14="http://schemas.microsoft.com/office/drawing/2010/main" val="0"/>
              </a:ext>
            </a:extLst>
          </a:blip>
          <a:srcRect/>
          <a:stretch>
            <a:fillRect/>
          </a:stretch>
        </p:blipFill>
        <p:spPr bwMode="auto">
          <a:xfrm>
            <a:off x="63501" y="6173508"/>
            <a:ext cx="7517170" cy="5347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6071" t="13333" r="66474" b="73810"/>
          <a:stretch/>
        </p:blipFill>
        <p:spPr bwMode="auto">
          <a:xfrm>
            <a:off x="4570413" y="4456997"/>
            <a:ext cx="671992" cy="651873"/>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C:\Users\Ivo\Desktop\Distributome_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49090" y="4466300"/>
            <a:ext cx="571070" cy="5808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Ivo\Desktop\SOCR_3D_Logo_UM.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59238" y="5462773"/>
            <a:ext cx="680242" cy="5507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CMB Logo"/>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16683" t="11815" r="15546" b="9119"/>
          <a:stretch/>
        </p:blipFill>
        <p:spPr bwMode="auto">
          <a:xfrm>
            <a:off x="3930193" y="5452941"/>
            <a:ext cx="632810" cy="603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10229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000"/>
                                        <p:tgtEl>
                                          <p:spTgt spid="16"/>
                                        </p:tgtEl>
                                      </p:cBhvr>
                                    </p:animEffect>
                                  </p:childTnLst>
                                </p:cTn>
                              </p:par>
                            </p:childTnLst>
                          </p:cTn>
                        </p:par>
                        <p:par>
                          <p:cTn id="8" fill="hold">
                            <p:stCondLst>
                              <p:cond delay="2500"/>
                            </p:stCondLst>
                            <p:childTnLst>
                              <p:par>
                                <p:cTn id="9" presetID="22" presetClass="entr" presetSubtype="1" fill="hold" grpId="0" nodeType="afterEffect">
                                  <p:stCondLst>
                                    <p:cond delay="100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3000"/>
                                        <p:tgtEl>
                                          <p:spTgt spid="15"/>
                                        </p:tgtEl>
                                      </p:cBhvr>
                                    </p:animEffect>
                                  </p:childTnLst>
                                </p:cTn>
                              </p:par>
                              <p:par>
                                <p:cTn id="12" presetID="22" presetClass="entr" presetSubtype="8" fill="hold" nodeType="withEffect">
                                  <p:stCondLst>
                                    <p:cond delay="100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2000"/>
                                        <p:tgtEl>
                                          <p:spTgt spid="6"/>
                                        </p:tgtEl>
                                      </p:cBhvr>
                                    </p:animEffect>
                                  </p:childTnLst>
                                </p:cTn>
                              </p:par>
                              <p:par>
                                <p:cTn id="15" presetID="22" presetClass="entr" presetSubtype="8" fill="hold" nodeType="withEffect">
                                  <p:stCondLst>
                                    <p:cond delay="1000"/>
                                  </p:stCondLst>
                                  <p:childTnLst>
                                    <p:set>
                                      <p:cBhvr>
                                        <p:cTn id="16" dur="1" fill="hold">
                                          <p:stCondLst>
                                            <p:cond delay="0"/>
                                          </p:stCondLst>
                                        </p:cTn>
                                        <p:tgtEl>
                                          <p:spTgt spid="1026"/>
                                        </p:tgtEl>
                                        <p:attrNameLst>
                                          <p:attrName>style.visibility</p:attrName>
                                        </p:attrNameLst>
                                      </p:cBhvr>
                                      <p:to>
                                        <p:strVal val="visible"/>
                                      </p:to>
                                    </p:set>
                                    <p:animEffect transition="in" filter="wipe(left)">
                                      <p:cBhvr>
                                        <p:cTn id="17" dur="2000"/>
                                        <p:tgtEl>
                                          <p:spTgt spid="1026"/>
                                        </p:tgtEl>
                                      </p:cBhvr>
                                    </p:animEffect>
                                  </p:childTnLst>
                                </p:cTn>
                              </p:par>
                            </p:childTnLst>
                          </p:cTn>
                        </p:par>
                        <p:par>
                          <p:cTn id="18" fill="hold">
                            <p:stCondLst>
                              <p:cond delay="6500"/>
                            </p:stCondLst>
                            <p:childTnLst>
                              <p:par>
                                <p:cTn id="19" presetID="53" presetClass="entr" presetSubtype="16" fill="hold" nodeType="afterEffect">
                                  <p:stCondLst>
                                    <p:cond delay="50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par>
                          <p:cTn id="24" fill="hold">
                            <p:stCondLst>
                              <p:cond delay="7500"/>
                            </p:stCondLst>
                            <p:childTnLst>
                              <p:par>
                                <p:cTn id="25" presetID="53" presetClass="entr" presetSubtype="16" fill="hold" nodeType="afterEffect">
                                  <p:stCondLst>
                                    <p:cond delay="50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8500"/>
                            </p:stCondLst>
                            <p:childTnLst>
                              <p:par>
                                <p:cTn id="31" presetID="53" presetClass="entr" presetSubtype="16" fill="hold" nodeType="afterEffect">
                                  <p:stCondLst>
                                    <p:cond delay="50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par>
                                <p:cTn id="36" presetID="22" presetClass="entr" presetSubtype="8" fill="hold" nodeType="withEffect">
                                  <p:stCondLst>
                                    <p:cond delay="0"/>
                                  </p:stCondLst>
                                  <p:childTnLst>
                                    <p:set>
                                      <p:cBhvr>
                                        <p:cTn id="37" dur="1" fill="hold">
                                          <p:stCondLst>
                                            <p:cond delay="0"/>
                                          </p:stCondLst>
                                        </p:cTn>
                                        <p:tgtEl>
                                          <p:spTgt spid="1028"/>
                                        </p:tgtEl>
                                        <p:attrNameLst>
                                          <p:attrName>style.visibility</p:attrName>
                                        </p:attrNameLst>
                                      </p:cBhvr>
                                      <p:to>
                                        <p:strVal val="visible"/>
                                      </p:to>
                                    </p:set>
                                    <p:animEffect transition="in" filter="wipe(left)">
                                      <p:cBhvr>
                                        <p:cTn id="3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085850"/>
          </a:xfrm>
        </p:spPr>
        <p:txBody>
          <a:bodyPr/>
          <a:lstStyle/>
          <a:p>
            <a:r>
              <a:rPr lang="en-US" sz="4800" dirty="0" smtClean="0">
                <a:solidFill>
                  <a:srgbClr val="33CC33"/>
                </a:solidFill>
                <a:latin typeface="HelveticaNeue Condensed"/>
                <a:ea typeface="+mj-ea"/>
                <a:cs typeface="HelveticaNeue Condensed"/>
              </a:rPr>
              <a:t>Characteristics of Big </a:t>
            </a:r>
            <a:r>
              <a:rPr lang="en-US" sz="4800" dirty="0">
                <a:solidFill>
                  <a:srgbClr val="33CC33"/>
                </a:solidFill>
                <a:latin typeface="HelveticaNeue Condensed"/>
                <a:ea typeface="+mj-ea"/>
                <a:cs typeface="HelveticaNeue Condensed"/>
              </a:rPr>
              <a:t>Data</a:t>
            </a:r>
          </a:p>
        </p:txBody>
      </p:sp>
      <p:sp>
        <p:nvSpPr>
          <p:cNvPr id="3" name="TextBox 2"/>
          <p:cNvSpPr txBox="1"/>
          <p:nvPr/>
        </p:nvSpPr>
        <p:spPr>
          <a:xfrm>
            <a:off x="685799" y="6273463"/>
            <a:ext cx="7299251" cy="369332"/>
          </a:xfrm>
          <a:prstGeom prst="rect">
            <a:avLst/>
          </a:prstGeom>
          <a:noFill/>
        </p:spPr>
        <p:txBody>
          <a:bodyPr wrap="square" rtlCol="0">
            <a:spAutoFit/>
          </a:bodyPr>
          <a:lstStyle/>
          <a:p>
            <a:r>
              <a:rPr lang="en-US" dirty="0" smtClean="0">
                <a:solidFill>
                  <a:srgbClr val="33CC33"/>
                </a:solidFill>
              </a:rPr>
              <a:t>Mixture of quantitative &amp; qualitative estimates                           </a:t>
            </a:r>
            <a:r>
              <a:rPr lang="en-US" sz="1400" i="1" dirty="0" smtClean="0">
                <a:solidFill>
                  <a:srgbClr val="33CC33"/>
                </a:solidFill>
              </a:rPr>
              <a:t>Dinov, et al. (2014)</a:t>
            </a:r>
            <a:endParaRPr lang="en-US" sz="1400" i="1" dirty="0">
              <a:solidFill>
                <a:srgbClr val="33CC33"/>
              </a:solidFill>
            </a:endParaRPr>
          </a:p>
        </p:txBody>
      </p:sp>
      <p:sp>
        <p:nvSpPr>
          <p:cNvPr id="4" name="Rectangle 3"/>
          <p:cNvSpPr/>
          <p:nvPr/>
        </p:nvSpPr>
        <p:spPr>
          <a:xfrm>
            <a:off x="5279875" y="1455754"/>
            <a:ext cx="3811777" cy="4247317"/>
          </a:xfrm>
          <a:prstGeom prst="rect">
            <a:avLst/>
          </a:prstGeom>
        </p:spPr>
        <p:txBody>
          <a:bodyPr wrap="square">
            <a:spAutoFit/>
          </a:bodyPr>
          <a:lstStyle/>
          <a:p>
            <a:r>
              <a:rPr lang="en-US" u="sng" dirty="0" smtClean="0">
                <a:solidFill>
                  <a:srgbClr val="33CC33"/>
                </a:solidFill>
              </a:rPr>
              <a:t>Example</a:t>
            </a:r>
            <a:r>
              <a:rPr lang="en-US" dirty="0" smtClean="0">
                <a:solidFill>
                  <a:srgbClr val="33CC33"/>
                </a:solidFill>
              </a:rPr>
              <a:t>: analyzing </a:t>
            </a:r>
            <a:r>
              <a:rPr lang="en-US" dirty="0">
                <a:solidFill>
                  <a:srgbClr val="33CC33"/>
                </a:solidFill>
              </a:rPr>
              <a:t>observational data of 1,000’s Parkinson’s disease patients based on 10,000’s signature biomarkers derived from multi-source </a:t>
            </a:r>
            <a:r>
              <a:rPr lang="en-US" u="sng" dirty="0">
                <a:solidFill>
                  <a:srgbClr val="33CC33"/>
                </a:solidFill>
              </a:rPr>
              <a:t>imaging</a:t>
            </a:r>
            <a:r>
              <a:rPr lang="en-US" dirty="0">
                <a:solidFill>
                  <a:srgbClr val="33CC33"/>
                </a:solidFill>
              </a:rPr>
              <a:t>, </a:t>
            </a:r>
            <a:r>
              <a:rPr lang="en-US" u="sng" dirty="0">
                <a:solidFill>
                  <a:srgbClr val="33CC33"/>
                </a:solidFill>
              </a:rPr>
              <a:t>genetics</a:t>
            </a:r>
            <a:r>
              <a:rPr lang="en-US" dirty="0">
                <a:solidFill>
                  <a:srgbClr val="33CC33"/>
                </a:solidFill>
              </a:rPr>
              <a:t>, </a:t>
            </a:r>
            <a:r>
              <a:rPr lang="en-US" u="sng" dirty="0">
                <a:solidFill>
                  <a:srgbClr val="33CC33"/>
                </a:solidFill>
              </a:rPr>
              <a:t>clinical</a:t>
            </a:r>
            <a:r>
              <a:rPr lang="en-US" dirty="0">
                <a:solidFill>
                  <a:srgbClr val="33CC33"/>
                </a:solidFill>
              </a:rPr>
              <a:t>, </a:t>
            </a:r>
            <a:r>
              <a:rPr lang="en-US" u="sng" dirty="0">
                <a:solidFill>
                  <a:srgbClr val="33CC33"/>
                </a:solidFill>
              </a:rPr>
              <a:t>physiologic</a:t>
            </a:r>
            <a:r>
              <a:rPr lang="en-US" dirty="0">
                <a:solidFill>
                  <a:srgbClr val="33CC33"/>
                </a:solidFill>
              </a:rPr>
              <a:t>, </a:t>
            </a:r>
            <a:r>
              <a:rPr lang="en-US" u="sng" dirty="0" err="1">
                <a:solidFill>
                  <a:srgbClr val="33CC33"/>
                </a:solidFill>
              </a:rPr>
              <a:t>phenomics</a:t>
            </a:r>
            <a:r>
              <a:rPr lang="en-US" dirty="0">
                <a:solidFill>
                  <a:srgbClr val="33CC33"/>
                </a:solidFill>
              </a:rPr>
              <a:t> and </a:t>
            </a:r>
            <a:r>
              <a:rPr lang="en-US" u="sng" dirty="0">
                <a:solidFill>
                  <a:srgbClr val="33CC33"/>
                </a:solidFill>
              </a:rPr>
              <a:t>demographic</a:t>
            </a:r>
            <a:r>
              <a:rPr lang="en-US" dirty="0">
                <a:solidFill>
                  <a:srgbClr val="33CC33"/>
                </a:solidFill>
              </a:rPr>
              <a:t> data elements. </a:t>
            </a:r>
            <a:endParaRPr lang="en-US" dirty="0" smtClean="0">
              <a:solidFill>
                <a:srgbClr val="33CC33"/>
              </a:solidFill>
            </a:endParaRPr>
          </a:p>
          <a:p>
            <a:endParaRPr lang="en-US" dirty="0">
              <a:solidFill>
                <a:srgbClr val="33CC33"/>
              </a:solidFill>
            </a:endParaRPr>
          </a:p>
          <a:p>
            <a:r>
              <a:rPr lang="en-US" dirty="0" smtClean="0">
                <a:solidFill>
                  <a:srgbClr val="33CC33"/>
                </a:solidFill>
              </a:rPr>
              <a:t>Software </a:t>
            </a:r>
            <a:r>
              <a:rPr lang="en-US" dirty="0">
                <a:solidFill>
                  <a:srgbClr val="33CC33"/>
                </a:solidFill>
              </a:rPr>
              <a:t>developments, student training, service platforms and methodological advances associated with the Big Data Discovery Science all present existing opportunities for learners, educators, researchers, practitioners and policy makers</a:t>
            </a:r>
          </a:p>
        </p:txBody>
      </p:sp>
      <p:grpSp>
        <p:nvGrpSpPr>
          <p:cNvPr id="16" name="Group 15"/>
          <p:cNvGrpSpPr/>
          <p:nvPr/>
        </p:nvGrpSpPr>
        <p:grpSpPr>
          <a:xfrm>
            <a:off x="191386" y="1390650"/>
            <a:ext cx="4995252" cy="4507800"/>
            <a:chOff x="191386" y="1390650"/>
            <a:chExt cx="4995252" cy="4507800"/>
          </a:xfrm>
        </p:grpSpPr>
        <p:sp>
          <p:nvSpPr>
            <p:cNvPr id="15" name="TextBox 14"/>
            <p:cNvSpPr txBox="1"/>
            <p:nvPr/>
          </p:nvSpPr>
          <p:spPr>
            <a:xfrm>
              <a:off x="1935130" y="5621451"/>
              <a:ext cx="1256415" cy="276999"/>
            </a:xfrm>
            <a:prstGeom prst="rect">
              <a:avLst/>
            </a:prstGeom>
            <a:noFill/>
          </p:spPr>
          <p:txBody>
            <a:bodyPr wrap="square" rtlCol="0">
              <a:spAutoFit/>
            </a:bodyPr>
            <a:lstStyle/>
            <a:p>
              <a:r>
                <a:rPr lang="en-US" sz="1200" b="1" dirty="0" smtClean="0">
                  <a:solidFill>
                    <a:srgbClr val="33CC33"/>
                  </a:solidFill>
                  <a:latin typeface="Times New Roman" panose="02020603050405020304" pitchFamily="18" charset="0"/>
                  <a:cs typeface="Times New Roman" panose="02020603050405020304" pitchFamily="18" charset="0"/>
                </a:rPr>
                <a:t>Incompleteness</a:t>
              </a:r>
              <a:endParaRPr lang="en-US" sz="1400" b="1" dirty="0">
                <a:solidFill>
                  <a:srgbClr val="33CC33"/>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804" t="596"/>
            <a:stretch/>
          </p:blipFill>
          <p:spPr>
            <a:xfrm>
              <a:off x="191386" y="1658680"/>
              <a:ext cx="4995252" cy="4090637"/>
            </a:xfrm>
            <a:prstGeom prst="rect">
              <a:avLst/>
            </a:prstGeom>
          </p:spPr>
        </p:pic>
        <p:pic>
          <p:nvPicPr>
            <p:cNvPr id="14" name="Picture 13"/>
            <p:cNvPicPr>
              <a:picLocks noChangeAspect="1"/>
            </p:cNvPicPr>
            <p:nvPr/>
          </p:nvPicPr>
          <p:blipFill rotWithShape="1">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8259" t="6783" r="70421" b="87496"/>
            <a:stretch/>
          </p:blipFill>
          <p:spPr>
            <a:xfrm>
              <a:off x="3085215" y="1808195"/>
              <a:ext cx="1562986" cy="308344"/>
            </a:xfrm>
            <a:prstGeom prst="rect">
              <a:avLst/>
            </a:prstGeom>
          </p:spPr>
        </p:pic>
        <p:sp>
          <p:nvSpPr>
            <p:cNvPr id="17" name="TextBox 16"/>
            <p:cNvSpPr txBox="1"/>
            <p:nvPr/>
          </p:nvSpPr>
          <p:spPr>
            <a:xfrm>
              <a:off x="2284093" y="1390650"/>
              <a:ext cx="512275" cy="276999"/>
            </a:xfrm>
            <a:prstGeom prst="rect">
              <a:avLst/>
            </a:prstGeom>
            <a:noFill/>
          </p:spPr>
          <p:txBody>
            <a:bodyPr wrap="square" rtlCol="0">
              <a:spAutoFit/>
            </a:bodyPr>
            <a:lstStyle/>
            <a:p>
              <a:r>
                <a:rPr lang="en-US" sz="1200" b="1" dirty="0" smtClean="0">
                  <a:solidFill>
                    <a:srgbClr val="33CC33"/>
                  </a:solidFill>
                  <a:latin typeface="Times New Roman" panose="02020603050405020304" pitchFamily="18" charset="0"/>
                  <a:cs typeface="Times New Roman" panose="02020603050405020304" pitchFamily="18" charset="0"/>
                </a:rPr>
                <a:t>Size</a:t>
              </a:r>
              <a:endParaRPr lang="en-US" sz="1400" b="1" dirty="0">
                <a:solidFill>
                  <a:srgbClr val="33CC33"/>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3185262" y="1617481"/>
              <a:ext cx="1461161" cy="276999"/>
            </a:xfrm>
            <a:prstGeom prst="rect">
              <a:avLst/>
            </a:prstGeom>
            <a:noFill/>
          </p:spPr>
          <p:txBody>
            <a:bodyPr wrap="square" rtlCol="0">
              <a:spAutoFit/>
            </a:bodyPr>
            <a:lstStyle/>
            <a:p>
              <a:r>
                <a:rPr lang="en-US" sz="1200" b="1" dirty="0" smtClean="0">
                  <a:solidFill>
                    <a:srgbClr val="33CC33"/>
                  </a:solidFill>
                  <a:latin typeface="Times New Roman" panose="02020603050405020304" pitchFamily="18" charset="0"/>
                  <a:cs typeface="Times New Roman" panose="02020603050405020304" pitchFamily="18" charset="0"/>
                </a:rPr>
                <a:t>Expected Increase</a:t>
              </a:r>
              <a:endParaRPr lang="en-US" sz="1400" b="1" dirty="0">
                <a:solidFill>
                  <a:srgbClr val="33CC33"/>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7111100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50396" y="329064"/>
            <a:ext cx="8597889" cy="868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200" dirty="0">
                <a:solidFill>
                  <a:srgbClr val="FFFFCC"/>
                </a:solidFill>
                <a:effectLst>
                  <a:outerShdw blurRad="38100" dist="38100" dir="2700000" algn="tl">
                    <a:srgbClr val="000000">
                      <a:alpha val="43137"/>
                    </a:srgbClr>
                  </a:outerShdw>
                </a:effectLst>
                <a:latin typeface="Palatino Linotype" pitchFamily="18" charset="0"/>
                <a:cs typeface="Arial" pitchFamily="34" charset="0"/>
              </a:rPr>
              <a:t>Availability, Sharing, Aggregation </a:t>
            </a:r>
            <a:r>
              <a:rPr lang="en-US" sz="3200" dirty="0" smtClean="0">
                <a:solidFill>
                  <a:srgbClr val="FFFFCC"/>
                </a:solidFill>
                <a:effectLst>
                  <a:outerShdw blurRad="38100" dist="38100" dir="2700000" algn="tl">
                    <a:srgbClr val="000000">
                      <a:alpha val="43137"/>
                    </a:srgbClr>
                  </a:outerShdw>
                </a:effectLst>
                <a:latin typeface="Palatino Linotype" pitchFamily="18" charset="0"/>
                <a:cs typeface="Arial" pitchFamily="34" charset="0"/>
              </a:rPr>
              <a:t>&amp; Services</a:t>
            </a:r>
            <a:endParaRPr lang="en-US" sz="3200" dirty="0">
              <a:solidFill>
                <a:srgbClr val="FFFFCC"/>
              </a:solidFill>
              <a:effectLst>
                <a:outerShdw blurRad="38100" dist="38100" dir="2700000" algn="tl">
                  <a:srgbClr val="000000">
                    <a:alpha val="43137"/>
                  </a:srgbClr>
                </a:outerShdw>
              </a:effectLst>
              <a:latin typeface="Palatino Linotype" pitchFamily="18" charset="0"/>
              <a:cs typeface="Arial" pitchFamily="34" charset="0"/>
            </a:endParaRPr>
          </a:p>
        </p:txBody>
      </p:sp>
      <p:sp>
        <p:nvSpPr>
          <p:cNvPr id="4099" name="Rectangle 3"/>
          <p:cNvSpPr>
            <a:spLocks noGrp="1" noChangeArrowheads="1"/>
          </p:cNvSpPr>
          <p:nvPr>
            <p:ph type="body" idx="1"/>
          </p:nvPr>
        </p:nvSpPr>
        <p:spPr bwMode="auto">
          <a:xfrm>
            <a:off x="457199" y="965202"/>
            <a:ext cx="8391085" cy="181609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smtClean="0">
                <a:solidFill>
                  <a:srgbClr val="33CC33"/>
                </a:solidFill>
                <a:ea typeface="+mn-ea"/>
              </a:rPr>
              <a:t>There </a:t>
            </a:r>
            <a:r>
              <a:rPr lang="en-US" sz="2400" dirty="0">
                <a:solidFill>
                  <a:srgbClr val="33CC33"/>
                </a:solidFill>
                <a:ea typeface="+mn-ea"/>
              </a:rPr>
              <a:t>will be over 10 billion mobile-connected devices in 2016; i.e., there will be 1.3 mobile devices per </a:t>
            </a:r>
            <a:r>
              <a:rPr lang="en-US" sz="2400" dirty="0" smtClean="0">
                <a:solidFill>
                  <a:srgbClr val="33CC33"/>
                </a:solidFill>
                <a:ea typeface="+mn-ea"/>
              </a:rPr>
              <a:t>capita</a:t>
            </a:r>
          </a:p>
        </p:txBody>
      </p:sp>
      <p:sp>
        <p:nvSpPr>
          <p:cNvPr id="2" name="TextBox 1"/>
          <p:cNvSpPr txBox="1"/>
          <p:nvPr/>
        </p:nvSpPr>
        <p:spPr>
          <a:xfrm rot="5400000">
            <a:off x="6992268" y="3452338"/>
            <a:ext cx="3295839" cy="707886"/>
          </a:xfrm>
          <a:prstGeom prst="rect">
            <a:avLst/>
          </a:prstGeom>
          <a:noFill/>
        </p:spPr>
        <p:txBody>
          <a:bodyPr wrap="none" rtlCol="0">
            <a:spAutoFit/>
          </a:bodyPr>
          <a:lstStyle/>
          <a:p>
            <a:pPr algn="ctr"/>
            <a:r>
              <a:rPr lang="en-US" sz="2000" dirty="0">
                <a:solidFill>
                  <a:srgbClr val="33CC33"/>
                </a:solidFill>
              </a:rPr>
              <a:t>U.S. Bureau of Labor </a:t>
            </a:r>
            <a:r>
              <a:rPr lang="en-US" sz="2000" dirty="0" smtClean="0">
                <a:solidFill>
                  <a:srgbClr val="33CC33"/>
                </a:solidFill>
              </a:rPr>
              <a:t>Statistics</a:t>
            </a:r>
          </a:p>
          <a:p>
            <a:pPr algn="ctr"/>
            <a:r>
              <a:rPr lang="en-US" sz="2000" dirty="0" smtClean="0">
                <a:solidFill>
                  <a:srgbClr val="33CC33"/>
                </a:solidFill>
              </a:rPr>
              <a:t>McKinsey </a:t>
            </a:r>
            <a:r>
              <a:rPr lang="en-US" sz="2000" dirty="0">
                <a:solidFill>
                  <a:srgbClr val="33CC33"/>
                </a:solidFill>
              </a:rPr>
              <a:t>Global Institute </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9" t="25926" r="18853" b="6481"/>
          <a:stretch/>
        </p:blipFill>
        <p:spPr bwMode="auto">
          <a:xfrm>
            <a:off x="152400" y="1962342"/>
            <a:ext cx="8184644" cy="3826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rot="16200000">
            <a:off x="883148" y="3436714"/>
            <a:ext cx="1859612" cy="400110"/>
          </a:xfrm>
          <a:prstGeom prst="rect">
            <a:avLst/>
          </a:prstGeom>
          <a:noFill/>
        </p:spPr>
        <p:txBody>
          <a:bodyPr wrap="none" rtlCol="0">
            <a:spAutoFit/>
          </a:bodyPr>
          <a:lstStyle/>
          <a:p>
            <a:r>
              <a:rPr lang="en-US" sz="2000" b="1" dirty="0" smtClean="0">
                <a:solidFill>
                  <a:srgbClr val="FF0000"/>
                </a:solidFill>
              </a:rPr>
              <a:t>Percent Growth</a:t>
            </a:r>
            <a:endParaRPr lang="en-US" sz="2000" b="1" dirty="0">
              <a:solidFill>
                <a:srgbClr val="FF0000"/>
              </a:solidFill>
            </a:endParaRPr>
          </a:p>
        </p:txBody>
      </p:sp>
      <p:sp>
        <p:nvSpPr>
          <p:cNvPr id="9" name="TextBox 8"/>
          <p:cNvSpPr txBox="1"/>
          <p:nvPr/>
        </p:nvSpPr>
        <p:spPr>
          <a:xfrm>
            <a:off x="2827845" y="5758424"/>
            <a:ext cx="3386825" cy="400110"/>
          </a:xfrm>
          <a:prstGeom prst="rect">
            <a:avLst/>
          </a:prstGeom>
          <a:noFill/>
        </p:spPr>
        <p:txBody>
          <a:bodyPr wrap="none" rtlCol="0">
            <a:spAutoFit/>
          </a:bodyPr>
          <a:lstStyle/>
          <a:p>
            <a:r>
              <a:rPr lang="en-US" sz="2000" dirty="0">
                <a:solidFill>
                  <a:srgbClr val="33CC33"/>
                </a:solidFill>
              </a:rPr>
              <a:t>Big Data Value Potential Index</a:t>
            </a:r>
          </a:p>
        </p:txBody>
      </p:sp>
      <p:sp>
        <p:nvSpPr>
          <p:cNvPr id="10" name="TextBox 9"/>
          <p:cNvSpPr txBox="1"/>
          <p:nvPr/>
        </p:nvSpPr>
        <p:spPr>
          <a:xfrm>
            <a:off x="4792358" y="2828146"/>
            <a:ext cx="2973186" cy="338554"/>
          </a:xfrm>
          <a:prstGeom prst="rect">
            <a:avLst/>
          </a:prstGeom>
          <a:noFill/>
        </p:spPr>
        <p:txBody>
          <a:bodyPr wrap="none" rtlCol="0">
            <a:spAutoFit/>
          </a:bodyPr>
          <a:lstStyle/>
          <a:p>
            <a:r>
              <a:rPr lang="en-US" sz="1600" dirty="0" smtClean="0">
                <a:solidFill>
                  <a:srgbClr val="FF0000"/>
                </a:solidFill>
              </a:rPr>
              <a:t>Bubble Size ~ Relative size of GDP</a:t>
            </a:r>
            <a:endParaRPr lang="en-US" sz="1600" dirty="0">
              <a:solidFill>
                <a:srgbClr val="FF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545858955"/>
              </p:ext>
            </p:extLst>
          </p:nvPr>
        </p:nvGraphicFramePr>
        <p:xfrm>
          <a:off x="239642" y="2072462"/>
          <a:ext cx="1381154" cy="3489960"/>
        </p:xfrm>
        <a:graphic>
          <a:graphicData uri="http://schemas.openxmlformats.org/drawingml/2006/table">
            <a:tbl>
              <a:tblPr>
                <a:tableStyleId>{5C22544A-7EE6-4342-B048-85BDC9FD1C3A}</a:tableStyleId>
              </a:tblPr>
              <a:tblGrid>
                <a:gridCol w="1381154"/>
              </a:tblGrid>
              <a:tr h="182880">
                <a:tc>
                  <a:txBody>
                    <a:bodyPr/>
                    <a:lstStyle/>
                    <a:p>
                      <a:pPr algn="l" fontAlgn="b"/>
                      <a:r>
                        <a:rPr lang="en-US" sz="900" b="1" u="none" strike="noStrike" dirty="0" smtClean="0">
                          <a:effectLst/>
                        </a:rPr>
                        <a:t>            Industry </a:t>
                      </a:r>
                      <a:r>
                        <a:rPr lang="en-US" sz="900" b="1" u="none" strike="noStrike" dirty="0">
                          <a:effectLst/>
                        </a:rPr>
                        <a:t>Sector</a:t>
                      </a:r>
                      <a:endParaRPr lang="en-US" sz="900" b="1" i="0" u="none" strike="noStrike" dirty="0">
                        <a:solidFill>
                          <a:srgbClr val="000000"/>
                        </a:solidFill>
                        <a:effectLst/>
                        <a:latin typeface="Calibri"/>
                      </a:endParaRPr>
                    </a:p>
                  </a:txBody>
                  <a:tcPr marL="7620" marR="7620" marT="7620" marB="0" anchor="b">
                    <a:noFill/>
                  </a:tcPr>
                </a:tc>
              </a:tr>
              <a:tr h="193326">
                <a:tc>
                  <a:txBody>
                    <a:bodyPr/>
                    <a:lstStyle/>
                    <a:p>
                      <a:pPr algn="l" fontAlgn="b"/>
                      <a:r>
                        <a:rPr lang="en-US" sz="900" u="none" strike="noStrike" dirty="0">
                          <a:effectLst/>
                        </a:rPr>
                        <a:t>Computer &amp; Electronic Products</a:t>
                      </a:r>
                      <a:endParaRPr lang="en-US" sz="900" b="0" i="0" u="none" strike="noStrike" dirty="0">
                        <a:solidFill>
                          <a:srgbClr val="000000"/>
                        </a:solidFill>
                        <a:effectLst/>
                        <a:latin typeface="Calibri"/>
                      </a:endParaRPr>
                    </a:p>
                  </a:txBody>
                  <a:tcPr marL="7620" marR="7620" marT="7620" marB="0" anchor="b">
                    <a:noFill/>
                  </a:tcPr>
                </a:tc>
              </a:tr>
              <a:tr h="89186">
                <a:tc>
                  <a:txBody>
                    <a:bodyPr/>
                    <a:lstStyle/>
                    <a:p>
                      <a:pPr algn="l" fontAlgn="b"/>
                      <a:r>
                        <a:rPr lang="en-US" sz="900" u="none" strike="noStrike">
                          <a:effectLst/>
                        </a:rPr>
                        <a:t>Information Services</a:t>
                      </a:r>
                      <a:endParaRPr lang="en-US" sz="900" b="0" i="0" u="none" strike="noStrike">
                        <a:solidFill>
                          <a:srgbClr val="000000"/>
                        </a:solidFill>
                        <a:effectLst/>
                        <a:latin typeface="Calibri"/>
                      </a:endParaRPr>
                    </a:p>
                  </a:txBody>
                  <a:tcPr marL="7620" marR="7620" marT="7620" marB="0" anchor="b">
                    <a:noFill/>
                  </a:tcPr>
                </a:tc>
              </a:tr>
              <a:tr h="96806">
                <a:tc>
                  <a:txBody>
                    <a:bodyPr/>
                    <a:lstStyle/>
                    <a:p>
                      <a:pPr algn="l" fontAlgn="b"/>
                      <a:r>
                        <a:rPr lang="en-US" sz="900" u="none" strike="noStrike">
                          <a:effectLst/>
                        </a:rPr>
                        <a:t>Manufacturing</a:t>
                      </a:r>
                      <a:endParaRPr lang="en-US" sz="900" b="0" i="0" u="none" strike="noStrike">
                        <a:solidFill>
                          <a:srgbClr val="000000"/>
                        </a:solidFill>
                        <a:effectLst/>
                        <a:latin typeface="Calibri"/>
                      </a:endParaRPr>
                    </a:p>
                  </a:txBody>
                  <a:tcPr marL="7620" marR="7620" marT="7620" marB="0" anchor="b">
                    <a:noFill/>
                  </a:tcPr>
                </a:tc>
              </a:tr>
              <a:tr h="155226">
                <a:tc>
                  <a:txBody>
                    <a:bodyPr/>
                    <a:lstStyle/>
                    <a:p>
                      <a:pPr algn="l" fontAlgn="b"/>
                      <a:r>
                        <a:rPr lang="en-US" sz="900" u="none" strike="noStrike" dirty="0">
                          <a:effectLst/>
                        </a:rPr>
                        <a:t>Admin, support &amp; waste management</a:t>
                      </a:r>
                      <a:endParaRPr lang="en-US" sz="900" b="0" i="0" u="none" strike="noStrike" dirty="0">
                        <a:solidFill>
                          <a:srgbClr val="000000"/>
                        </a:solidFill>
                        <a:effectLst/>
                        <a:latin typeface="Calibri"/>
                      </a:endParaRPr>
                    </a:p>
                  </a:txBody>
                  <a:tcPr marL="7620" marR="7620" marT="7620" marB="0" anchor="b">
                    <a:noFill/>
                  </a:tcPr>
                </a:tc>
              </a:tr>
              <a:tr h="127286">
                <a:tc>
                  <a:txBody>
                    <a:bodyPr/>
                    <a:lstStyle/>
                    <a:p>
                      <a:pPr algn="l" fontAlgn="b"/>
                      <a:r>
                        <a:rPr lang="en-US" sz="900" u="none" strike="noStrike" dirty="0">
                          <a:effectLst/>
                        </a:rPr>
                        <a:t>Transportation &amp; Warehousing</a:t>
                      </a:r>
                      <a:endParaRPr lang="en-US" sz="900" b="0" i="0" u="none" strike="noStrike" dirty="0">
                        <a:solidFill>
                          <a:srgbClr val="000000"/>
                        </a:solidFill>
                        <a:effectLst/>
                        <a:latin typeface="Calibri"/>
                      </a:endParaRPr>
                    </a:p>
                  </a:txBody>
                  <a:tcPr marL="7620" marR="7620" marT="7620" marB="0" anchor="b">
                    <a:noFill/>
                  </a:tcPr>
                </a:tc>
              </a:tr>
              <a:tr h="35846">
                <a:tc>
                  <a:txBody>
                    <a:bodyPr/>
                    <a:lstStyle/>
                    <a:p>
                      <a:pPr algn="l" fontAlgn="b"/>
                      <a:r>
                        <a:rPr lang="en-US" sz="900" u="none" strike="noStrike" dirty="0">
                          <a:effectLst/>
                        </a:rPr>
                        <a:t>Wholesale Trade</a:t>
                      </a:r>
                      <a:endParaRPr lang="en-US" sz="900" b="0" i="0" u="none" strike="noStrike" dirty="0">
                        <a:solidFill>
                          <a:srgbClr val="000000"/>
                        </a:solidFill>
                        <a:effectLst/>
                        <a:latin typeface="Calibri"/>
                      </a:endParaRPr>
                    </a:p>
                  </a:txBody>
                  <a:tcPr marL="7620" marR="7620" marT="7620" marB="0" anchor="b">
                    <a:noFill/>
                  </a:tcPr>
                </a:tc>
              </a:tr>
              <a:tr h="0">
                <a:tc>
                  <a:txBody>
                    <a:bodyPr/>
                    <a:lstStyle/>
                    <a:p>
                      <a:pPr algn="l" fontAlgn="b"/>
                      <a:r>
                        <a:rPr lang="en-US" sz="900" u="none" strike="noStrike">
                          <a:effectLst/>
                        </a:rPr>
                        <a:t>Professional Services</a:t>
                      </a:r>
                      <a:endParaRPr lang="en-US" sz="900" b="0" i="0" u="none" strike="noStrike">
                        <a:solidFill>
                          <a:srgbClr val="000000"/>
                        </a:solidFill>
                        <a:effectLst/>
                        <a:latin typeface="Calibri"/>
                      </a:endParaRPr>
                    </a:p>
                  </a:txBody>
                  <a:tcPr marL="7620" marR="7620" marT="7620" marB="0" anchor="b">
                    <a:noFill/>
                  </a:tcPr>
                </a:tc>
              </a:tr>
              <a:tr h="51086">
                <a:tc>
                  <a:txBody>
                    <a:bodyPr/>
                    <a:lstStyle/>
                    <a:p>
                      <a:pPr algn="l" fontAlgn="b"/>
                      <a:r>
                        <a:rPr lang="en-US" sz="900" u="none" strike="noStrike">
                          <a:effectLst/>
                        </a:rPr>
                        <a:t>Healthcare Providers</a:t>
                      </a:r>
                      <a:endParaRPr lang="en-US" sz="900" b="0" i="0" u="none" strike="noStrike">
                        <a:solidFill>
                          <a:srgbClr val="000000"/>
                        </a:solidFill>
                        <a:effectLst/>
                        <a:latin typeface="Calibri"/>
                      </a:endParaRPr>
                    </a:p>
                  </a:txBody>
                  <a:tcPr marL="7620" marR="7620" marT="7620" marB="0" anchor="b">
                    <a:noFill/>
                  </a:tcPr>
                </a:tc>
              </a:tr>
              <a:tr h="122206">
                <a:tc>
                  <a:txBody>
                    <a:bodyPr/>
                    <a:lstStyle/>
                    <a:p>
                      <a:pPr algn="l" fontAlgn="b"/>
                      <a:r>
                        <a:rPr lang="en-US" sz="900" u="none" strike="noStrike">
                          <a:effectLst/>
                        </a:rPr>
                        <a:t>Real Estate and Rental</a:t>
                      </a:r>
                      <a:endParaRPr lang="en-US" sz="900" b="0" i="0" u="none" strike="noStrike">
                        <a:solidFill>
                          <a:srgbClr val="000000"/>
                        </a:solidFill>
                        <a:effectLst/>
                        <a:latin typeface="Calibri"/>
                      </a:endParaRPr>
                    </a:p>
                  </a:txBody>
                  <a:tcPr marL="7620" marR="7620" marT="7620" marB="0" anchor="b">
                    <a:noFill/>
                  </a:tcPr>
                </a:tc>
              </a:tr>
              <a:tr h="66326">
                <a:tc>
                  <a:txBody>
                    <a:bodyPr/>
                    <a:lstStyle/>
                    <a:p>
                      <a:pPr algn="l" fontAlgn="b"/>
                      <a:r>
                        <a:rPr lang="en-US" sz="900" u="none" strike="noStrike" dirty="0">
                          <a:effectLst/>
                        </a:rPr>
                        <a:t>Finance and Insurance</a:t>
                      </a:r>
                      <a:endParaRPr lang="en-US" sz="900" b="0" i="0" u="none" strike="noStrike" dirty="0">
                        <a:solidFill>
                          <a:srgbClr val="000000"/>
                        </a:solidFill>
                        <a:effectLst/>
                        <a:latin typeface="Calibri"/>
                      </a:endParaRPr>
                    </a:p>
                  </a:txBody>
                  <a:tcPr marL="7620" marR="7620" marT="7620" marB="0" anchor="b">
                    <a:noFill/>
                  </a:tcPr>
                </a:tc>
              </a:tr>
              <a:tr h="35846">
                <a:tc>
                  <a:txBody>
                    <a:bodyPr/>
                    <a:lstStyle/>
                    <a:p>
                      <a:pPr algn="l" fontAlgn="b"/>
                      <a:r>
                        <a:rPr lang="en-US" sz="900" u="none" strike="noStrike">
                          <a:effectLst/>
                        </a:rPr>
                        <a:t>Utilities</a:t>
                      </a:r>
                      <a:endParaRPr lang="en-US" sz="900" b="0" i="0" u="none" strike="noStrike">
                        <a:solidFill>
                          <a:srgbClr val="000000"/>
                        </a:solidFill>
                        <a:effectLst/>
                        <a:latin typeface="Calibri"/>
                      </a:endParaRPr>
                    </a:p>
                  </a:txBody>
                  <a:tcPr marL="7620" marR="7620" marT="7620" marB="0" anchor="b">
                    <a:noFill/>
                  </a:tcPr>
                </a:tc>
              </a:tr>
              <a:tr h="0">
                <a:tc>
                  <a:txBody>
                    <a:bodyPr/>
                    <a:lstStyle/>
                    <a:p>
                      <a:pPr algn="l" fontAlgn="b"/>
                      <a:r>
                        <a:rPr lang="en-US" sz="900" u="none" strike="noStrike">
                          <a:effectLst/>
                        </a:rPr>
                        <a:t>Retail Trade</a:t>
                      </a:r>
                      <a:endParaRPr lang="en-US" sz="900" b="0" i="0" u="none" strike="noStrike">
                        <a:solidFill>
                          <a:srgbClr val="000000"/>
                        </a:solidFill>
                        <a:effectLst/>
                        <a:latin typeface="Calibri"/>
                      </a:endParaRPr>
                    </a:p>
                  </a:txBody>
                  <a:tcPr marL="7620" marR="7620" marT="7620" marB="0" anchor="b">
                    <a:noFill/>
                  </a:tcPr>
                </a:tc>
              </a:tr>
              <a:tr h="0">
                <a:tc>
                  <a:txBody>
                    <a:bodyPr/>
                    <a:lstStyle/>
                    <a:p>
                      <a:pPr algn="l" fontAlgn="b"/>
                      <a:r>
                        <a:rPr lang="en-US" sz="900" u="none" strike="noStrike">
                          <a:effectLst/>
                        </a:rPr>
                        <a:t>Government</a:t>
                      </a:r>
                      <a:endParaRPr lang="en-US" sz="900" b="0" i="0" u="none" strike="noStrike">
                        <a:solidFill>
                          <a:srgbClr val="000000"/>
                        </a:solidFill>
                        <a:effectLst/>
                        <a:latin typeface="Calibri"/>
                      </a:endParaRPr>
                    </a:p>
                  </a:txBody>
                  <a:tcPr marL="7620" marR="7620" marT="7620" marB="0" anchor="b">
                    <a:noFill/>
                  </a:tcPr>
                </a:tc>
              </a:tr>
              <a:tr h="71406">
                <a:tc>
                  <a:txBody>
                    <a:bodyPr/>
                    <a:lstStyle/>
                    <a:p>
                      <a:pPr algn="l" fontAlgn="b"/>
                      <a:r>
                        <a:rPr lang="en-US" sz="900" u="none" strike="noStrike">
                          <a:effectLst/>
                        </a:rPr>
                        <a:t>Accomodation &amp; Food</a:t>
                      </a:r>
                      <a:endParaRPr lang="en-US" sz="900" b="0" i="0" u="none" strike="noStrike">
                        <a:solidFill>
                          <a:srgbClr val="000000"/>
                        </a:solidFill>
                        <a:effectLst/>
                        <a:latin typeface="Calibri"/>
                      </a:endParaRPr>
                    </a:p>
                  </a:txBody>
                  <a:tcPr marL="7620" marR="7620" marT="7620" marB="0" anchor="b">
                    <a:noFill/>
                  </a:tcPr>
                </a:tc>
              </a:tr>
              <a:tr h="91726">
                <a:tc>
                  <a:txBody>
                    <a:bodyPr/>
                    <a:lstStyle/>
                    <a:p>
                      <a:pPr algn="l" fontAlgn="b"/>
                      <a:r>
                        <a:rPr lang="en-US" sz="900" u="none" strike="noStrike">
                          <a:effectLst/>
                        </a:rPr>
                        <a:t>Arts &amp; Enterntainment </a:t>
                      </a:r>
                      <a:endParaRPr lang="en-US" sz="900" b="0" i="0" u="none" strike="noStrike">
                        <a:solidFill>
                          <a:srgbClr val="000000"/>
                        </a:solidFill>
                        <a:effectLst/>
                        <a:latin typeface="Calibri"/>
                      </a:endParaRPr>
                    </a:p>
                  </a:txBody>
                  <a:tcPr marL="7620" marR="7620" marT="7620" marB="0" anchor="b">
                    <a:noFill/>
                  </a:tcPr>
                </a:tc>
              </a:tr>
              <a:tr h="0">
                <a:tc>
                  <a:txBody>
                    <a:bodyPr/>
                    <a:lstStyle/>
                    <a:p>
                      <a:pPr algn="l" fontAlgn="b"/>
                      <a:r>
                        <a:rPr lang="en-US" sz="900" u="none" strike="noStrike">
                          <a:effectLst/>
                        </a:rPr>
                        <a:t>Corporate Management</a:t>
                      </a:r>
                      <a:endParaRPr lang="en-US" sz="900" b="0" i="0" u="none" strike="noStrike">
                        <a:solidFill>
                          <a:srgbClr val="000000"/>
                        </a:solidFill>
                        <a:effectLst/>
                        <a:latin typeface="Calibri"/>
                      </a:endParaRPr>
                    </a:p>
                  </a:txBody>
                  <a:tcPr marL="7620" marR="7620" marT="7620" marB="0" anchor="b">
                    <a:noFill/>
                  </a:tcPr>
                </a:tc>
              </a:tr>
              <a:tr h="0">
                <a:tc>
                  <a:txBody>
                    <a:bodyPr/>
                    <a:lstStyle/>
                    <a:p>
                      <a:pPr algn="l" fontAlgn="b"/>
                      <a:r>
                        <a:rPr lang="en-US" sz="900" u="none" strike="noStrike">
                          <a:effectLst/>
                        </a:rPr>
                        <a:t>Other Services</a:t>
                      </a:r>
                      <a:endParaRPr lang="en-US" sz="900" b="0" i="0" u="none" strike="noStrike">
                        <a:solidFill>
                          <a:srgbClr val="000000"/>
                        </a:solidFill>
                        <a:effectLst/>
                        <a:latin typeface="Calibri"/>
                      </a:endParaRPr>
                    </a:p>
                  </a:txBody>
                  <a:tcPr marL="7620" marR="7620" marT="7620" marB="0" anchor="b">
                    <a:noFill/>
                  </a:tcPr>
                </a:tc>
              </a:tr>
              <a:tr h="0">
                <a:tc>
                  <a:txBody>
                    <a:bodyPr/>
                    <a:lstStyle/>
                    <a:p>
                      <a:pPr algn="l" fontAlgn="b"/>
                      <a:r>
                        <a:rPr lang="en-US" sz="900" u="none" strike="noStrike">
                          <a:effectLst/>
                        </a:rPr>
                        <a:t>Construction </a:t>
                      </a:r>
                      <a:endParaRPr lang="en-US" sz="900" b="0" i="0" u="none" strike="noStrike">
                        <a:solidFill>
                          <a:srgbClr val="000000"/>
                        </a:solidFill>
                        <a:effectLst/>
                        <a:latin typeface="Calibri"/>
                      </a:endParaRPr>
                    </a:p>
                  </a:txBody>
                  <a:tcPr marL="7620" marR="7620" marT="7620" marB="0" anchor="b">
                    <a:noFill/>
                  </a:tcPr>
                </a:tc>
              </a:tr>
              <a:tr h="0">
                <a:tc>
                  <a:txBody>
                    <a:bodyPr/>
                    <a:lstStyle/>
                    <a:p>
                      <a:pPr algn="l" fontAlgn="b"/>
                      <a:r>
                        <a:rPr lang="en-US" sz="900" u="none" strike="noStrike">
                          <a:effectLst/>
                        </a:rPr>
                        <a:t>Education Services</a:t>
                      </a:r>
                      <a:endParaRPr lang="en-US" sz="900" b="0" i="0" u="none" strike="noStrike">
                        <a:solidFill>
                          <a:srgbClr val="000000"/>
                        </a:solidFill>
                        <a:effectLst/>
                        <a:latin typeface="Calibri"/>
                      </a:endParaRPr>
                    </a:p>
                  </a:txBody>
                  <a:tcPr marL="7620" marR="7620" marT="7620" marB="0" anchor="b">
                    <a:noFill/>
                  </a:tcPr>
                </a:tc>
              </a:tr>
              <a:tr h="0">
                <a:tc>
                  <a:txBody>
                    <a:bodyPr/>
                    <a:lstStyle/>
                    <a:p>
                      <a:pPr algn="l" fontAlgn="b"/>
                      <a:r>
                        <a:rPr lang="en-US" sz="900" u="none" strike="noStrike" dirty="0">
                          <a:effectLst/>
                        </a:rPr>
                        <a:t>Natural Resources</a:t>
                      </a:r>
                      <a:endParaRPr lang="en-US" sz="900" b="0" i="0" u="none" strike="noStrike" dirty="0">
                        <a:solidFill>
                          <a:srgbClr val="000000"/>
                        </a:solidFill>
                        <a:effectLst/>
                        <a:latin typeface="Calibri"/>
                      </a:endParaRPr>
                    </a:p>
                  </a:txBody>
                  <a:tcPr marL="7620" marR="7620" marT="7620" marB="0" anchor="b">
                    <a:noFill/>
                  </a:tcPr>
                </a:tc>
              </a:tr>
            </a:tbl>
          </a:graphicData>
        </a:graphic>
      </p:graphicFrame>
    </p:spTree>
    <p:extLst>
      <p:ext uri="{BB962C8B-B14F-4D97-AF65-F5344CB8AC3E}">
        <p14:creationId xmlns:p14="http://schemas.microsoft.com/office/powerpoint/2010/main" val="35493570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wipe(up)">
                                      <p:cBhvr>
                                        <p:cTn id="7" dur="1000"/>
                                        <p:tgtEl>
                                          <p:spTgt spid="4099">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2000"/>
                                  </p:stCondLst>
                                  <p:childTnLst>
                                    <p:set>
                                      <p:cBhvr>
                                        <p:cTn id="10" dur="1" fill="hold">
                                          <p:stCondLst>
                                            <p:cond delay="0"/>
                                          </p:stCondLst>
                                        </p:cTn>
                                        <p:tgtEl>
                                          <p:spTgt spid="1026"/>
                                        </p:tgtEl>
                                        <p:attrNameLst>
                                          <p:attrName>style.visibility</p:attrName>
                                        </p:attrNameLst>
                                      </p:cBhvr>
                                      <p:to>
                                        <p:strVal val="visible"/>
                                      </p:to>
                                    </p:set>
                                    <p:animEffect transition="in" filter="wipe(left)">
                                      <p:cBhvr>
                                        <p:cTn id="11" dur="2000"/>
                                        <p:tgtEl>
                                          <p:spTgt spid="1026"/>
                                        </p:tgtEl>
                                      </p:cBhvr>
                                    </p:animEffect>
                                  </p:childTnLst>
                                </p:cTn>
                              </p:par>
                            </p:childTnLst>
                          </p:cTn>
                        </p:par>
                        <p:par>
                          <p:cTn id="12" fill="hold">
                            <p:stCondLst>
                              <p:cond delay="5000"/>
                            </p:stCondLst>
                            <p:childTnLst>
                              <p:par>
                                <p:cTn id="13" presetID="22" presetClass="entr" presetSubtype="1" fill="hold" grpId="0" nodeType="after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wipe(up)">
                                      <p:cBhvr>
                                        <p:cTn id="15" dur="2000"/>
                                        <p:tgtEl>
                                          <p:spTgt spid="2"/>
                                        </p:tgtEl>
                                      </p:cBhvr>
                                    </p:animEffect>
                                  </p:childTnLst>
                                </p:cTn>
                              </p:par>
                            </p:childTnLst>
                          </p:cTn>
                        </p:par>
                        <p:par>
                          <p:cTn id="16" fill="hold">
                            <p:stCondLst>
                              <p:cond delay="7500"/>
                            </p:stCondLst>
                            <p:childTnLst>
                              <p:par>
                                <p:cTn id="17" presetID="22" presetClass="entr" presetSubtype="8" fill="hold" grpId="0" nodeType="after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1000"/>
                                        <p:tgtEl>
                                          <p:spTgt spid="9"/>
                                        </p:tgtEl>
                                      </p:cBhvr>
                                    </p:animEffect>
                                  </p:childTnLst>
                                </p:cTn>
                              </p:par>
                            </p:childTnLst>
                          </p:cTn>
                        </p:par>
                        <p:par>
                          <p:cTn id="20" fill="hold">
                            <p:stCondLst>
                              <p:cond delay="9000"/>
                            </p:stCondLst>
                            <p:childTnLst>
                              <p:par>
                                <p:cTn id="21" presetID="22" presetClass="entr" presetSubtype="4" fill="hold" grpId="0" nodeType="after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1000"/>
                                        <p:tgtEl>
                                          <p:spTgt spid="8"/>
                                        </p:tgtEl>
                                      </p:cBhvr>
                                    </p:animEffect>
                                  </p:childTnLst>
                                </p:cTn>
                              </p:par>
                            </p:childTnLst>
                          </p:cTn>
                        </p:par>
                        <p:par>
                          <p:cTn id="24" fill="hold">
                            <p:stCondLst>
                              <p:cond delay="11000"/>
                            </p:stCondLst>
                            <p:childTnLst>
                              <p:par>
                                <p:cTn id="25" presetID="22" presetClass="entr" presetSubtype="8" fill="hold" grpId="0" nodeType="afterEffect">
                                  <p:stCondLst>
                                    <p:cond delay="100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13000"/>
                            </p:stCondLst>
                            <p:childTnLst>
                              <p:par>
                                <p:cTn id="29" presetID="22" presetClass="entr" presetSubtype="1" fill="hold" nodeType="afterEffect">
                                  <p:stCondLst>
                                    <p:cond delay="1000"/>
                                  </p:stCondLst>
                                  <p:childTnLst>
                                    <p:set>
                                      <p:cBhvr>
                                        <p:cTn id="30" dur="1" fill="hold">
                                          <p:stCondLst>
                                            <p:cond delay="0"/>
                                          </p:stCondLst>
                                        </p:cTn>
                                        <p:tgtEl>
                                          <p:spTgt spid="4"/>
                                        </p:tgtEl>
                                        <p:attrNameLst>
                                          <p:attrName>style.visibility</p:attrName>
                                        </p:attrNameLst>
                                      </p:cBhvr>
                                      <p:to>
                                        <p:strVal val="visible"/>
                                      </p:to>
                                    </p:set>
                                    <p:animEffect transition="in" filter="wipe(up)">
                                      <p:cBhvr>
                                        <p:cTn id="3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P spid="2"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50396" y="329064"/>
            <a:ext cx="7021261" cy="868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200" dirty="0">
                <a:solidFill>
                  <a:srgbClr val="FFFFCC"/>
                </a:solidFill>
                <a:effectLst>
                  <a:outerShdw blurRad="38100" dist="38100" dir="2700000" algn="tl">
                    <a:srgbClr val="000000">
                      <a:alpha val="43137"/>
                    </a:srgbClr>
                  </a:outerShdw>
                </a:effectLst>
                <a:latin typeface="Palatino Linotype" pitchFamily="18" charset="0"/>
                <a:cs typeface="Arial" pitchFamily="34" charset="0"/>
              </a:rPr>
              <a:t>Democratization of Big Data Science</a:t>
            </a:r>
          </a:p>
        </p:txBody>
      </p:sp>
      <p:sp>
        <p:nvSpPr>
          <p:cNvPr id="4099" name="Rectangle 3"/>
          <p:cNvSpPr>
            <a:spLocks noGrp="1" noChangeArrowheads="1"/>
          </p:cNvSpPr>
          <p:nvPr>
            <p:ph type="body" idx="1"/>
          </p:nvPr>
        </p:nvSpPr>
        <p:spPr bwMode="auto">
          <a:xfrm>
            <a:off x="74425" y="1435009"/>
            <a:ext cx="6296558" cy="4279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smtClean="0">
                <a:solidFill>
                  <a:srgbClr val="33CC33"/>
                </a:solidFill>
                <a:ea typeface="+mn-ea"/>
              </a:rPr>
              <a:t>Doctorate training is not mandatory nor does it guarantee appropriate Big Data expertise</a:t>
            </a:r>
          </a:p>
          <a:p>
            <a:pPr eaLnBrk="1" hangingPunct="1"/>
            <a:r>
              <a:rPr lang="en-US" sz="2400" dirty="0" smtClean="0">
                <a:solidFill>
                  <a:srgbClr val="33CC33"/>
                </a:solidFill>
                <a:ea typeface="+mn-ea"/>
              </a:rPr>
              <a:t>Lower barriers of entry</a:t>
            </a:r>
          </a:p>
          <a:p>
            <a:pPr eaLnBrk="1" hangingPunct="1"/>
            <a:r>
              <a:rPr lang="en-US" sz="2400" dirty="0" smtClean="0">
                <a:solidFill>
                  <a:srgbClr val="33CC33"/>
                </a:solidFill>
                <a:ea typeface="+mn-ea"/>
              </a:rPr>
              <a:t>Demand for constant  “Continuing Education” and self-training</a:t>
            </a:r>
          </a:p>
          <a:p>
            <a:pPr eaLnBrk="1" hangingPunct="1"/>
            <a:r>
              <a:rPr lang="en-US" sz="2400" dirty="0" smtClean="0">
                <a:solidFill>
                  <a:srgbClr val="33CC33"/>
                </a:solidFill>
                <a:ea typeface="+mn-ea"/>
              </a:rPr>
              <a:t>Dichotomy between theoretical and empirical sciences</a:t>
            </a:r>
          </a:p>
          <a:p>
            <a:pPr eaLnBrk="1" hangingPunct="1"/>
            <a:r>
              <a:rPr lang="en-US" sz="2400" dirty="0" smtClean="0">
                <a:solidFill>
                  <a:srgbClr val="33CC33"/>
                </a:solidFill>
                <a:ea typeface="+mn-ea"/>
              </a:rPr>
              <a:t>Differences between fundamental knowledge and experimental skills (big data properties closely approximate core scientific principles) </a:t>
            </a:r>
            <a:endParaRPr lang="en-US" sz="2400" dirty="0">
              <a:solidFill>
                <a:srgbClr val="33CC33"/>
              </a:solidFill>
              <a:ea typeface="+mn-ea"/>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067"/>
          <a:stretch/>
        </p:blipFill>
        <p:spPr>
          <a:xfrm>
            <a:off x="5909200" y="578451"/>
            <a:ext cx="3192910" cy="5294621"/>
          </a:xfrm>
          <a:prstGeom prst="rect">
            <a:avLst/>
          </a:prstGeom>
          <a:ln w="34925">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spTree>
    <p:extLst>
      <p:ext uri="{BB962C8B-B14F-4D97-AF65-F5344CB8AC3E}">
        <p14:creationId xmlns:p14="http://schemas.microsoft.com/office/powerpoint/2010/main" val="89846122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Freeform 6"/>
          <p:cNvSpPr>
            <a:spLocks noEditPoints="1"/>
          </p:cNvSpPr>
          <p:nvPr>
            <p:custDataLst>
              <p:tags r:id="rId1"/>
            </p:custDataLst>
          </p:nvPr>
        </p:nvSpPr>
        <p:spPr bwMode="gray">
          <a:xfrm rot="20700000">
            <a:off x="1474961" y="814164"/>
            <a:ext cx="5079430" cy="5079430"/>
          </a:xfrm>
          <a:custGeom>
            <a:avLst/>
            <a:gdLst/>
            <a:ahLst/>
            <a:cxnLst>
              <a:cxn ang="0">
                <a:pos x="292" y="0"/>
              </a:cxn>
              <a:cxn ang="0">
                <a:pos x="0" y="293"/>
              </a:cxn>
              <a:cxn ang="0">
                <a:pos x="292" y="585"/>
              </a:cxn>
              <a:cxn ang="0">
                <a:pos x="585" y="293"/>
              </a:cxn>
              <a:cxn ang="0">
                <a:pos x="292" y="0"/>
              </a:cxn>
              <a:cxn ang="0">
                <a:pos x="292" y="539"/>
              </a:cxn>
              <a:cxn ang="0">
                <a:pos x="46" y="293"/>
              </a:cxn>
              <a:cxn ang="0">
                <a:pos x="292" y="46"/>
              </a:cxn>
              <a:cxn ang="0">
                <a:pos x="539" y="293"/>
              </a:cxn>
              <a:cxn ang="0">
                <a:pos x="292" y="539"/>
              </a:cxn>
            </a:cxnLst>
            <a:rect l="0" t="0" r="r" b="b"/>
            <a:pathLst>
              <a:path w="585" h="585">
                <a:moveTo>
                  <a:pt x="292" y="0"/>
                </a:moveTo>
                <a:cubicBezTo>
                  <a:pt x="131" y="0"/>
                  <a:pt x="0" y="131"/>
                  <a:pt x="0" y="293"/>
                </a:cubicBezTo>
                <a:cubicBezTo>
                  <a:pt x="0" y="454"/>
                  <a:pt x="131" y="585"/>
                  <a:pt x="292" y="585"/>
                </a:cubicBezTo>
                <a:cubicBezTo>
                  <a:pt x="454" y="585"/>
                  <a:pt x="585" y="454"/>
                  <a:pt x="585" y="293"/>
                </a:cubicBezTo>
                <a:cubicBezTo>
                  <a:pt x="585" y="131"/>
                  <a:pt x="454" y="0"/>
                  <a:pt x="292" y="0"/>
                </a:cubicBezTo>
                <a:close/>
                <a:moveTo>
                  <a:pt x="292" y="539"/>
                </a:moveTo>
                <a:cubicBezTo>
                  <a:pt x="156" y="539"/>
                  <a:pt x="46" y="429"/>
                  <a:pt x="46" y="293"/>
                </a:cubicBezTo>
                <a:cubicBezTo>
                  <a:pt x="46" y="156"/>
                  <a:pt x="156" y="46"/>
                  <a:pt x="292" y="46"/>
                </a:cubicBezTo>
                <a:cubicBezTo>
                  <a:pt x="429" y="46"/>
                  <a:pt x="539" y="156"/>
                  <a:pt x="539" y="293"/>
                </a:cubicBezTo>
                <a:cubicBezTo>
                  <a:pt x="539" y="429"/>
                  <a:pt x="429" y="539"/>
                  <a:pt x="292" y="539"/>
                </a:cubicBezTo>
                <a:close/>
              </a:path>
            </a:pathLst>
          </a:custGeom>
          <a:gradFill rotWithShape="1">
            <a:gsLst>
              <a:gs pos="0">
                <a:srgbClr val="A4D329"/>
              </a:gs>
              <a:gs pos="100000">
                <a:srgbClr val="C0FF4D"/>
              </a:gs>
            </a:gsLst>
            <a:lin ang="5400000" scaled="1"/>
          </a:gradFill>
          <a:ln w="19050" cap="flat" cmpd="sng">
            <a:solidFill>
              <a:schemeClr val="bg2">
                <a:lumMod val="90000"/>
              </a:schemeClr>
            </a:solidFill>
            <a:prstDash val="solid"/>
            <a:round/>
            <a:headEnd type="none" w="med" len="med"/>
            <a:tailEnd type="none" w="med" len="med"/>
          </a:ln>
          <a:effectLst/>
        </p:spPr>
        <p:txBody>
          <a:bodyPr lIns="64291" tIns="32146" rIns="64291" bIns="32146"/>
          <a:lstStyle/>
          <a:p>
            <a:pPr>
              <a:defRPr/>
            </a:pPr>
            <a:endParaRPr lang="da-DK" sz="1300">
              <a:latin typeface="Calibri" charset="0"/>
              <a:ea typeface="ＭＳ Ｐゴシック" charset="-128"/>
            </a:endParaRPr>
          </a:p>
        </p:txBody>
      </p:sp>
      <p:grpSp>
        <p:nvGrpSpPr>
          <p:cNvPr id="4" name="Group 3"/>
          <p:cNvGrpSpPr/>
          <p:nvPr/>
        </p:nvGrpSpPr>
        <p:grpSpPr>
          <a:xfrm>
            <a:off x="3063143" y="2426984"/>
            <a:ext cx="1893869" cy="1853789"/>
            <a:chOff x="3670671" y="3451711"/>
            <a:chExt cx="2693502" cy="2636500"/>
          </a:xfrm>
        </p:grpSpPr>
        <p:grpSp>
          <p:nvGrpSpPr>
            <p:cNvPr id="69" name="Grupper 11"/>
            <p:cNvGrpSpPr>
              <a:grpSpLocks/>
            </p:cNvGrpSpPr>
            <p:nvPr/>
          </p:nvGrpSpPr>
          <p:grpSpPr bwMode="auto">
            <a:xfrm>
              <a:off x="3705711" y="3451711"/>
              <a:ext cx="2636500" cy="2636500"/>
              <a:chOff x="5957225" y="2821683"/>
              <a:chExt cx="975189" cy="975189"/>
            </a:xfrm>
          </p:grpSpPr>
          <p:sp>
            <p:nvSpPr>
              <p:cNvPr id="70" name="Ellipse 12"/>
              <p:cNvSpPr>
                <a:spLocks noChangeArrowheads="1"/>
              </p:cNvSpPr>
              <p:nvPr/>
            </p:nvSpPr>
            <p:spPr bwMode="auto">
              <a:xfrm>
                <a:off x="5957565" y="2822023"/>
                <a:ext cx="974510" cy="974510"/>
              </a:xfrm>
              <a:prstGeom prst="ellipse">
                <a:avLst/>
              </a:prstGeom>
              <a:gradFill rotWithShape="1">
                <a:gsLst>
                  <a:gs pos="0">
                    <a:srgbClr val="353637"/>
                  </a:gs>
                  <a:gs pos="100000">
                    <a:srgbClr val="151616"/>
                  </a:gs>
                </a:gsLst>
                <a:path path="shape">
                  <a:fillToRect l="50000" t="50000" r="50000" b="50000"/>
                </a:path>
              </a:gradFill>
              <a:ln w="9525">
                <a:solidFill>
                  <a:srgbClr val="191919"/>
                </a:solidFill>
                <a:round/>
                <a:headEnd/>
                <a:tailEnd/>
              </a:ln>
              <a:effectLst>
                <a:outerShdw dist="23000" dir="5400000" rotWithShape="0">
                  <a:srgbClr val="808080">
                    <a:alpha val="34999"/>
                  </a:srgbClr>
                </a:outerShdw>
              </a:effectLst>
            </p:spPr>
            <p:txBody>
              <a:bodyPr anchor="ctr"/>
              <a:lstStyle/>
              <a:p>
                <a:pPr algn="ctr">
                  <a:defRPr/>
                </a:pPr>
                <a:endParaRPr lang="da-DK" sz="1300">
                  <a:solidFill>
                    <a:srgbClr val="FFFFFF"/>
                  </a:solidFill>
                  <a:latin typeface="Calibri" charset="0"/>
                  <a:ea typeface="ＭＳ Ｐゴシック" charset="-128"/>
                </a:endParaRPr>
              </a:p>
            </p:txBody>
          </p:sp>
          <p:sp>
            <p:nvSpPr>
              <p:cNvPr id="71" name="Ellipse 13"/>
              <p:cNvSpPr/>
              <p:nvPr/>
            </p:nvSpPr>
            <p:spPr>
              <a:xfrm>
                <a:off x="6079680" y="2859504"/>
                <a:ext cx="714560" cy="528363"/>
              </a:xfrm>
              <a:prstGeom prst="ellipse">
                <a:avLst/>
              </a:prstGeom>
              <a:gradFill flip="none" rotWithShape="1">
                <a:gsLst>
                  <a:gs pos="0">
                    <a:schemeClr val="tx2">
                      <a:lumMod val="40000"/>
                      <a:lumOff val="60000"/>
                      <a:alpha val="0"/>
                    </a:schemeClr>
                  </a:gs>
                  <a:gs pos="100000">
                    <a:schemeClr val="bg1">
                      <a:alpha val="77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sz="1300">
                  <a:solidFill>
                    <a:srgbClr val="FFFFFF"/>
                  </a:solidFill>
                  <a:ea typeface="ＭＳ Ｐゴシック" charset="-128"/>
                </a:endParaRPr>
              </a:p>
            </p:txBody>
          </p:sp>
        </p:grpSp>
        <p:sp>
          <p:nvSpPr>
            <p:cNvPr id="65" name="Tekstboks 17"/>
            <p:cNvSpPr txBox="1">
              <a:spLocks noChangeArrowheads="1"/>
            </p:cNvSpPr>
            <p:nvPr/>
          </p:nvSpPr>
          <p:spPr bwMode="auto">
            <a:xfrm>
              <a:off x="3670671" y="4267200"/>
              <a:ext cx="2693502" cy="122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da-DK" sz="2500" dirty="0" smtClean="0">
                  <a:solidFill>
                    <a:schemeClr val="tx1">
                      <a:lumMod val="20000"/>
                      <a:lumOff val="80000"/>
                    </a:schemeClr>
                  </a:solidFill>
                  <a:latin typeface="Calibri" pitchFamily="34" charset="0"/>
                </a:rPr>
                <a:t>Big Data</a:t>
              </a:r>
              <a:endParaRPr lang="da-DK" sz="2500" dirty="0">
                <a:solidFill>
                  <a:schemeClr val="tx1">
                    <a:lumMod val="20000"/>
                    <a:lumOff val="80000"/>
                  </a:schemeClr>
                </a:solidFill>
                <a:latin typeface="Calibri" pitchFamily="34" charset="0"/>
              </a:endParaRPr>
            </a:p>
            <a:p>
              <a:pPr algn="ctr" eaLnBrk="1" hangingPunct="1"/>
              <a:r>
                <a:rPr lang="da-DK" sz="2500" dirty="0">
                  <a:solidFill>
                    <a:schemeClr val="tx1">
                      <a:lumMod val="20000"/>
                      <a:lumOff val="80000"/>
                    </a:schemeClr>
                  </a:solidFill>
                  <a:latin typeface="Calibri" pitchFamily="34" charset="0"/>
                </a:rPr>
                <a:t>Science</a:t>
              </a:r>
            </a:p>
          </p:txBody>
        </p:sp>
      </p:grpSp>
      <p:grpSp>
        <p:nvGrpSpPr>
          <p:cNvPr id="26" name="Group 25"/>
          <p:cNvGrpSpPr/>
          <p:nvPr/>
        </p:nvGrpSpPr>
        <p:grpSpPr>
          <a:xfrm>
            <a:off x="4406631" y="2271341"/>
            <a:ext cx="1476630" cy="3470560"/>
            <a:chOff x="5581409" y="3230351"/>
            <a:chExt cx="2100096" cy="4935908"/>
          </a:xfrm>
        </p:grpSpPr>
        <p:sp>
          <p:nvSpPr>
            <p:cNvPr id="74" name="Freeform 9"/>
            <p:cNvSpPr>
              <a:spLocks/>
            </p:cNvSpPr>
            <p:nvPr>
              <p:custDataLst>
                <p:tags r:id="rId6"/>
              </p:custDataLst>
            </p:nvPr>
          </p:nvSpPr>
          <p:spPr bwMode="gray">
            <a:xfrm rot="18000000">
              <a:off x="4180606" y="4665360"/>
              <a:ext cx="4935908" cy="2065890"/>
            </a:xfrm>
            <a:custGeom>
              <a:avLst/>
              <a:gdLst/>
              <a:ahLst/>
              <a:cxnLst>
                <a:cxn ang="0">
                  <a:pos x="199" y="55"/>
                </a:cxn>
                <a:cxn ang="0">
                  <a:pos x="97" y="0"/>
                </a:cxn>
                <a:cxn ang="0">
                  <a:pos x="0" y="56"/>
                </a:cxn>
                <a:cxn ang="0">
                  <a:pos x="199" y="167"/>
                </a:cxn>
                <a:cxn ang="0">
                  <a:pos x="399" y="56"/>
                </a:cxn>
                <a:cxn ang="0">
                  <a:pos x="302" y="0"/>
                </a:cxn>
                <a:cxn ang="0">
                  <a:pos x="199" y="55"/>
                </a:cxn>
              </a:cxnLst>
              <a:rect l="0" t="0" r="r" b="b"/>
              <a:pathLst>
                <a:path w="399" h="167">
                  <a:moveTo>
                    <a:pt x="199" y="55"/>
                  </a:moveTo>
                  <a:cubicBezTo>
                    <a:pt x="156" y="55"/>
                    <a:pt x="119" y="33"/>
                    <a:pt x="97" y="0"/>
                  </a:cubicBezTo>
                  <a:cubicBezTo>
                    <a:pt x="0" y="56"/>
                    <a:pt x="0" y="56"/>
                    <a:pt x="0" y="56"/>
                  </a:cubicBezTo>
                  <a:cubicBezTo>
                    <a:pt x="42" y="122"/>
                    <a:pt x="115" y="167"/>
                    <a:pt x="199" y="167"/>
                  </a:cubicBezTo>
                  <a:cubicBezTo>
                    <a:pt x="284" y="167"/>
                    <a:pt x="357" y="122"/>
                    <a:pt x="399" y="56"/>
                  </a:cubicBezTo>
                  <a:cubicBezTo>
                    <a:pt x="302" y="0"/>
                    <a:pt x="302" y="0"/>
                    <a:pt x="302" y="0"/>
                  </a:cubicBezTo>
                  <a:cubicBezTo>
                    <a:pt x="280" y="33"/>
                    <a:pt x="242" y="55"/>
                    <a:pt x="199" y="55"/>
                  </a:cubicBezTo>
                  <a:close/>
                </a:path>
              </a:pathLst>
            </a:custGeom>
            <a:gradFill flip="none" rotWithShape="1">
              <a:gsLst>
                <a:gs pos="0">
                  <a:schemeClr val="tx1">
                    <a:lumMod val="20000"/>
                    <a:lumOff val="80000"/>
                  </a:schemeClr>
                </a:gs>
                <a:gs pos="100000">
                  <a:schemeClr val="bg2">
                    <a:lumMod val="75000"/>
                  </a:schemeClr>
                </a:gs>
              </a:gsLst>
              <a:lin ang="16200000" scaled="0"/>
              <a:tileRect/>
            </a:gradFill>
            <a:ln w="3175" cap="flat" cmpd="sng">
              <a:solidFill>
                <a:schemeClr val="bg2">
                  <a:lumMod val="75000"/>
                </a:schemeClr>
              </a:solidFill>
              <a:prstDash val="solid"/>
              <a:round/>
              <a:headEnd type="none" w="med" len="med"/>
              <a:tailEnd type="none" w="med" len="med"/>
            </a:ln>
            <a:effectLst/>
          </p:spPr>
          <p:txBody>
            <a:bodyPr/>
            <a:lstStyle/>
            <a:p>
              <a:pPr>
                <a:defRPr/>
              </a:pPr>
              <a:endParaRPr lang="da-DK" sz="1300">
                <a:solidFill>
                  <a:srgbClr val="0066FF"/>
                </a:solidFill>
                <a:latin typeface="Calibri" charset="0"/>
                <a:ea typeface="ＭＳ Ｐゴシック" charset="-128"/>
              </a:endParaRPr>
            </a:p>
          </p:txBody>
        </p:sp>
        <p:sp>
          <p:nvSpPr>
            <p:cNvPr id="83" name="Tekstboks 17"/>
            <p:cNvSpPr txBox="1">
              <a:spLocks noChangeArrowheads="1"/>
            </p:cNvSpPr>
            <p:nvPr/>
          </p:nvSpPr>
          <p:spPr bwMode="auto">
            <a:xfrm rot="18627826">
              <a:off x="4008571" y="4875208"/>
              <a:ext cx="434600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ArchDown">
                <a:avLst/>
              </a:prstTxWarp>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da-DK" sz="2800" b="1" dirty="0">
                  <a:solidFill>
                    <a:srgbClr val="0066FF"/>
                  </a:solidFill>
                  <a:latin typeface="Calibri" pitchFamily="34" charset="0"/>
                </a:rPr>
                <a:t>    Computational    </a:t>
              </a:r>
            </a:p>
            <a:p>
              <a:pPr algn="ctr" eaLnBrk="1" hangingPunct="1"/>
              <a:r>
                <a:rPr lang="da-DK" sz="2800" b="1" dirty="0">
                  <a:solidFill>
                    <a:srgbClr val="0066FF"/>
                  </a:solidFill>
                  <a:latin typeface="Calibri" pitchFamily="34" charset="0"/>
                </a:rPr>
                <a:t>Sciences</a:t>
              </a:r>
            </a:p>
          </p:txBody>
        </p:sp>
      </p:grpSp>
      <p:grpSp>
        <p:nvGrpSpPr>
          <p:cNvPr id="41" name="Group 40"/>
          <p:cNvGrpSpPr/>
          <p:nvPr/>
        </p:nvGrpSpPr>
        <p:grpSpPr>
          <a:xfrm>
            <a:off x="1518630" y="2340428"/>
            <a:ext cx="2992496" cy="3055785"/>
            <a:chOff x="1474028" y="3328609"/>
            <a:chExt cx="4255995" cy="4346006"/>
          </a:xfrm>
        </p:grpSpPr>
        <p:sp>
          <p:nvSpPr>
            <p:cNvPr id="72" name="Freeform 7"/>
            <p:cNvSpPr>
              <a:spLocks/>
            </p:cNvSpPr>
            <p:nvPr>
              <p:custDataLst>
                <p:tags r:id="rId5"/>
              </p:custDataLst>
            </p:nvPr>
          </p:nvSpPr>
          <p:spPr bwMode="gray">
            <a:xfrm rot="18000000">
              <a:off x="2199705" y="3553964"/>
              <a:ext cx="2804642" cy="4255995"/>
            </a:xfrm>
            <a:custGeom>
              <a:avLst/>
              <a:gdLst/>
              <a:ahLst/>
              <a:cxnLst>
                <a:cxn ang="0">
                  <a:pos x="111" y="234"/>
                </a:cxn>
                <a:cxn ang="0">
                  <a:pos x="227" y="112"/>
                </a:cxn>
                <a:cxn ang="0">
                  <a:pos x="227" y="0"/>
                </a:cxn>
                <a:cxn ang="0">
                  <a:pos x="0" y="234"/>
                </a:cxn>
                <a:cxn ang="0">
                  <a:pos x="28" y="345"/>
                </a:cxn>
                <a:cxn ang="0">
                  <a:pos x="124" y="290"/>
                </a:cxn>
                <a:cxn ang="0">
                  <a:pos x="111" y="234"/>
                </a:cxn>
              </a:cxnLst>
              <a:rect l="0" t="0" r="r" b="b"/>
              <a:pathLst>
                <a:path w="227" h="345">
                  <a:moveTo>
                    <a:pt x="111" y="234"/>
                  </a:moveTo>
                  <a:cubicBezTo>
                    <a:pt x="111" y="169"/>
                    <a:pt x="163" y="115"/>
                    <a:pt x="227" y="112"/>
                  </a:cubicBezTo>
                  <a:cubicBezTo>
                    <a:pt x="227" y="0"/>
                    <a:pt x="227" y="0"/>
                    <a:pt x="227" y="0"/>
                  </a:cubicBezTo>
                  <a:cubicBezTo>
                    <a:pt x="101" y="4"/>
                    <a:pt x="0" y="107"/>
                    <a:pt x="0" y="234"/>
                  </a:cubicBezTo>
                  <a:cubicBezTo>
                    <a:pt x="0" y="274"/>
                    <a:pt x="10" y="312"/>
                    <a:pt x="28" y="345"/>
                  </a:cubicBezTo>
                  <a:cubicBezTo>
                    <a:pt x="124" y="290"/>
                    <a:pt x="124" y="290"/>
                    <a:pt x="124" y="290"/>
                  </a:cubicBezTo>
                  <a:cubicBezTo>
                    <a:pt x="116" y="273"/>
                    <a:pt x="111" y="254"/>
                    <a:pt x="111" y="234"/>
                  </a:cubicBezTo>
                  <a:close/>
                </a:path>
              </a:pathLst>
            </a:custGeom>
            <a:gradFill flip="none" rotWithShape="1">
              <a:gsLst>
                <a:gs pos="0">
                  <a:schemeClr val="tx1">
                    <a:lumMod val="20000"/>
                    <a:lumOff val="80000"/>
                  </a:schemeClr>
                </a:gs>
                <a:gs pos="100000">
                  <a:schemeClr val="bg2">
                    <a:lumMod val="75000"/>
                  </a:schemeClr>
                </a:gs>
              </a:gsLst>
              <a:lin ang="16200000" scaled="0"/>
              <a:tileRect/>
            </a:gradFill>
            <a:ln w="3175" cap="flat" cmpd="sng">
              <a:solidFill>
                <a:schemeClr val="bg2">
                  <a:lumMod val="75000"/>
                </a:schemeClr>
              </a:solidFill>
              <a:prstDash val="solid"/>
              <a:round/>
              <a:headEnd type="none" w="med" len="med"/>
              <a:tailEnd type="none" w="med" len="med"/>
            </a:ln>
            <a:effectLst/>
          </p:spPr>
          <p:txBody>
            <a:bodyPr/>
            <a:lstStyle/>
            <a:p>
              <a:pPr>
                <a:defRPr/>
              </a:pPr>
              <a:endParaRPr lang="da-DK" sz="1300">
                <a:solidFill>
                  <a:srgbClr val="0066FF"/>
                </a:solidFill>
                <a:latin typeface="Calibri" charset="0"/>
                <a:ea typeface="ＭＳ Ｐゴシック" charset="-128"/>
              </a:endParaRPr>
            </a:p>
          </p:txBody>
        </p:sp>
        <p:sp>
          <p:nvSpPr>
            <p:cNvPr id="84" name="Tekstboks 17"/>
            <p:cNvSpPr txBox="1">
              <a:spLocks noChangeArrowheads="1"/>
            </p:cNvSpPr>
            <p:nvPr/>
          </p:nvSpPr>
          <p:spPr bwMode="auto">
            <a:xfrm rot="2864338">
              <a:off x="1684934" y="4901447"/>
              <a:ext cx="434600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ArchDown">
                <a:avLst/>
              </a:prstTxWarp>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da-DK" sz="2800" b="1" dirty="0" smtClean="0">
                  <a:solidFill>
                    <a:srgbClr val="0066FF"/>
                  </a:solidFill>
                  <a:latin typeface="Calibri" pitchFamily="34" charset="0"/>
                </a:rPr>
                <a:t>Applied</a:t>
              </a:r>
              <a:endParaRPr lang="da-DK" sz="2800" b="1" dirty="0">
                <a:solidFill>
                  <a:srgbClr val="0066FF"/>
                </a:solidFill>
                <a:latin typeface="Calibri" pitchFamily="34" charset="0"/>
              </a:endParaRPr>
            </a:p>
            <a:p>
              <a:pPr algn="ctr" eaLnBrk="1" hangingPunct="1"/>
              <a:r>
                <a:rPr lang="da-DK" sz="2800" b="1" dirty="0">
                  <a:solidFill>
                    <a:srgbClr val="0066FF"/>
                  </a:solidFill>
                  <a:latin typeface="Calibri" pitchFamily="34" charset="0"/>
                </a:rPr>
                <a:t>Sciences</a:t>
              </a:r>
            </a:p>
          </p:txBody>
        </p:sp>
      </p:grpSp>
      <p:grpSp>
        <p:nvGrpSpPr>
          <p:cNvPr id="16" name="Group 15"/>
          <p:cNvGrpSpPr/>
          <p:nvPr/>
        </p:nvGrpSpPr>
        <p:grpSpPr>
          <a:xfrm>
            <a:off x="2546706" y="1180126"/>
            <a:ext cx="3036949" cy="2545416"/>
            <a:chOff x="2921000" y="1684202"/>
            <a:chExt cx="4319216" cy="3620147"/>
          </a:xfrm>
        </p:grpSpPr>
        <p:sp>
          <p:nvSpPr>
            <p:cNvPr id="73" name="Freeform 8"/>
            <p:cNvSpPr>
              <a:spLocks/>
            </p:cNvSpPr>
            <p:nvPr>
              <p:custDataLst>
                <p:tags r:id="rId4"/>
              </p:custDataLst>
            </p:nvPr>
          </p:nvSpPr>
          <p:spPr bwMode="gray">
            <a:xfrm rot="18000000">
              <a:off x="3711532" y="960160"/>
              <a:ext cx="2804642" cy="4252726"/>
            </a:xfrm>
            <a:custGeom>
              <a:avLst/>
              <a:gdLst/>
              <a:ahLst/>
              <a:cxnLst>
                <a:cxn ang="0">
                  <a:pos x="115" y="234"/>
                </a:cxn>
                <a:cxn ang="0">
                  <a:pos x="102" y="290"/>
                </a:cxn>
                <a:cxn ang="0">
                  <a:pos x="199" y="345"/>
                </a:cxn>
                <a:cxn ang="0">
                  <a:pos x="227" y="234"/>
                </a:cxn>
                <a:cxn ang="0">
                  <a:pos x="0" y="0"/>
                </a:cxn>
                <a:cxn ang="0">
                  <a:pos x="0" y="112"/>
                </a:cxn>
                <a:cxn ang="0">
                  <a:pos x="115" y="234"/>
                </a:cxn>
              </a:cxnLst>
              <a:rect l="0" t="0" r="r" b="b"/>
              <a:pathLst>
                <a:path w="227" h="345">
                  <a:moveTo>
                    <a:pt x="115" y="234"/>
                  </a:moveTo>
                  <a:cubicBezTo>
                    <a:pt x="115" y="254"/>
                    <a:pt x="111" y="273"/>
                    <a:pt x="102" y="290"/>
                  </a:cubicBezTo>
                  <a:cubicBezTo>
                    <a:pt x="199" y="345"/>
                    <a:pt x="199" y="345"/>
                    <a:pt x="199" y="345"/>
                  </a:cubicBezTo>
                  <a:cubicBezTo>
                    <a:pt x="217" y="312"/>
                    <a:pt x="227" y="274"/>
                    <a:pt x="227" y="234"/>
                  </a:cubicBezTo>
                  <a:cubicBezTo>
                    <a:pt x="227" y="108"/>
                    <a:pt x="126" y="4"/>
                    <a:pt x="0" y="0"/>
                  </a:cubicBezTo>
                  <a:cubicBezTo>
                    <a:pt x="0" y="112"/>
                    <a:pt x="0" y="112"/>
                    <a:pt x="0" y="112"/>
                  </a:cubicBezTo>
                  <a:cubicBezTo>
                    <a:pt x="64" y="115"/>
                    <a:pt x="115" y="169"/>
                    <a:pt x="115" y="234"/>
                  </a:cubicBezTo>
                  <a:close/>
                </a:path>
              </a:pathLst>
            </a:custGeom>
            <a:gradFill flip="none" rotWithShape="1">
              <a:gsLst>
                <a:gs pos="0">
                  <a:schemeClr val="tx1">
                    <a:lumMod val="20000"/>
                    <a:lumOff val="80000"/>
                  </a:schemeClr>
                </a:gs>
                <a:gs pos="99000">
                  <a:schemeClr val="bg2">
                    <a:lumMod val="75000"/>
                  </a:schemeClr>
                </a:gs>
              </a:gsLst>
              <a:lin ang="16200000" scaled="0"/>
              <a:tileRect/>
            </a:gradFill>
            <a:ln w="3175" cap="flat" cmpd="sng">
              <a:solidFill>
                <a:srgbClr val="A4D329"/>
              </a:solidFill>
              <a:prstDash val="solid"/>
              <a:round/>
              <a:headEnd type="none" w="med" len="med"/>
              <a:tailEnd type="none" w="med" len="med"/>
            </a:ln>
            <a:effectLst/>
          </p:spPr>
          <p:txBody>
            <a:bodyPr/>
            <a:lstStyle/>
            <a:p>
              <a:pPr>
                <a:defRPr/>
              </a:pPr>
              <a:endParaRPr lang="da-DK" sz="1300">
                <a:solidFill>
                  <a:srgbClr val="0066FF"/>
                </a:solidFill>
                <a:latin typeface="Calibri" charset="0"/>
                <a:ea typeface="ＭＳ Ｐゴシック" charset="-128"/>
              </a:endParaRPr>
            </a:p>
          </p:txBody>
        </p:sp>
        <p:sp>
          <p:nvSpPr>
            <p:cNvPr id="68" name="Ellipse 15"/>
            <p:cNvSpPr/>
            <p:nvPr/>
          </p:nvSpPr>
          <p:spPr bwMode="auto">
            <a:xfrm>
              <a:off x="2921000" y="2133600"/>
              <a:ext cx="4288683" cy="3170749"/>
            </a:xfrm>
            <a:prstGeom prst="ellipse">
              <a:avLst/>
            </a:prstGeom>
            <a:gradFill flip="none" rotWithShape="1">
              <a:gsLst>
                <a:gs pos="0">
                  <a:schemeClr val="tx2">
                    <a:lumMod val="40000"/>
                    <a:lumOff val="60000"/>
                    <a:alpha val="0"/>
                  </a:schemeClr>
                </a:gs>
                <a:gs pos="100000">
                  <a:schemeClr val="bg1">
                    <a:alpha val="77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a-DK" sz="1300">
                <a:solidFill>
                  <a:srgbClr val="0066FF"/>
                </a:solidFill>
                <a:ea typeface="ＭＳ Ｐゴシック" charset="-128"/>
              </a:endParaRPr>
            </a:p>
          </p:txBody>
        </p:sp>
        <p:sp>
          <p:nvSpPr>
            <p:cNvPr id="82" name="Tekstboks 17"/>
            <p:cNvSpPr txBox="1">
              <a:spLocks noChangeArrowheads="1"/>
            </p:cNvSpPr>
            <p:nvPr/>
          </p:nvSpPr>
          <p:spPr bwMode="auto">
            <a:xfrm>
              <a:off x="3243283" y="3066871"/>
              <a:ext cx="3452124"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ArchUp">
                <a:avLst/>
              </a:prstTxWarp>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r>
                <a:rPr lang="da-DK" sz="2800" b="1" dirty="0">
                  <a:solidFill>
                    <a:srgbClr val="0066FF"/>
                  </a:solidFill>
                  <a:latin typeface="Calibri" pitchFamily="34" charset="0"/>
                </a:rPr>
                <a:t>Basic</a:t>
              </a:r>
            </a:p>
            <a:p>
              <a:pPr algn="ctr" eaLnBrk="1" hangingPunct="1"/>
              <a:r>
                <a:rPr lang="da-DK" sz="2800" b="1" dirty="0">
                  <a:solidFill>
                    <a:srgbClr val="0066FF"/>
                  </a:solidFill>
                  <a:latin typeface="Calibri" pitchFamily="34" charset="0"/>
                </a:rPr>
                <a:t>Sciences</a:t>
              </a:r>
            </a:p>
          </p:txBody>
        </p:sp>
      </p:grpSp>
      <p:sp>
        <p:nvSpPr>
          <p:cNvPr id="79" name="Rektangulær billedforklaring 38"/>
          <p:cNvSpPr/>
          <p:nvPr/>
        </p:nvSpPr>
        <p:spPr>
          <a:xfrm>
            <a:off x="698529" y="5518665"/>
            <a:ext cx="2587596" cy="945717"/>
          </a:xfrm>
          <a:prstGeom prst="wedgeRectCallout">
            <a:avLst>
              <a:gd name="adj1" fmla="val 43569"/>
              <a:gd name="adj2" fmla="val -86989"/>
            </a:avLst>
          </a:prstGeom>
          <a:gradFill flip="none" rotWithShape="1">
            <a:gsLst>
              <a:gs pos="0">
                <a:schemeClr val="tx2">
                  <a:lumMod val="40000"/>
                  <a:lumOff val="60000"/>
                  <a:alpha val="0"/>
                </a:schemeClr>
              </a:gs>
              <a:gs pos="100000">
                <a:schemeClr val="bg1">
                  <a:alpha val="77000"/>
                </a:schemeClr>
              </a:gs>
            </a:gsLst>
            <a:lin ang="16200000" scaled="0"/>
            <a:tileRect/>
          </a:gradFill>
          <a:ln w="28575">
            <a:solidFill>
              <a:srgbClr val="92D050"/>
            </a:solidFill>
          </a:ln>
          <a:effectLst/>
        </p:spPr>
        <p:style>
          <a:lnRef idx="1">
            <a:schemeClr val="accent1"/>
          </a:lnRef>
          <a:fillRef idx="3">
            <a:schemeClr val="accent1"/>
          </a:fillRef>
          <a:effectRef idx="2">
            <a:schemeClr val="accent1"/>
          </a:effectRef>
          <a:fontRef idx="minor">
            <a:schemeClr val="lt1"/>
          </a:fontRef>
        </p:style>
        <p:txBody>
          <a:bodyPr lIns="64291" tIns="32146" rIns="64291" bIns="32146" anchor="ctr"/>
          <a:lstStyle/>
          <a:p>
            <a:r>
              <a:rPr lang="da-DK" sz="1400" dirty="0">
                <a:solidFill>
                  <a:srgbClr val="FFFFFF"/>
                </a:solidFill>
                <a:ea typeface="ＭＳ Ｐゴシック" charset="-128"/>
              </a:rPr>
              <a:t>Medical </a:t>
            </a:r>
            <a:r>
              <a:rPr lang="da-DK" sz="1400" dirty="0" smtClean="0">
                <a:solidFill>
                  <a:srgbClr val="FFFFFF"/>
                </a:solidFill>
                <a:ea typeface="ＭＳ Ｐゴシック" charset="-128"/>
              </a:rPr>
              <a:t>Sciences</a:t>
            </a:r>
            <a:endParaRPr lang="da-DK" sz="1400" dirty="0">
              <a:solidFill>
                <a:srgbClr val="FFFFFF"/>
              </a:solidFill>
              <a:ea typeface="ＭＳ Ｐゴシック" charset="-128"/>
            </a:endParaRPr>
          </a:p>
          <a:p>
            <a:r>
              <a:rPr lang="da-DK" sz="1400" dirty="0" smtClean="0">
                <a:solidFill>
                  <a:srgbClr val="FFFFFF"/>
                </a:solidFill>
                <a:ea typeface="ＭＳ Ｐゴシック" charset="-128"/>
              </a:rPr>
              <a:t>Social Sciences</a:t>
            </a:r>
          </a:p>
          <a:p>
            <a:r>
              <a:rPr lang="da-DK" sz="1400" dirty="0" smtClean="0">
                <a:solidFill>
                  <a:srgbClr val="FFFFFF"/>
                </a:solidFill>
                <a:ea typeface="ＭＳ Ｐゴシック" charset="-128"/>
              </a:rPr>
              <a:t>Environmental Sciences</a:t>
            </a:r>
            <a:endParaRPr lang="da-DK" sz="1400" dirty="0">
              <a:solidFill>
                <a:srgbClr val="FFFFFF"/>
              </a:solidFill>
              <a:ea typeface="ＭＳ Ｐゴシック" charset="-128"/>
            </a:endParaRPr>
          </a:p>
          <a:p>
            <a:r>
              <a:rPr lang="da-DK" sz="1400" dirty="0" smtClean="0">
                <a:solidFill>
                  <a:srgbClr val="FFFFFF"/>
                </a:solidFill>
                <a:ea typeface="ＭＳ Ｐゴシック" charset="-128"/>
              </a:rPr>
              <a:t>....</a:t>
            </a:r>
            <a:endParaRPr lang="da-DK" sz="1400" dirty="0">
              <a:solidFill>
                <a:srgbClr val="FFFFFF"/>
              </a:solidFill>
              <a:ea typeface="ＭＳ Ｐゴシック" charset="-128"/>
            </a:endParaRPr>
          </a:p>
        </p:txBody>
      </p:sp>
      <p:sp>
        <p:nvSpPr>
          <p:cNvPr id="75" name="Rektangulær billedforklaring 32"/>
          <p:cNvSpPr/>
          <p:nvPr/>
        </p:nvSpPr>
        <p:spPr>
          <a:xfrm>
            <a:off x="6286500" y="321469"/>
            <a:ext cx="1448544" cy="1340380"/>
          </a:xfrm>
          <a:prstGeom prst="wedgeRectCallout">
            <a:avLst>
              <a:gd name="adj1" fmla="val -106282"/>
              <a:gd name="adj2" fmla="val 81949"/>
            </a:avLst>
          </a:prstGeom>
          <a:gradFill flip="none" rotWithShape="1">
            <a:gsLst>
              <a:gs pos="0">
                <a:schemeClr val="tx2">
                  <a:lumMod val="40000"/>
                  <a:lumOff val="60000"/>
                  <a:alpha val="0"/>
                </a:schemeClr>
              </a:gs>
              <a:gs pos="100000">
                <a:schemeClr val="bg1">
                  <a:alpha val="77000"/>
                </a:schemeClr>
              </a:gs>
            </a:gsLst>
            <a:lin ang="16200000" scaled="0"/>
            <a:tileRect/>
          </a:gradFill>
          <a:ln w="28575">
            <a:solidFill>
              <a:srgbClr val="92D050"/>
            </a:solidFill>
          </a:ln>
          <a:effectLst/>
        </p:spPr>
        <p:style>
          <a:lnRef idx="1">
            <a:schemeClr val="accent1"/>
          </a:lnRef>
          <a:fillRef idx="3">
            <a:schemeClr val="accent1"/>
          </a:fillRef>
          <a:effectRef idx="2">
            <a:schemeClr val="accent1"/>
          </a:effectRef>
          <a:fontRef idx="minor">
            <a:schemeClr val="lt1"/>
          </a:fontRef>
        </p:style>
        <p:txBody>
          <a:bodyPr lIns="64291" tIns="32146" rIns="64291" bIns="32146" anchor="ctr"/>
          <a:lstStyle/>
          <a:p>
            <a:r>
              <a:rPr lang="da-DK" sz="1400" dirty="0">
                <a:solidFill>
                  <a:srgbClr val="FFFFFF"/>
                </a:solidFill>
                <a:ea typeface="ＭＳ Ｐゴシック" charset="-128"/>
              </a:rPr>
              <a:t>Math/Stats</a:t>
            </a:r>
          </a:p>
          <a:p>
            <a:r>
              <a:rPr lang="da-DK" sz="1400" dirty="0">
                <a:solidFill>
                  <a:srgbClr val="FFFFFF"/>
                </a:solidFill>
                <a:ea typeface="ＭＳ Ｐゴシック" charset="-128"/>
              </a:rPr>
              <a:t>Physics</a:t>
            </a:r>
          </a:p>
          <a:p>
            <a:r>
              <a:rPr lang="da-DK" sz="1400" dirty="0">
                <a:solidFill>
                  <a:srgbClr val="FFFFFF"/>
                </a:solidFill>
                <a:ea typeface="ＭＳ Ｐゴシック" charset="-128"/>
              </a:rPr>
              <a:t>Biology</a:t>
            </a:r>
          </a:p>
          <a:p>
            <a:r>
              <a:rPr lang="da-DK" sz="1400" dirty="0">
                <a:solidFill>
                  <a:srgbClr val="FFFFFF"/>
                </a:solidFill>
                <a:ea typeface="ＭＳ Ｐゴシック" charset="-128"/>
              </a:rPr>
              <a:t>Chemistry</a:t>
            </a:r>
          </a:p>
          <a:p>
            <a:r>
              <a:rPr lang="da-DK" sz="1400" dirty="0">
                <a:solidFill>
                  <a:srgbClr val="FFFFFF"/>
                </a:solidFill>
                <a:ea typeface="ＭＳ Ｐゴシック" charset="-128"/>
              </a:rPr>
              <a:t>....</a:t>
            </a:r>
          </a:p>
        </p:txBody>
      </p:sp>
      <p:sp>
        <p:nvSpPr>
          <p:cNvPr id="77" name="Rektangulær billedforklaring 34"/>
          <p:cNvSpPr/>
          <p:nvPr/>
        </p:nvSpPr>
        <p:spPr>
          <a:xfrm>
            <a:off x="6282928" y="5411390"/>
            <a:ext cx="1662857" cy="1206667"/>
          </a:xfrm>
          <a:prstGeom prst="wedgeRectCallout">
            <a:avLst>
              <a:gd name="adj1" fmla="val -86715"/>
              <a:gd name="adj2" fmla="val -124220"/>
            </a:avLst>
          </a:prstGeom>
          <a:gradFill flip="none" rotWithShape="1">
            <a:gsLst>
              <a:gs pos="0">
                <a:schemeClr val="tx2">
                  <a:lumMod val="40000"/>
                  <a:lumOff val="60000"/>
                  <a:alpha val="0"/>
                </a:schemeClr>
              </a:gs>
              <a:gs pos="100000">
                <a:schemeClr val="bg1">
                  <a:alpha val="77000"/>
                </a:schemeClr>
              </a:gs>
            </a:gsLst>
            <a:lin ang="16200000" scaled="0"/>
            <a:tileRect/>
          </a:gradFill>
          <a:ln w="28575">
            <a:solidFill>
              <a:srgbClr val="92D050"/>
            </a:solidFill>
          </a:ln>
          <a:effectLst/>
        </p:spPr>
        <p:style>
          <a:lnRef idx="1">
            <a:schemeClr val="accent1"/>
          </a:lnRef>
          <a:fillRef idx="3">
            <a:schemeClr val="accent1"/>
          </a:fillRef>
          <a:effectRef idx="2">
            <a:schemeClr val="accent1"/>
          </a:effectRef>
          <a:fontRef idx="minor">
            <a:schemeClr val="lt1"/>
          </a:fontRef>
        </p:style>
        <p:txBody>
          <a:bodyPr lIns="64291" tIns="32146" rIns="64291" bIns="32146" anchor="ctr"/>
          <a:lstStyle/>
          <a:p>
            <a:r>
              <a:rPr lang="da-DK" sz="1400" dirty="0">
                <a:solidFill>
                  <a:srgbClr val="FFFFFF"/>
                </a:solidFill>
                <a:ea typeface="ＭＳ Ｐゴシック" charset="-128"/>
              </a:rPr>
              <a:t>Engineering</a:t>
            </a:r>
          </a:p>
          <a:p>
            <a:r>
              <a:rPr lang="da-DK" sz="1400" dirty="0">
                <a:solidFill>
                  <a:srgbClr val="FFFFFF"/>
                </a:solidFill>
                <a:ea typeface="ＭＳ Ｐゴシック" charset="-128"/>
              </a:rPr>
              <a:t>Computer Science</a:t>
            </a:r>
          </a:p>
          <a:p>
            <a:r>
              <a:rPr lang="da-DK" sz="1400" dirty="0">
                <a:solidFill>
                  <a:srgbClr val="FFFFFF"/>
                </a:solidFill>
                <a:ea typeface="ＭＳ Ｐゴシック" charset="-128"/>
              </a:rPr>
              <a:t>Bioinformatics</a:t>
            </a:r>
          </a:p>
          <a:p>
            <a:r>
              <a:rPr lang="da-DK" sz="1400" dirty="0">
                <a:solidFill>
                  <a:srgbClr val="FFFFFF"/>
                </a:solidFill>
                <a:ea typeface="ＭＳ Ｐゴシック" charset="-128"/>
              </a:rPr>
              <a:t>Biomath/Biostats</a:t>
            </a:r>
          </a:p>
          <a:p>
            <a:r>
              <a:rPr lang="da-DK" sz="1400" dirty="0">
                <a:solidFill>
                  <a:srgbClr val="FFFFFF"/>
                </a:solidFill>
                <a:ea typeface="ＭＳ Ｐゴシック" charset="-128"/>
              </a:rPr>
              <a:t>....</a:t>
            </a:r>
          </a:p>
        </p:txBody>
      </p:sp>
      <p:sp>
        <p:nvSpPr>
          <p:cNvPr id="22" name="Rectangle 2"/>
          <p:cNvSpPr>
            <a:spLocks noGrp="1" noChangeArrowheads="1"/>
          </p:cNvSpPr>
          <p:nvPr>
            <p:ph type="title"/>
          </p:nvPr>
        </p:nvSpPr>
        <p:spPr bwMode="auto">
          <a:xfrm>
            <a:off x="-43526" y="0"/>
            <a:ext cx="4030474" cy="868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3200" dirty="0">
                <a:solidFill>
                  <a:srgbClr val="FFFFCC"/>
                </a:solidFill>
                <a:effectLst>
                  <a:outerShdw blurRad="38100" dist="38100" dir="2700000" algn="tl">
                    <a:srgbClr val="000000">
                      <a:alpha val="43137"/>
                    </a:srgbClr>
                  </a:outerShdw>
                </a:effectLst>
                <a:latin typeface="Palatino Linotype" pitchFamily="18" charset="0"/>
                <a:cs typeface="Arial" pitchFamily="34" charset="0"/>
              </a:rPr>
              <a:t>Domain-specific </a:t>
            </a:r>
            <a:r>
              <a:rPr lang="en-US" sz="3200" dirty="0" smtClean="0">
                <a:solidFill>
                  <a:srgbClr val="FFFFCC"/>
                </a:solidFill>
                <a:effectLst>
                  <a:outerShdw blurRad="38100" dist="38100" dir="2700000" algn="tl">
                    <a:srgbClr val="000000">
                      <a:alpha val="43137"/>
                    </a:srgbClr>
                  </a:outerShdw>
                </a:effectLst>
                <a:latin typeface="Palatino Linotype" pitchFamily="18" charset="0"/>
                <a:cs typeface="Arial" pitchFamily="34" charset="0"/>
              </a:rPr>
              <a:t>vs.</a:t>
            </a:r>
            <a:br>
              <a:rPr lang="en-US" sz="3200" dirty="0" smtClean="0">
                <a:solidFill>
                  <a:srgbClr val="FFFFCC"/>
                </a:solidFill>
                <a:effectLst>
                  <a:outerShdw blurRad="38100" dist="38100" dir="2700000" algn="tl">
                    <a:srgbClr val="000000">
                      <a:alpha val="43137"/>
                    </a:srgbClr>
                  </a:outerShdw>
                </a:effectLst>
                <a:latin typeface="Palatino Linotype" pitchFamily="18" charset="0"/>
                <a:cs typeface="Arial" pitchFamily="34" charset="0"/>
              </a:rPr>
            </a:br>
            <a:r>
              <a:rPr lang="en-US" sz="3200" dirty="0" smtClean="0">
                <a:solidFill>
                  <a:srgbClr val="FFFFCC"/>
                </a:solidFill>
                <a:effectLst>
                  <a:outerShdw blurRad="38100" dist="38100" dir="2700000" algn="tl">
                    <a:srgbClr val="000000">
                      <a:alpha val="43137"/>
                    </a:srgbClr>
                  </a:outerShdw>
                </a:effectLst>
                <a:latin typeface="Palatino Linotype" pitchFamily="18" charset="0"/>
                <a:cs typeface="Arial" pitchFamily="34" charset="0"/>
              </a:rPr>
              <a:t>Trans-disciplinary </a:t>
            </a:r>
            <a:r>
              <a:rPr lang="en-US" sz="3200" dirty="0">
                <a:solidFill>
                  <a:srgbClr val="FFFFCC"/>
                </a:solidFill>
                <a:effectLst>
                  <a:outerShdw blurRad="38100" dist="38100" dir="2700000" algn="tl">
                    <a:srgbClr val="000000">
                      <a:alpha val="43137"/>
                    </a:srgbClr>
                  </a:outerShdw>
                </a:effectLst>
                <a:latin typeface="Palatino Linotype" pitchFamily="18" charset="0"/>
                <a:cs typeface="Arial" pitchFamily="34" charset="0"/>
              </a:rPr>
              <a:t>knowledge </a:t>
            </a:r>
          </a:p>
        </p:txBody>
      </p:sp>
      <p:pic>
        <p:nvPicPr>
          <p:cNvPr id="2" name="V66-Alzheimer's_Disease_Sub-Volume_Probabilistic_Atlas">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6638739" y="3237853"/>
            <a:ext cx="2438400" cy="1828800"/>
          </a:xfrm>
          <a:prstGeom prst="rect">
            <a:avLst/>
          </a:prstGeom>
        </p:spPr>
      </p:pic>
    </p:spTree>
    <p:extLst>
      <p:ext uri="{BB962C8B-B14F-4D97-AF65-F5344CB8AC3E}">
        <p14:creationId xmlns:p14="http://schemas.microsoft.com/office/powerpoint/2010/main" val="1930849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par>
                                <p:cTn id="10" presetID="21" presetClass="entr" presetSubtype="1" fill="hold" grpId="0" nodeType="withEffect">
                                  <p:stCondLst>
                                    <p:cond delay="4000"/>
                                  </p:stCondLst>
                                  <p:childTnLst>
                                    <p:set>
                                      <p:cBhvr>
                                        <p:cTn id="11" dur="1" fill="hold">
                                          <p:stCondLst>
                                            <p:cond delay="0"/>
                                          </p:stCondLst>
                                        </p:cTn>
                                        <p:tgtEl>
                                          <p:spTgt spid="66"/>
                                        </p:tgtEl>
                                        <p:attrNameLst>
                                          <p:attrName>style.visibility</p:attrName>
                                        </p:attrNameLst>
                                      </p:cBhvr>
                                      <p:to>
                                        <p:strVal val="visible"/>
                                      </p:to>
                                    </p:set>
                                    <p:animEffect transition="in" filter="wheel(1)">
                                      <p:cBhvr>
                                        <p:cTn id="12" dur="2000"/>
                                        <p:tgtEl>
                                          <p:spTgt spid="66"/>
                                        </p:tgtEl>
                                      </p:cBhvr>
                                    </p:animEffect>
                                  </p:childTnLst>
                                </p:cTn>
                              </p:par>
                              <p:par>
                                <p:cTn id="13" presetID="53" presetClass="entr" presetSubtype="16" fill="hold" nodeType="withEffect">
                                  <p:stCondLst>
                                    <p:cond delay="800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fltVal val="0"/>
                                          </p:val>
                                        </p:tav>
                                        <p:tav tm="100000">
                                          <p:val>
                                            <p:strVal val="#ppt_w"/>
                                          </p:val>
                                        </p:tav>
                                      </p:tavLst>
                                    </p:anim>
                                    <p:anim calcmode="lin" valueType="num">
                                      <p:cBhvr>
                                        <p:cTn id="16" dur="1000" fill="hold"/>
                                        <p:tgtEl>
                                          <p:spTgt spid="16"/>
                                        </p:tgtEl>
                                        <p:attrNameLst>
                                          <p:attrName>ppt_h</p:attrName>
                                        </p:attrNameLst>
                                      </p:cBhvr>
                                      <p:tavLst>
                                        <p:tav tm="0">
                                          <p:val>
                                            <p:fltVal val="0"/>
                                          </p:val>
                                        </p:tav>
                                        <p:tav tm="100000">
                                          <p:val>
                                            <p:strVal val="#ppt_h"/>
                                          </p:val>
                                        </p:tav>
                                      </p:tavLst>
                                    </p:anim>
                                    <p:animEffect transition="in" filter="fade">
                                      <p:cBhvr>
                                        <p:cTn id="17" dur="1000"/>
                                        <p:tgtEl>
                                          <p:spTgt spid="16"/>
                                        </p:tgtEl>
                                      </p:cBhvr>
                                    </p:animEffect>
                                  </p:childTnLst>
                                </p:cTn>
                              </p:par>
                              <p:par>
                                <p:cTn id="18" presetID="22" presetClass="entr" presetSubtype="8" fill="hold" grpId="0" nodeType="withEffect">
                                  <p:stCondLst>
                                    <p:cond delay="9000"/>
                                  </p:stCondLst>
                                  <p:childTnLst>
                                    <p:set>
                                      <p:cBhvr>
                                        <p:cTn id="19" dur="1" fill="hold">
                                          <p:stCondLst>
                                            <p:cond delay="0"/>
                                          </p:stCondLst>
                                        </p:cTn>
                                        <p:tgtEl>
                                          <p:spTgt spid="75"/>
                                        </p:tgtEl>
                                        <p:attrNameLst>
                                          <p:attrName>style.visibility</p:attrName>
                                        </p:attrNameLst>
                                      </p:cBhvr>
                                      <p:to>
                                        <p:strVal val="visible"/>
                                      </p:to>
                                    </p:set>
                                    <p:animEffect transition="in" filter="wipe(left)">
                                      <p:cBhvr>
                                        <p:cTn id="20" dur="1000"/>
                                        <p:tgtEl>
                                          <p:spTgt spid="75"/>
                                        </p:tgtEl>
                                      </p:cBhvr>
                                    </p:animEffect>
                                  </p:childTnLst>
                                </p:cTn>
                              </p:par>
                              <p:par>
                                <p:cTn id="21" presetID="53" presetClass="entr" presetSubtype="16" fill="hold" nodeType="withEffect">
                                  <p:stCondLst>
                                    <p:cond delay="13000"/>
                                  </p:stCondLst>
                                  <p:childTnLst>
                                    <p:set>
                                      <p:cBhvr>
                                        <p:cTn id="22" dur="1" fill="hold">
                                          <p:stCondLst>
                                            <p:cond delay="0"/>
                                          </p:stCondLst>
                                        </p:cTn>
                                        <p:tgtEl>
                                          <p:spTgt spid="26"/>
                                        </p:tgtEl>
                                        <p:attrNameLst>
                                          <p:attrName>style.visibility</p:attrName>
                                        </p:attrNameLst>
                                      </p:cBhvr>
                                      <p:to>
                                        <p:strVal val="visible"/>
                                      </p:to>
                                    </p:set>
                                    <p:anim calcmode="lin" valueType="num">
                                      <p:cBhvr>
                                        <p:cTn id="23" dur="1000" fill="hold"/>
                                        <p:tgtEl>
                                          <p:spTgt spid="26"/>
                                        </p:tgtEl>
                                        <p:attrNameLst>
                                          <p:attrName>ppt_w</p:attrName>
                                        </p:attrNameLst>
                                      </p:cBhvr>
                                      <p:tavLst>
                                        <p:tav tm="0">
                                          <p:val>
                                            <p:fltVal val="0"/>
                                          </p:val>
                                        </p:tav>
                                        <p:tav tm="100000">
                                          <p:val>
                                            <p:strVal val="#ppt_w"/>
                                          </p:val>
                                        </p:tav>
                                      </p:tavLst>
                                    </p:anim>
                                    <p:anim calcmode="lin" valueType="num">
                                      <p:cBhvr>
                                        <p:cTn id="24" dur="1000" fill="hold"/>
                                        <p:tgtEl>
                                          <p:spTgt spid="26"/>
                                        </p:tgtEl>
                                        <p:attrNameLst>
                                          <p:attrName>ppt_h</p:attrName>
                                        </p:attrNameLst>
                                      </p:cBhvr>
                                      <p:tavLst>
                                        <p:tav tm="0">
                                          <p:val>
                                            <p:fltVal val="0"/>
                                          </p:val>
                                        </p:tav>
                                        <p:tav tm="100000">
                                          <p:val>
                                            <p:strVal val="#ppt_h"/>
                                          </p:val>
                                        </p:tav>
                                      </p:tavLst>
                                    </p:anim>
                                    <p:animEffect transition="in" filter="fade">
                                      <p:cBhvr>
                                        <p:cTn id="25" dur="1000"/>
                                        <p:tgtEl>
                                          <p:spTgt spid="26"/>
                                        </p:tgtEl>
                                      </p:cBhvr>
                                    </p:animEffect>
                                  </p:childTnLst>
                                </p:cTn>
                              </p:par>
                              <p:par>
                                <p:cTn id="26" presetID="22" presetClass="entr" presetSubtype="1" fill="hold" grpId="0" nodeType="withEffect">
                                  <p:stCondLst>
                                    <p:cond delay="14000"/>
                                  </p:stCondLst>
                                  <p:childTnLst>
                                    <p:set>
                                      <p:cBhvr>
                                        <p:cTn id="27" dur="1" fill="hold">
                                          <p:stCondLst>
                                            <p:cond delay="0"/>
                                          </p:stCondLst>
                                        </p:cTn>
                                        <p:tgtEl>
                                          <p:spTgt spid="77"/>
                                        </p:tgtEl>
                                        <p:attrNameLst>
                                          <p:attrName>style.visibility</p:attrName>
                                        </p:attrNameLst>
                                      </p:cBhvr>
                                      <p:to>
                                        <p:strVal val="visible"/>
                                      </p:to>
                                    </p:set>
                                    <p:animEffect transition="in" filter="wipe(up)">
                                      <p:cBhvr>
                                        <p:cTn id="28" dur="1000"/>
                                        <p:tgtEl>
                                          <p:spTgt spid="77"/>
                                        </p:tgtEl>
                                      </p:cBhvr>
                                    </p:animEffect>
                                  </p:childTnLst>
                                </p:cTn>
                              </p:par>
                              <p:par>
                                <p:cTn id="29" presetID="53" presetClass="entr" presetSubtype="16" fill="hold" nodeType="withEffect">
                                  <p:stCondLst>
                                    <p:cond delay="18000"/>
                                  </p:stCondLst>
                                  <p:childTnLst>
                                    <p:set>
                                      <p:cBhvr>
                                        <p:cTn id="30" dur="1" fill="hold">
                                          <p:stCondLst>
                                            <p:cond delay="0"/>
                                          </p:stCondLst>
                                        </p:cTn>
                                        <p:tgtEl>
                                          <p:spTgt spid="41"/>
                                        </p:tgtEl>
                                        <p:attrNameLst>
                                          <p:attrName>style.visibility</p:attrName>
                                        </p:attrNameLst>
                                      </p:cBhvr>
                                      <p:to>
                                        <p:strVal val="visible"/>
                                      </p:to>
                                    </p:set>
                                    <p:anim calcmode="lin" valueType="num">
                                      <p:cBhvr>
                                        <p:cTn id="31" dur="1000" fill="hold"/>
                                        <p:tgtEl>
                                          <p:spTgt spid="41"/>
                                        </p:tgtEl>
                                        <p:attrNameLst>
                                          <p:attrName>ppt_w</p:attrName>
                                        </p:attrNameLst>
                                      </p:cBhvr>
                                      <p:tavLst>
                                        <p:tav tm="0">
                                          <p:val>
                                            <p:fltVal val="0"/>
                                          </p:val>
                                        </p:tav>
                                        <p:tav tm="100000">
                                          <p:val>
                                            <p:strVal val="#ppt_w"/>
                                          </p:val>
                                        </p:tav>
                                      </p:tavLst>
                                    </p:anim>
                                    <p:anim calcmode="lin" valueType="num">
                                      <p:cBhvr>
                                        <p:cTn id="32" dur="1000" fill="hold"/>
                                        <p:tgtEl>
                                          <p:spTgt spid="41"/>
                                        </p:tgtEl>
                                        <p:attrNameLst>
                                          <p:attrName>ppt_h</p:attrName>
                                        </p:attrNameLst>
                                      </p:cBhvr>
                                      <p:tavLst>
                                        <p:tav tm="0">
                                          <p:val>
                                            <p:fltVal val="0"/>
                                          </p:val>
                                        </p:tav>
                                        <p:tav tm="100000">
                                          <p:val>
                                            <p:strVal val="#ppt_h"/>
                                          </p:val>
                                        </p:tav>
                                      </p:tavLst>
                                    </p:anim>
                                    <p:animEffect transition="in" filter="fade">
                                      <p:cBhvr>
                                        <p:cTn id="33" dur="1000"/>
                                        <p:tgtEl>
                                          <p:spTgt spid="41"/>
                                        </p:tgtEl>
                                      </p:cBhvr>
                                    </p:animEffect>
                                  </p:childTnLst>
                                </p:cTn>
                              </p:par>
                              <p:par>
                                <p:cTn id="34" presetID="22" presetClass="entr" presetSubtype="1" fill="hold" grpId="0" nodeType="withEffect">
                                  <p:stCondLst>
                                    <p:cond delay="19000"/>
                                  </p:stCondLst>
                                  <p:childTnLst>
                                    <p:set>
                                      <p:cBhvr>
                                        <p:cTn id="35" dur="1" fill="hold">
                                          <p:stCondLst>
                                            <p:cond delay="0"/>
                                          </p:stCondLst>
                                        </p:cTn>
                                        <p:tgtEl>
                                          <p:spTgt spid="79"/>
                                        </p:tgtEl>
                                        <p:attrNameLst>
                                          <p:attrName>style.visibility</p:attrName>
                                        </p:attrNameLst>
                                      </p:cBhvr>
                                      <p:to>
                                        <p:strVal val="visible"/>
                                      </p:to>
                                    </p:set>
                                    <p:animEffect transition="in" filter="wipe(up)">
                                      <p:cBhvr>
                                        <p:cTn id="36" dur="1000"/>
                                        <p:tgtEl>
                                          <p:spTgt spid="79"/>
                                        </p:tgtEl>
                                      </p:cBhvr>
                                    </p:animEffect>
                                  </p:childTnLst>
                                </p:cTn>
                              </p:par>
                              <p:par>
                                <p:cTn id="37" presetID="2" presetClass="mediacall" presetSubtype="0" fill="hold" nodeType="withEffect">
                                  <p:stCondLst>
                                    <p:cond delay="0"/>
                                  </p:stCondLst>
                                  <p:childTnLst>
                                    <p:cmd type="call" cmd="togglePause">
                                      <p:cBhvr>
                                        <p:cTn id="38"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2"/>
                </p:tgtEl>
              </p:cMediaNode>
            </p:video>
          </p:childTnLst>
        </p:cTn>
      </p:par>
    </p:tnLst>
    <p:bldLst>
      <p:bldP spid="66" grpId="0" animBg="1"/>
      <p:bldP spid="79" grpId="0" animBg="1"/>
      <p:bldP spid="75" grpId="0" animBg="1"/>
      <p:bldP spid="7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39510" y="329064"/>
            <a:ext cx="8632355" cy="868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4000" dirty="0" smtClean="0">
                <a:solidFill>
                  <a:srgbClr val="FFFFCC"/>
                </a:solidFill>
                <a:effectLst>
                  <a:outerShdw blurRad="38100" dist="38100" dir="2700000" algn="tl">
                    <a:srgbClr val="000000">
                      <a:alpha val="43137"/>
                    </a:srgbClr>
                  </a:outerShdw>
                </a:effectLst>
                <a:latin typeface="Palatino Linotype" pitchFamily="18" charset="0"/>
                <a:cs typeface="Arial" pitchFamily="34" charset="0"/>
              </a:rPr>
              <a:t>Big Data </a:t>
            </a:r>
            <a:r>
              <a:rPr lang="en-US" sz="4000" dirty="0" err="1" smtClean="0">
                <a:solidFill>
                  <a:srgbClr val="FFFFCC"/>
                </a:solidFill>
                <a:effectLst>
                  <a:outerShdw blurRad="38100" dist="38100" dir="2700000" algn="tl">
                    <a:srgbClr val="000000">
                      <a:alpha val="43137"/>
                    </a:srgbClr>
                  </a:outerShdw>
                </a:effectLst>
                <a:latin typeface="Palatino Linotype" pitchFamily="18" charset="0"/>
                <a:cs typeface="Arial" pitchFamily="34" charset="0"/>
              </a:rPr>
              <a:t>Resourceome</a:t>
            </a:r>
            <a:endParaRPr lang="en-US" sz="4000" dirty="0">
              <a:solidFill>
                <a:srgbClr val="FFFFCC"/>
              </a:solidFill>
              <a:effectLst>
                <a:outerShdw blurRad="38100" dist="38100" dir="2700000" algn="tl">
                  <a:srgbClr val="000000">
                    <a:alpha val="43137"/>
                  </a:srgbClr>
                </a:outerShdw>
              </a:effectLst>
              <a:latin typeface="Palatino Linotype" pitchFamily="18" charset="0"/>
              <a:cs typeface="Arial" pitchFamily="34" charset="0"/>
            </a:endParaRPr>
          </a:p>
        </p:txBody>
      </p:sp>
      <p:sp>
        <p:nvSpPr>
          <p:cNvPr id="4099" name="Rectangle 3"/>
          <p:cNvSpPr>
            <a:spLocks noGrp="1" noChangeArrowheads="1"/>
          </p:cNvSpPr>
          <p:nvPr>
            <p:ph type="body" idx="1"/>
          </p:nvPr>
        </p:nvSpPr>
        <p:spPr bwMode="auto">
          <a:xfrm>
            <a:off x="239510" y="1202359"/>
            <a:ext cx="8632355" cy="48903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800" dirty="0" smtClean="0">
                <a:solidFill>
                  <a:srgbClr val="33CC33"/>
                </a:solidFill>
                <a:ea typeface="+mn-ea"/>
              </a:rPr>
              <a:t>There is an explosion of open-data-science resources</a:t>
            </a:r>
          </a:p>
          <a:p>
            <a:pPr lvl="1" eaLnBrk="1" hangingPunct="1"/>
            <a:r>
              <a:rPr lang="en-US" sz="2400" b="1" u="sng" dirty="0" smtClean="0">
                <a:solidFill>
                  <a:srgbClr val="33CC33"/>
                </a:solidFill>
                <a:ea typeface="+mn-ea"/>
              </a:rPr>
              <a:t>www.data.gov</a:t>
            </a:r>
          </a:p>
          <a:p>
            <a:pPr lvl="1" eaLnBrk="1" hangingPunct="1"/>
            <a:r>
              <a:rPr lang="en-US" sz="2400" b="1" u="sng" dirty="0" smtClean="0">
                <a:solidFill>
                  <a:srgbClr val="33CC33"/>
                </a:solidFill>
                <a:ea typeface="+mn-ea"/>
              </a:rPr>
              <a:t>www.ncbi.nlm.nih.gov/gap</a:t>
            </a:r>
            <a:endParaRPr lang="en-US" sz="2400" dirty="0" smtClean="0">
              <a:solidFill>
                <a:srgbClr val="33CC33"/>
              </a:solidFill>
              <a:ea typeface="+mn-ea"/>
            </a:endParaRPr>
          </a:p>
          <a:p>
            <a:pPr eaLnBrk="1" hangingPunct="1"/>
            <a:r>
              <a:rPr lang="en-US" sz="2800" dirty="0" smtClean="0">
                <a:solidFill>
                  <a:srgbClr val="33CC33"/>
                </a:solidFill>
                <a:ea typeface="+mn-ea"/>
              </a:rPr>
              <a:t>Spawning of a number of industries and enterprises blending proprietary and open-source data, code, documentation, expert-support, infrastructure and services</a:t>
            </a:r>
          </a:p>
          <a:p>
            <a:pPr eaLnBrk="1" hangingPunct="1"/>
            <a:r>
              <a:rPr lang="en-US" sz="2800" dirty="0" smtClean="0">
                <a:solidFill>
                  <a:srgbClr val="33CC33"/>
                </a:solidFill>
                <a:ea typeface="+mn-ea"/>
              </a:rPr>
              <a:t>Big Data to Knowledge Initiative: </a:t>
            </a:r>
            <a:r>
              <a:rPr lang="en-US" sz="2800" b="1" u="sng" dirty="0" smtClean="0">
                <a:solidFill>
                  <a:srgbClr val="33CC33"/>
                </a:solidFill>
                <a:ea typeface="+mn-ea"/>
              </a:rPr>
              <a:t>www.BD2K.org</a:t>
            </a:r>
          </a:p>
          <a:p>
            <a:pPr eaLnBrk="1" hangingPunct="1"/>
            <a:r>
              <a:rPr lang="en-US" sz="2800" dirty="0" smtClean="0">
                <a:solidFill>
                  <a:srgbClr val="33CC33"/>
                </a:solidFill>
                <a:ea typeface="+mn-ea"/>
              </a:rPr>
              <a:t>Google Cloud Platform (GCP)</a:t>
            </a:r>
          </a:p>
          <a:p>
            <a:pPr eaLnBrk="1" hangingPunct="1"/>
            <a:r>
              <a:rPr lang="en-US" sz="2800" dirty="0" smtClean="0">
                <a:solidFill>
                  <a:srgbClr val="33CC33"/>
                </a:solidFill>
                <a:ea typeface="+mn-ea"/>
              </a:rPr>
              <a:t>Amazon Web Services (AWS)</a:t>
            </a:r>
            <a:endParaRPr lang="en-US" sz="2800" dirty="0">
              <a:solidFill>
                <a:srgbClr val="33CC33"/>
              </a:solidFill>
              <a:ea typeface="+mn-ea"/>
            </a:endParaRPr>
          </a:p>
        </p:txBody>
      </p:sp>
    </p:spTree>
    <p:extLst>
      <p:ext uri="{BB962C8B-B14F-4D97-AF65-F5344CB8AC3E}">
        <p14:creationId xmlns:p14="http://schemas.microsoft.com/office/powerpoint/2010/main" val="134365149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wipe(up)">
                                      <p:cBhvr>
                                        <p:cTn id="7" dur="1000"/>
                                        <p:tgtEl>
                                          <p:spTgt spid="4099">
                                            <p:txEl>
                                              <p:pRg st="0" end="0"/>
                                            </p:txEl>
                                          </p:spTgt>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animEffect transition="in" filter="wipe(up)">
                                      <p:cBhvr>
                                        <p:cTn id="11" dur="1000"/>
                                        <p:tgtEl>
                                          <p:spTgt spid="4099">
                                            <p:txEl>
                                              <p:pRg st="1" end="1"/>
                                            </p:txEl>
                                          </p:spTgt>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4099">
                                            <p:txEl>
                                              <p:pRg st="2" end="2"/>
                                            </p:txEl>
                                          </p:spTgt>
                                        </p:tgtEl>
                                        <p:attrNameLst>
                                          <p:attrName>style.visibility</p:attrName>
                                        </p:attrNameLst>
                                      </p:cBhvr>
                                      <p:to>
                                        <p:strVal val="visible"/>
                                      </p:to>
                                    </p:set>
                                    <p:animEffect transition="in" filter="wipe(up)">
                                      <p:cBhvr>
                                        <p:cTn id="15" dur="1000"/>
                                        <p:tgtEl>
                                          <p:spTgt spid="4099">
                                            <p:txEl>
                                              <p:pRg st="2" end="2"/>
                                            </p:txEl>
                                          </p:spTgt>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4099">
                                            <p:txEl>
                                              <p:pRg st="3" end="3"/>
                                            </p:txEl>
                                          </p:spTgt>
                                        </p:tgtEl>
                                        <p:attrNameLst>
                                          <p:attrName>style.visibility</p:attrName>
                                        </p:attrNameLst>
                                      </p:cBhvr>
                                      <p:to>
                                        <p:strVal val="visible"/>
                                      </p:to>
                                    </p:set>
                                    <p:animEffect transition="in" filter="wipe(up)">
                                      <p:cBhvr>
                                        <p:cTn id="19" dur="1000"/>
                                        <p:tgtEl>
                                          <p:spTgt spid="4099">
                                            <p:txEl>
                                              <p:pRg st="3" end="3"/>
                                            </p:txEl>
                                          </p:spTgt>
                                        </p:tgtEl>
                                      </p:cBhvr>
                                    </p:animEffect>
                                  </p:childTnLst>
                                </p:cTn>
                              </p:par>
                            </p:childTnLst>
                          </p:cTn>
                        </p:par>
                        <p:par>
                          <p:cTn id="20" fill="hold">
                            <p:stCondLst>
                              <p:cond delay="4000"/>
                            </p:stCondLst>
                            <p:childTnLst>
                              <p:par>
                                <p:cTn id="21" presetID="22" presetClass="entr" presetSubtype="1" fill="hold" grpId="0" nodeType="afterEffect">
                                  <p:stCondLst>
                                    <p:cond delay="0"/>
                                  </p:stCondLst>
                                  <p:childTnLst>
                                    <p:set>
                                      <p:cBhvr>
                                        <p:cTn id="22" dur="1" fill="hold">
                                          <p:stCondLst>
                                            <p:cond delay="0"/>
                                          </p:stCondLst>
                                        </p:cTn>
                                        <p:tgtEl>
                                          <p:spTgt spid="4099">
                                            <p:txEl>
                                              <p:pRg st="4" end="4"/>
                                            </p:txEl>
                                          </p:spTgt>
                                        </p:tgtEl>
                                        <p:attrNameLst>
                                          <p:attrName>style.visibility</p:attrName>
                                        </p:attrNameLst>
                                      </p:cBhvr>
                                      <p:to>
                                        <p:strVal val="visible"/>
                                      </p:to>
                                    </p:set>
                                    <p:animEffect transition="in" filter="wipe(up)">
                                      <p:cBhvr>
                                        <p:cTn id="23" dur="1000"/>
                                        <p:tgtEl>
                                          <p:spTgt spid="4099">
                                            <p:txEl>
                                              <p:pRg st="4" end="4"/>
                                            </p:txEl>
                                          </p:spTgt>
                                        </p:tgtEl>
                                      </p:cBhvr>
                                    </p:animEffect>
                                  </p:childTnLst>
                                </p:cTn>
                              </p:par>
                            </p:childTnLst>
                          </p:cTn>
                        </p:par>
                        <p:par>
                          <p:cTn id="24" fill="hold">
                            <p:stCondLst>
                              <p:cond delay="5000"/>
                            </p:stCondLst>
                            <p:childTnLst>
                              <p:par>
                                <p:cTn id="25" presetID="22" presetClass="entr" presetSubtype="1" fill="hold" grpId="0" nodeType="afterEffect">
                                  <p:stCondLst>
                                    <p:cond delay="0"/>
                                  </p:stCondLst>
                                  <p:childTnLst>
                                    <p:set>
                                      <p:cBhvr>
                                        <p:cTn id="26" dur="1" fill="hold">
                                          <p:stCondLst>
                                            <p:cond delay="0"/>
                                          </p:stCondLst>
                                        </p:cTn>
                                        <p:tgtEl>
                                          <p:spTgt spid="4099">
                                            <p:txEl>
                                              <p:pRg st="5" end="5"/>
                                            </p:txEl>
                                          </p:spTgt>
                                        </p:tgtEl>
                                        <p:attrNameLst>
                                          <p:attrName>style.visibility</p:attrName>
                                        </p:attrNameLst>
                                      </p:cBhvr>
                                      <p:to>
                                        <p:strVal val="visible"/>
                                      </p:to>
                                    </p:set>
                                    <p:animEffect transition="in" filter="wipe(up)">
                                      <p:cBhvr>
                                        <p:cTn id="27" dur="1000"/>
                                        <p:tgtEl>
                                          <p:spTgt spid="4099">
                                            <p:txEl>
                                              <p:pRg st="5" end="5"/>
                                            </p:txEl>
                                          </p:spTgt>
                                        </p:tgtEl>
                                      </p:cBhvr>
                                    </p:animEffect>
                                  </p:childTnLst>
                                </p:cTn>
                              </p:par>
                            </p:childTnLst>
                          </p:cTn>
                        </p:par>
                        <p:par>
                          <p:cTn id="28" fill="hold">
                            <p:stCondLst>
                              <p:cond delay="6000"/>
                            </p:stCondLst>
                            <p:childTnLst>
                              <p:par>
                                <p:cTn id="29" presetID="22" presetClass="entr" presetSubtype="1" fill="hold" grpId="0" nodeType="afterEffect">
                                  <p:stCondLst>
                                    <p:cond delay="0"/>
                                  </p:stCondLst>
                                  <p:childTnLst>
                                    <p:set>
                                      <p:cBhvr>
                                        <p:cTn id="30" dur="1" fill="hold">
                                          <p:stCondLst>
                                            <p:cond delay="0"/>
                                          </p:stCondLst>
                                        </p:cTn>
                                        <p:tgtEl>
                                          <p:spTgt spid="4099">
                                            <p:txEl>
                                              <p:pRg st="6" end="6"/>
                                            </p:txEl>
                                          </p:spTgt>
                                        </p:tgtEl>
                                        <p:attrNameLst>
                                          <p:attrName>style.visibility</p:attrName>
                                        </p:attrNameLst>
                                      </p:cBhvr>
                                      <p:to>
                                        <p:strVal val="visible"/>
                                      </p:to>
                                    </p:set>
                                    <p:animEffect transition="in" filter="wipe(up)">
                                      <p:cBhvr>
                                        <p:cTn id="31" dur="1000"/>
                                        <p:tgtEl>
                                          <p:spTgt spid="40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39510" y="-7548"/>
            <a:ext cx="8632355" cy="6071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200" dirty="0" smtClean="0">
                <a:solidFill>
                  <a:srgbClr val="FFFFCC"/>
                </a:solidFill>
                <a:effectLst>
                  <a:outerShdw blurRad="38100" dist="38100" dir="2700000" algn="tl">
                    <a:srgbClr val="000000">
                      <a:alpha val="43137"/>
                    </a:srgbClr>
                  </a:outerShdw>
                </a:effectLst>
                <a:latin typeface="Palatino Linotype" pitchFamily="18" charset="0"/>
                <a:cs typeface="Arial" pitchFamily="34" charset="0"/>
              </a:rPr>
              <a:t>Big Data Analytics </a:t>
            </a:r>
            <a:r>
              <a:rPr lang="en-US" sz="3200" dirty="0" err="1" smtClean="0">
                <a:solidFill>
                  <a:srgbClr val="FFFFCC"/>
                </a:solidFill>
                <a:effectLst>
                  <a:outerShdw blurRad="38100" dist="38100" dir="2700000" algn="tl">
                    <a:srgbClr val="000000">
                      <a:alpha val="43137"/>
                    </a:srgbClr>
                  </a:outerShdw>
                </a:effectLst>
                <a:latin typeface="Palatino Linotype" pitchFamily="18" charset="0"/>
                <a:cs typeface="Arial" pitchFamily="34" charset="0"/>
              </a:rPr>
              <a:t>Resourceome</a:t>
            </a:r>
            <a:endParaRPr lang="en-US" sz="3200" dirty="0">
              <a:solidFill>
                <a:srgbClr val="FFFFCC"/>
              </a:solidFill>
              <a:effectLst>
                <a:outerShdw blurRad="38100" dist="38100" dir="2700000" algn="tl">
                  <a:srgbClr val="000000">
                    <a:alpha val="43137"/>
                  </a:srgbClr>
                </a:outerShdw>
              </a:effectLst>
              <a:latin typeface="Palatino Linotype" pitchFamily="18" charset="0"/>
              <a:cs typeface="Arial" pitchFamily="34" charset="0"/>
            </a:endParaRPr>
          </a:p>
        </p:txBody>
      </p:sp>
      <p:pic>
        <p:nvPicPr>
          <p:cNvPr id="2" name="Picture 1"/>
          <p:cNvPicPr>
            <a:picLocks noChangeAspect="1"/>
          </p:cNvPicPr>
          <p:nvPr/>
        </p:nvPicPr>
        <p:blipFill rotWithShape="1">
          <a:blip r:embed="rId3"/>
          <a:srcRect l="13750" t="10001" r="15417" b="10246"/>
          <a:stretch/>
        </p:blipFill>
        <p:spPr>
          <a:xfrm>
            <a:off x="239510" y="664874"/>
            <a:ext cx="8702842" cy="5511800"/>
          </a:xfrm>
          <a:prstGeom prst="round2DiagRect">
            <a:avLst>
              <a:gd name="adj1" fmla="val 16667"/>
              <a:gd name="adj2" fmla="val 0"/>
            </a:avLst>
          </a:prstGeom>
          <a:ln w="88900" cap="sq">
            <a:solidFill>
              <a:srgbClr val="00B0F0"/>
            </a:solidFill>
            <a:miter lim="800000"/>
          </a:ln>
          <a:effectLst>
            <a:outerShdw blurRad="254000" algn="tl" rotWithShape="0">
              <a:srgbClr val="000000">
                <a:alpha val="43000"/>
              </a:srgbClr>
            </a:outerShdw>
          </a:effectLst>
        </p:spPr>
      </p:pic>
      <p:sp>
        <p:nvSpPr>
          <p:cNvPr id="3" name="Rectangle 2"/>
          <p:cNvSpPr/>
          <p:nvPr/>
        </p:nvSpPr>
        <p:spPr>
          <a:xfrm>
            <a:off x="2069566" y="6335404"/>
            <a:ext cx="4401782" cy="369332"/>
          </a:xfrm>
          <a:prstGeom prst="rect">
            <a:avLst/>
          </a:prstGeom>
        </p:spPr>
        <p:txBody>
          <a:bodyPr wrap="none">
            <a:spAutoFit/>
          </a:bodyPr>
          <a:lstStyle/>
          <a:p>
            <a:r>
              <a:rPr lang="en-US" b="1" u="sng" dirty="0">
                <a:solidFill>
                  <a:srgbClr val="33CC33"/>
                </a:solidFill>
              </a:rPr>
              <a:t>http://</a:t>
            </a:r>
            <a:r>
              <a:rPr lang="en-US" b="1" u="sng" dirty="0" smtClean="0">
                <a:solidFill>
                  <a:srgbClr val="33CC33"/>
                </a:solidFill>
              </a:rPr>
              <a:t>bd2k.org/BigDataResourceome.html</a:t>
            </a:r>
            <a:endParaRPr lang="en-US" b="1" u="sng" dirty="0">
              <a:solidFill>
                <a:srgbClr val="33CC33"/>
              </a:solidFill>
            </a:endParaRPr>
          </a:p>
        </p:txBody>
      </p:sp>
    </p:spTree>
    <p:extLst>
      <p:ext uri="{BB962C8B-B14F-4D97-AF65-F5344CB8AC3E}">
        <p14:creationId xmlns:p14="http://schemas.microsoft.com/office/powerpoint/2010/main" val="23324047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d5tHYcmGqkSMmpVnASVmD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LqTC2_t6UU2Zn3XNLesFo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_Oj25887BkGEudvxP6p0P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MtXuK5a3kCoLSgFVN.1yg"/>
</p:tagLst>
</file>

<file path=ppt/theme/theme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1996</TotalTime>
  <Words>3063</Words>
  <Application>Microsoft Office PowerPoint</Application>
  <PresentationFormat>Overhead</PresentationFormat>
  <Paragraphs>423</Paragraphs>
  <Slides>36</Slides>
  <Notes>33</Notes>
  <HiddenSlides>0</HiddenSlides>
  <MMClips>3</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36</vt:i4>
      </vt:variant>
    </vt:vector>
  </HeadingPairs>
  <TitlesOfParts>
    <vt:vector size="52" baseType="lpstr">
      <vt:lpstr>Malgun Gothic</vt:lpstr>
      <vt:lpstr>MS PGothic</vt:lpstr>
      <vt:lpstr>MS PGothic</vt:lpstr>
      <vt:lpstr>Albany AMT</vt:lpstr>
      <vt:lpstr>Algerian</vt:lpstr>
      <vt:lpstr>Arial</vt:lpstr>
      <vt:lpstr>Calibri</vt:lpstr>
      <vt:lpstr>Cambria Math</vt:lpstr>
      <vt:lpstr>Courier New</vt:lpstr>
      <vt:lpstr>HelveticaNeue Condensed</vt:lpstr>
      <vt:lpstr>Palatino Linotype</vt:lpstr>
      <vt:lpstr>Symbol</vt:lpstr>
      <vt:lpstr>Times New Roman</vt:lpstr>
      <vt:lpstr>Wingdings</vt:lpstr>
      <vt:lpstr>9_Office Theme</vt:lpstr>
      <vt:lpstr>9_Custom Design</vt:lpstr>
      <vt:lpstr>PowerPoint Presentation</vt:lpstr>
      <vt:lpstr>PowerPoint Presentation</vt:lpstr>
      <vt:lpstr>Outline</vt:lpstr>
      <vt:lpstr>Characteristics of Big Data</vt:lpstr>
      <vt:lpstr>Availability, Sharing, Aggregation &amp; Services</vt:lpstr>
      <vt:lpstr>Democratization of Big Data Science</vt:lpstr>
      <vt:lpstr>Domain-specific vs. Trans-disciplinary knowledge </vt:lpstr>
      <vt:lpstr>Big Data Resourceome</vt:lpstr>
      <vt:lpstr>Big Data Analytics Resourceome</vt:lpstr>
      <vt:lpstr>PowerPoint Presentation</vt:lpstr>
      <vt:lpstr>National Big Data to Knowledge (BD2K) Centers</vt:lpstr>
      <vt:lpstr>Kryder’s law: Exponential Growth of Data </vt:lpstr>
      <vt:lpstr>PowerPoint Presentation</vt:lpstr>
      <vt:lpstr>PowerPoint Presentation</vt:lpstr>
      <vt:lpstr>End-to-end Pipeline Workflow Solutions </vt:lpstr>
      <vt:lpstr>End-to-end Pipeline Workflow Solutions </vt:lpstr>
      <vt:lpstr>PowerPoint Presentation</vt:lpstr>
      <vt:lpstr>PowerPoint Presentation</vt:lpstr>
      <vt:lpstr>PowerPoint Presentation</vt:lpstr>
      <vt:lpstr>PowerPoint Presentation</vt:lpstr>
      <vt:lpstr>PowerPoint Presentation</vt:lpstr>
      <vt:lpstr>PowerPoint Presentation</vt:lpstr>
      <vt:lpstr>GWAS Imaging-Genetics Approach</vt:lpstr>
      <vt:lpstr>PowerPoint Presentation</vt:lpstr>
      <vt:lpstr>PowerPoint Presentation</vt:lpstr>
      <vt:lpstr>PowerPoint Presentation</vt:lpstr>
      <vt:lpstr>PowerPoint Presentation</vt:lpstr>
      <vt:lpstr>SOCR Big Data Dashboard</vt:lpstr>
      <vt:lpstr>PowerPoint Presentation</vt:lpstr>
      <vt:lpstr>PowerPoint Presentation</vt:lpstr>
      <vt:lpstr>Training: Big Data Skills</vt:lpstr>
      <vt:lpstr>Training: Core Proficiencies</vt:lpstr>
      <vt:lpstr>University of Michigan Data Science Training</vt:lpstr>
      <vt:lpstr>PowerPoint Presentation</vt:lpstr>
      <vt:lpstr>Paradigm Shift in Higher Ed &amp; Training </vt:lpstr>
      <vt:lpstr>PowerPoint Presentation</vt:lpstr>
    </vt:vector>
  </TitlesOfParts>
  <Company>Michigan Marketing &amp; Design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Martin Soave</dc:creator>
  <cp:lastModifiedBy>Dinov</cp:lastModifiedBy>
  <cp:revision>250</cp:revision>
  <cp:lastPrinted>2013-04-23T18:06:38Z</cp:lastPrinted>
  <dcterms:created xsi:type="dcterms:W3CDTF">2013-04-22T17:25:42Z</dcterms:created>
  <dcterms:modified xsi:type="dcterms:W3CDTF">2015-07-30T16:36:40Z</dcterms:modified>
</cp:coreProperties>
</file>